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1510" r:id="rId3"/>
    <p:sldId id="302" r:id="rId4"/>
    <p:sldId id="297" r:id="rId5"/>
    <p:sldId id="301" r:id="rId6"/>
    <p:sldId id="307" r:id="rId7"/>
    <p:sldId id="308" r:id="rId8"/>
    <p:sldId id="1502" r:id="rId9"/>
    <p:sldId id="311" r:id="rId10"/>
    <p:sldId id="1485" r:id="rId11"/>
    <p:sldId id="1508" r:id="rId12"/>
    <p:sldId id="314" r:id="rId13"/>
    <p:sldId id="825" r:id="rId14"/>
    <p:sldId id="827" r:id="rId15"/>
    <p:sldId id="861" r:id="rId16"/>
    <p:sldId id="1516" r:id="rId17"/>
    <p:sldId id="1517" r:id="rId18"/>
    <p:sldId id="315" r:id="rId19"/>
    <p:sldId id="1518" r:id="rId20"/>
    <p:sldId id="1503" r:id="rId21"/>
    <p:sldId id="1525" r:id="rId22"/>
    <p:sldId id="1526" r:id="rId23"/>
    <p:sldId id="1532" r:id="rId24"/>
    <p:sldId id="1533" r:id="rId25"/>
    <p:sldId id="1534" r:id="rId26"/>
    <p:sldId id="1505" r:id="rId27"/>
    <p:sldId id="313" r:id="rId28"/>
    <p:sldId id="1507" r:id="rId29"/>
    <p:sldId id="1511" r:id="rId30"/>
    <p:sldId id="1509" r:id="rId31"/>
    <p:sldId id="153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5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/>
            </a:pPr>
            <a:r>
              <a:rPr lang="en-US" sz="2000" b="0" dirty="0"/>
              <a:t>percentage of adult Americans misinformed </a:t>
            </a:r>
            <a:r>
              <a:rPr lang="en-US" sz="2000" b="0" baseline="0" dirty="0"/>
              <a:t>on typical issue</a:t>
            </a:r>
            <a:endParaRPr lang="en-US" sz="2000" b="0" dirty="0"/>
          </a:p>
        </c:rich>
      </c:tx>
      <c:layout>
        <c:manualLayout>
          <c:xMode val="edge"/>
          <c:yMode val="edge"/>
          <c:x val="0.19211098565716622"/>
          <c:y val="2.525433183509899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2264987802361097E-2"/>
          <c:y val="8.2410098215119701E-2"/>
          <c:w val="0.92621281714785653"/>
          <c:h val="0.756055451624328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Misinformed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1.8518518518518531E-2"/>
                  <c:y val="4.77025552352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2F-47E1-A56D-9C6A84A35745}"/>
                </c:ext>
              </c:extLst>
            </c:dLbl>
            <c:dLbl>
              <c:idx val="1"/>
              <c:layout>
                <c:manualLayout>
                  <c:x val="1.5432098765431816E-3"/>
                  <c:y val="5.0508587896100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2F-47E1-A56D-9C6A84A35745}"/>
                </c:ext>
              </c:extLst>
            </c:dLbl>
            <c:dLbl>
              <c:idx val="2"/>
              <c:layout>
                <c:manualLayout>
                  <c:x val="0"/>
                  <c:y val="1.4030163304472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32F-47E1-A56D-9C6A84A35745}"/>
                </c:ext>
              </c:extLst>
            </c:dLbl>
            <c:dLbl>
              <c:idx val="3"/>
              <c:layout>
                <c:manualLayout>
                  <c:x val="1.5432098765431532E-3"/>
                  <c:y val="3.0866359269839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2F-47E1-A56D-9C6A84A35745}"/>
                </c:ext>
              </c:extLst>
            </c:dLbl>
            <c:dLbl>
              <c:idx val="4"/>
              <c:layout>
                <c:manualLayout>
                  <c:x val="1.3888888888888772E-2"/>
                  <c:y val="3.9284567726249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185185185185175E-2"/>
                      <c:h val="0.111399496637511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B32F-47E1-A56D-9C6A84A35745}"/>
                </c:ext>
              </c:extLst>
            </c:dLbl>
            <c:dLbl>
              <c:idx val="5"/>
              <c:layout>
                <c:manualLayout>
                  <c:x val="-1.3888888888888888E-2"/>
                  <c:y val="5.3314620556995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2F-47E1-A56D-9C6A84A35745}"/>
                </c:ext>
              </c:extLst>
            </c:dLbl>
            <c:dLbl>
              <c:idx val="6"/>
              <c:layout>
                <c:manualLayout>
                  <c:x val="-4.629629629629743E-3"/>
                  <c:y val="4.4896522574311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32F-47E1-A56D-9C6A84A35745}"/>
                </c:ext>
              </c:extLst>
            </c:dLbl>
            <c:dLbl>
              <c:idx val="7"/>
              <c:layout>
                <c:manualLayout>
                  <c:x val="-1.2345679012345793E-2"/>
                  <c:y val="5.0508587896100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32F-47E1-A56D-9C6A84A35745}"/>
                </c:ext>
              </c:extLst>
            </c:dLbl>
            <c:dLbl>
              <c:idx val="8"/>
              <c:layout>
                <c:manualLayout>
                  <c:x val="-2.9320987654320986E-2"/>
                  <c:y val="6.1732718539678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32F-47E1-A56D-9C6A84A3574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2020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14</c:v>
                </c:pt>
                <c:pt idx="1">
                  <c:v>17</c:v>
                </c:pt>
                <c:pt idx="2">
                  <c:v>19</c:v>
                </c:pt>
                <c:pt idx="3">
                  <c:v>23</c:v>
                </c:pt>
                <c:pt idx="4">
                  <c:v>28</c:v>
                </c:pt>
                <c:pt idx="5">
                  <c:v>30</c:v>
                </c:pt>
                <c:pt idx="6">
                  <c:v>33</c:v>
                </c:pt>
                <c:pt idx="7">
                  <c:v>33</c:v>
                </c:pt>
                <c:pt idx="8">
                  <c:v>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E9C-0844-9746-4F81077682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141824"/>
        <c:axId val="152143360"/>
      </c:lineChart>
      <c:catAx>
        <c:axId val="152141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52143360"/>
        <c:crosses val="autoZero"/>
        <c:auto val="1"/>
        <c:lblAlgn val="ctr"/>
        <c:lblOffset val="100"/>
        <c:noMultiLvlLbl val="0"/>
      </c:catAx>
      <c:valAx>
        <c:axId val="1521433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2141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 saying statement is true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Harris not a citizen</c:v>
                </c:pt>
                <c:pt idx="1">
                  <c:v>Fauci funded Wuhan</c:v>
                </c:pt>
                <c:pt idx="2">
                  <c:v>Trump had stroke</c:v>
                </c:pt>
                <c:pt idx="3">
                  <c:v>Trump faked Covid</c:v>
                </c:pt>
                <c:pt idx="4">
                  <c:v>CDC faked Covid</c:v>
                </c:pt>
                <c:pt idx="5">
                  <c:v>Vote machines rigged</c:v>
                </c:pt>
                <c:pt idx="6">
                  <c:v>Biden mentally impaired</c:v>
                </c:pt>
                <c:pt idx="7">
                  <c:v>Trump cut soc sec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27</c:v>
                </c:pt>
                <c:pt idx="1">
                  <c:v>27</c:v>
                </c:pt>
                <c:pt idx="2">
                  <c:v>31</c:v>
                </c:pt>
                <c:pt idx="3">
                  <c:v>41</c:v>
                </c:pt>
                <c:pt idx="4">
                  <c:v>42</c:v>
                </c:pt>
                <c:pt idx="5">
                  <c:v>43</c:v>
                </c:pt>
                <c:pt idx="6">
                  <c:v>45</c:v>
                </c:pt>
                <c:pt idx="7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5-4CFF-BCD2-31D5FAE75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9869376"/>
        <c:axId val="699869704"/>
      </c:barChart>
      <c:catAx>
        <c:axId val="699869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869704"/>
        <c:crosses val="autoZero"/>
        <c:auto val="1"/>
        <c:lblAlgn val="ctr"/>
        <c:lblOffset val="100"/>
        <c:noMultiLvlLbl val="0"/>
      </c:catAx>
      <c:valAx>
        <c:axId val="6998697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986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12534034881154"/>
          <c:y val="5.3313470991268718E-3"/>
          <c:w val="0.757718559128707"/>
          <c:h val="0.937853107344632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Biden mentally impaired</c:v>
                </c:pt>
                <c:pt idx="1">
                  <c:v>Vote machines rigged</c:v>
                </c:pt>
                <c:pt idx="2">
                  <c:v>CDC faked Covid</c:v>
                </c:pt>
                <c:pt idx="3">
                  <c:v>Harris not citizen</c:v>
                </c:pt>
                <c:pt idx="4">
                  <c:v>Fauci paid Wuhan</c:v>
                </c:pt>
                <c:pt idx="5">
                  <c:v>Trump cut soc sec</c:v>
                </c:pt>
                <c:pt idx="6">
                  <c:v>Trump had stroke</c:v>
                </c:pt>
                <c:pt idx="7">
                  <c:v>Trump faked Covid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82</c:v>
                </c:pt>
                <c:pt idx="1">
                  <c:v>76</c:v>
                </c:pt>
                <c:pt idx="2">
                  <c:v>54</c:v>
                </c:pt>
                <c:pt idx="3">
                  <c:v>38</c:v>
                </c:pt>
                <c:pt idx="4">
                  <c:v>34</c:v>
                </c:pt>
                <c:pt idx="5">
                  <c:v>6</c:v>
                </c:pt>
                <c:pt idx="6">
                  <c:v>16</c:v>
                </c:pt>
                <c:pt idx="7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5-4CFF-BCD2-31D5FAE75B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Biden mentally impaired</c:v>
                </c:pt>
                <c:pt idx="1">
                  <c:v>Vote machines rigged</c:v>
                </c:pt>
                <c:pt idx="2">
                  <c:v>CDC faked Covid</c:v>
                </c:pt>
                <c:pt idx="3">
                  <c:v>Harris not citizen</c:v>
                </c:pt>
                <c:pt idx="4">
                  <c:v>Fauci paid Wuhan</c:v>
                </c:pt>
                <c:pt idx="5">
                  <c:v>Trump cut soc sec</c:v>
                </c:pt>
                <c:pt idx="6">
                  <c:v>Trump had stroke</c:v>
                </c:pt>
                <c:pt idx="7">
                  <c:v>Trump faked Covid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22</c:v>
                </c:pt>
                <c:pt idx="1">
                  <c:v>23</c:v>
                </c:pt>
                <c:pt idx="2">
                  <c:v>19</c:v>
                </c:pt>
                <c:pt idx="3">
                  <c:v>12</c:v>
                </c:pt>
                <c:pt idx="4">
                  <c:v>19</c:v>
                </c:pt>
                <c:pt idx="5">
                  <c:v>46</c:v>
                </c:pt>
                <c:pt idx="6">
                  <c:v>47</c:v>
                </c:pt>
                <c:pt idx="7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C8-4538-ABE3-8095E8999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9869376"/>
        <c:axId val="699869704"/>
      </c:barChart>
      <c:catAx>
        <c:axId val="699869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869704"/>
        <c:crosses val="autoZero"/>
        <c:auto val="1"/>
        <c:lblAlgn val="ctr"/>
        <c:lblOffset val="100"/>
        <c:noMultiLvlLbl val="0"/>
      </c:catAx>
      <c:valAx>
        <c:axId val="6998697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986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0.15079</cdr:x>
      <cdr:y>0.40407</cdr:y>
    </cdr:from>
    <cdr:to>
      <cdr:x>0.27249</cdr:x>
      <cdr:y>0.66303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87E745E-FE12-4557-8732-999FBE06516C}"/>
            </a:ext>
          </a:extLst>
        </cdr:cNvPr>
        <cdr:cNvSpPr txBox="1"/>
      </cdr:nvSpPr>
      <cdr:spPr>
        <a:xfrm xmlns:a="http://schemas.openxmlformats.org/drawingml/2006/main">
          <a:off x="1240971" y="1828800"/>
          <a:ext cx="1001486" cy="11720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2000" dirty="0"/>
        </a:p>
      </cdr:txBody>
    </cdr:sp>
  </cdr:relSizeAnchor>
  <cdr:relSizeAnchor xmlns:cdr="http://schemas.openxmlformats.org/drawingml/2006/chartDrawing">
    <cdr:from>
      <cdr:x>0.59612</cdr:x>
      <cdr:y>0.68492</cdr:y>
    </cdr:from>
    <cdr:to>
      <cdr:x>0.71781</cdr:x>
      <cdr:y>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E319A92-A02B-4304-B1E0-5CA5A4CB857E}"/>
            </a:ext>
          </a:extLst>
        </cdr:cNvPr>
        <cdr:cNvSpPr txBox="1"/>
      </cdr:nvSpPr>
      <cdr:spPr>
        <a:xfrm xmlns:a="http://schemas.openxmlformats.org/drawingml/2006/main">
          <a:off x="4905828" y="3099934"/>
          <a:ext cx="1001486" cy="14260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2000" dirty="0"/>
        </a:p>
      </cdr:txBody>
    </cdr:sp>
  </cdr:relSizeAnchor>
  <cdr:relSizeAnchor xmlns:cdr="http://schemas.openxmlformats.org/drawingml/2006/chartDrawing">
    <cdr:from>
      <cdr:x>0.18959</cdr:x>
      <cdr:y>0.33592</cdr:y>
    </cdr:from>
    <cdr:to>
      <cdr:x>0.21429</cdr:x>
      <cdr:y>0.40407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5FB3DEB4-BC0C-487F-BB7B-233D979467DA}"/>
            </a:ext>
          </a:extLst>
        </cdr:cNvPr>
        <cdr:cNvCxnSpPr/>
      </cdr:nvCxnSpPr>
      <cdr:spPr>
        <a:xfrm xmlns:a="http://schemas.openxmlformats.org/drawingml/2006/main" flipH="1" flipV="1">
          <a:off x="1560286" y="1520371"/>
          <a:ext cx="203200" cy="30842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0.80127</cdr:x>
      <cdr:y>0.17173</cdr:y>
    </cdr:from>
    <cdr:to>
      <cdr:x>0.88538</cdr:x>
      <cdr:y>0.43847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1967CBA-1099-4A4A-A09F-44551527208E}"/>
            </a:ext>
          </a:extLst>
        </cdr:cNvPr>
        <cdr:cNvSpPr txBox="1"/>
      </cdr:nvSpPr>
      <cdr:spPr>
        <a:xfrm xmlns:a="http://schemas.openxmlformats.org/drawingml/2006/main">
          <a:off x="8710744" y="730882"/>
          <a:ext cx="914400" cy="11352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/>
            <a:t>Democrats</a:t>
          </a:r>
        </a:p>
        <a:p xmlns:a="http://schemas.openxmlformats.org/drawingml/2006/main">
          <a:r>
            <a:rPr lang="en-US" sz="2800" dirty="0"/>
            <a:t>Republicans</a:t>
          </a:r>
        </a:p>
      </cdr:txBody>
    </cdr:sp>
  </cdr:relSizeAnchor>
  <cdr:relSizeAnchor xmlns:cdr="http://schemas.openxmlformats.org/drawingml/2006/chartDrawing">
    <cdr:from>
      <cdr:x>0.79717</cdr:x>
      <cdr:y>0.11422</cdr:y>
    </cdr:from>
    <cdr:to>
      <cdr:x>0.88128</cdr:x>
      <cdr:y>0.38347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B6968CA-6BFC-426C-B6A1-9883FBA3C70C}"/>
            </a:ext>
          </a:extLst>
        </cdr:cNvPr>
        <cdr:cNvSpPr txBox="1"/>
      </cdr:nvSpPr>
      <cdr:spPr>
        <a:xfrm xmlns:a="http://schemas.openxmlformats.org/drawingml/2006/main">
          <a:off x="8666156" y="486136"/>
          <a:ext cx="914377" cy="11458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  <a:p xmlns:a="http://schemas.openxmlformats.org/drawingml/2006/main">
          <a:endParaRPr lang="en-US" sz="28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72024-8766-4ECE-A64F-FF5460D77CB3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1EED3-2A80-46A4-B1DE-ECFC2040E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489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395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1EED3-2A80-46A4-B1DE-ECFC2040E04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838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1"/>
            <a:ext cx="10464800" cy="1927225"/>
          </a:xfrm>
        </p:spPr>
        <p:txBody>
          <a:bodyPr anchor="b">
            <a:noAutofit/>
          </a:bodyPr>
          <a:lstStyle>
            <a:lvl1pPr>
              <a:defRPr sz="54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23A271A1-F6D6-438B-A432-4747EE7ECD40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 algn="ctr"/>
              <a:t>9/15/2024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rgbClr val="D4D4D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D4D4D6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398520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61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9/15/2024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694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264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9/15/2024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36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9/15/2024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7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9/15/2024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94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9/15/2024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194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9/15/2024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1949" y="4045691"/>
            <a:ext cx="4709160" cy="10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8987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9/15/2024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601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9/15/2024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5A63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8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3"/>
            <a:ext cx="2852928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9/15/2024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2152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505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285690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1480" y="838201"/>
            <a:ext cx="787252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33600"/>
            <a:ext cx="2852928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9/15/2024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 sz="2800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269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9/15/2024</a:t>
            </a:fld>
            <a:endParaRPr lang="en-US" sz="1400" dirty="0">
              <a:solidFill>
                <a:srgbClr val="5A637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sz="1400" dirty="0">
              <a:solidFill>
                <a:srgbClr val="5A63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62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66DA8-9FE3-18EF-5E2A-9147EE7E86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780" y="515494"/>
            <a:ext cx="10139422" cy="2135109"/>
          </a:xfrm>
        </p:spPr>
        <p:txBody>
          <a:bodyPr>
            <a:noAutofit/>
          </a:bodyPr>
          <a:lstStyle/>
          <a:p>
            <a:pPr algn="ctr"/>
            <a:br>
              <a:rPr lang="en-US" sz="4800" b="1" dirty="0"/>
            </a:br>
            <a:br>
              <a:rPr lang="en-US" sz="4800" b="1" dirty="0"/>
            </a:br>
            <a:br>
              <a:rPr lang="en-US" sz="4800" b="1" dirty="0"/>
            </a:br>
            <a:r>
              <a:rPr lang="en-US" sz="4800" b="1" dirty="0"/>
              <a:t>CONSTITUTION DAY – September 17</a:t>
            </a:r>
            <a:br>
              <a:rPr lang="en-US" sz="4800" b="1" dirty="0"/>
            </a:br>
            <a:endParaRPr lang="en-US" sz="36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BD6FAD-E50D-2485-5CFA-04492DD508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3297" y="3692323"/>
            <a:ext cx="5271304" cy="2135109"/>
          </a:xfrm>
        </p:spPr>
        <p:txBody>
          <a:bodyPr>
            <a:noAutofit/>
          </a:bodyPr>
          <a:lstStyle/>
          <a:p>
            <a:pPr algn="l"/>
            <a:r>
              <a:rPr lang="en-US" sz="2800" b="1" dirty="0"/>
              <a:t>Thomas Patterson</a:t>
            </a:r>
          </a:p>
          <a:p>
            <a:pPr algn="l"/>
            <a:r>
              <a:rPr lang="en-US" sz="2800" b="1" dirty="0"/>
              <a:t>Kennedy School of Government</a:t>
            </a:r>
          </a:p>
          <a:p>
            <a:pPr algn="l"/>
            <a:r>
              <a:rPr lang="en-US" sz="2800" b="1" dirty="0"/>
              <a:t>Harvard University</a:t>
            </a:r>
          </a:p>
        </p:txBody>
      </p:sp>
      <p:pic>
        <p:nvPicPr>
          <p:cNvPr id="7" name="Graphic 6" descr="Gavel">
            <a:extLst>
              <a:ext uri="{FF2B5EF4-FFF2-40B4-BE49-F238E27FC236}">
                <a16:creationId xmlns:a16="http://schemas.microsoft.com/office/drawing/2014/main" id="{A82A731E-57ED-C822-0750-0615B55E5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3855" y="2854660"/>
            <a:ext cx="2556091" cy="2556091"/>
          </a:xfrm>
          <a:prstGeom prst="rect">
            <a:avLst/>
          </a:prstGeom>
        </p:spPr>
      </p:pic>
      <p:pic>
        <p:nvPicPr>
          <p:cNvPr id="5" name="Picture 4" descr="A close-up of a document">
            <a:extLst>
              <a:ext uri="{FF2B5EF4-FFF2-40B4-BE49-F238E27FC236}">
                <a16:creationId xmlns:a16="http://schemas.microsoft.com/office/drawing/2014/main" id="{E103A920-EAB8-84C8-F4EB-9D618DF534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512" y="3032568"/>
            <a:ext cx="4621000" cy="358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01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951" y="659757"/>
            <a:ext cx="10347767" cy="1192192"/>
          </a:xfrm>
        </p:spPr>
        <p:txBody>
          <a:bodyPr>
            <a:noAutofit/>
          </a:bodyPr>
          <a:lstStyle/>
          <a:p>
            <a:r>
              <a:rPr lang="en-US" b="1" dirty="0"/>
              <a:t>The Trend – False Beliefs Have Risen Sharply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649312"/>
              </p:ext>
            </p:extLst>
          </p:nvPr>
        </p:nvGraphicFramePr>
        <p:xfrm>
          <a:off x="960699" y="1990845"/>
          <a:ext cx="10093124" cy="4207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BB39D62-66E3-4171-BEB5-A63250D47441}"/>
              </a:ext>
            </a:extLst>
          </p:cNvPr>
          <p:cNvSpPr txBox="1"/>
          <p:nvPr/>
        </p:nvSpPr>
        <p:spPr>
          <a:xfrm>
            <a:off x="844951" y="6311748"/>
            <a:ext cx="3712876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en-US" sz="1013" dirty="0">
                <a:solidFill>
                  <a:srgbClr val="002060"/>
                </a:solidFill>
                <a:latin typeface="Tw Cen MT"/>
              </a:rPr>
              <a:t>Note: Ballpark estimates by author based on opinion poll questions. </a:t>
            </a:r>
          </a:p>
        </p:txBody>
      </p:sp>
    </p:spTree>
    <p:extLst>
      <p:ext uri="{BB962C8B-B14F-4D97-AF65-F5344CB8AC3E}">
        <p14:creationId xmlns:p14="http://schemas.microsoft.com/office/powerpoint/2010/main" val="172377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69B4F-D42E-B45D-DE24-051FE6395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 anchor="ctr">
            <a:normAutofit fontScale="90000"/>
          </a:bodyPr>
          <a:lstStyle/>
          <a:p>
            <a:r>
              <a:rPr lang="en-US" b="1" dirty="0"/>
              <a:t>Explaining the Rise in Misinformation – Party Polarization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3B475-3CAF-BD6B-25AA-FE5E13637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673352"/>
            <a:ext cx="6601429" cy="4718304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As the divide between our parties has widened</a:t>
            </a:r>
            <a:r>
              <a:rPr lang="en-US" sz="2400" b="1" dirty="0"/>
              <a:t>, the norms that once inhibited lying and deception by political leaders have weakened.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b="1" dirty="0"/>
          </a:p>
          <a:p>
            <a:pPr>
              <a:lnSpc>
                <a:spcPct val="90000"/>
              </a:lnSpc>
            </a:pPr>
            <a:r>
              <a:rPr lang="en-US" sz="2400" b="1" dirty="0"/>
              <a:t>	</a:t>
            </a:r>
            <a:r>
              <a:rPr lang="en-US" sz="2400" b="1" i="1" dirty="0"/>
              <a:t>Misinformation is highest for issues “on 	which elites prominently and 	persistently [make] incorrect	claims.”</a:t>
            </a:r>
          </a:p>
          <a:p>
            <a:pPr marL="1143000" lvl="3" indent="0">
              <a:lnSpc>
                <a:spcPct val="90000"/>
              </a:lnSpc>
              <a:buNone/>
            </a:pPr>
            <a:r>
              <a:rPr lang="en-US" sz="2400" dirty="0"/>
              <a:t>	</a:t>
            </a:r>
            <a:r>
              <a:rPr lang="en-US" dirty="0"/>
              <a:t>Josh </a:t>
            </a:r>
            <a:r>
              <a:rPr lang="en-US" dirty="0" err="1"/>
              <a:t>Pasek</a:t>
            </a:r>
            <a:r>
              <a:rPr lang="en-US" dirty="0"/>
              <a:t>, Gaurav Sood, and Jon A. Krosnick, </a:t>
            </a:r>
          </a:p>
          <a:p>
            <a:pPr marL="1143000" lvl="3" indent="0">
              <a:lnSpc>
                <a:spcPct val="90000"/>
              </a:lnSpc>
              <a:buNone/>
            </a:pPr>
            <a:r>
              <a:rPr lang="en-US" dirty="0"/>
              <a:t>	“Misinformed . .. “ </a:t>
            </a:r>
            <a:r>
              <a:rPr lang="en-US" i="1" dirty="0"/>
              <a:t>Journal of Communication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			</a:t>
            </a:r>
          </a:p>
        </p:txBody>
      </p:sp>
      <p:pic>
        <p:nvPicPr>
          <p:cNvPr id="4" name="Picture 3" descr="Political cartoon">
            <a:extLst>
              <a:ext uri="{FF2B5EF4-FFF2-40B4-BE49-F238E27FC236}">
                <a16:creationId xmlns:a16="http://schemas.microsoft.com/office/drawing/2014/main" id="{39B4CC66-5905-A6B3-1CF4-CF7E38F69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5200" y="2611538"/>
            <a:ext cx="4267199" cy="2400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739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3A777F-0471-3EBE-F934-FE45EA8E1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533400"/>
            <a:ext cx="11300749" cy="9906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Party polarization and confirmation bias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08F62-9E08-2FD0-0915-8B914EA4C1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769306"/>
            <a:ext cx="6458857" cy="4718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Confirmation bias is our psychological tendency to accept</a:t>
            </a:r>
            <a:r>
              <a:rPr lang="en-US" b="1" dirty="0"/>
              <a:t> information that aligns with what we believe or would like to believe, and to reject contradictory information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The process is largely subconscious, which makes us susceptible to disinformation that plays on our party loyalty.</a:t>
            </a:r>
          </a:p>
          <a:p>
            <a:pPr marL="0" indent="0">
              <a:buNone/>
            </a:pPr>
            <a:r>
              <a:rPr lang="en-US" dirty="0"/>
              <a:t>That’s always been true but has intensified with polarization.</a:t>
            </a:r>
            <a:endParaRPr lang="en-US" sz="3600" dirty="0"/>
          </a:p>
        </p:txBody>
      </p:sp>
      <p:pic>
        <p:nvPicPr>
          <p:cNvPr id="8" name="Content Placeholder 7" descr="Cartoon of a person at a booth with signs">
            <a:extLst>
              <a:ext uri="{FF2B5EF4-FFF2-40B4-BE49-F238E27FC236}">
                <a16:creationId xmlns:a16="http://schemas.microsoft.com/office/drawing/2014/main" id="{99A5CCF1-3124-1016-3EE8-F72B6C6E40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753" y="2554513"/>
            <a:ext cx="4923140" cy="2660845"/>
          </a:xfrm>
        </p:spPr>
      </p:pic>
    </p:spTree>
    <p:extLst>
      <p:ext uri="{BB962C8B-B14F-4D97-AF65-F5344CB8AC3E}">
        <p14:creationId xmlns:p14="http://schemas.microsoft.com/office/powerpoint/2010/main" val="4193286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664F5-50C8-4FE3-8CBA-DDF2C5AF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228600"/>
            <a:ext cx="11622157" cy="990600"/>
          </a:xfrm>
        </p:spPr>
        <p:txBody>
          <a:bodyPr>
            <a:normAutofit/>
          </a:bodyPr>
          <a:lstStyle/>
          <a:p>
            <a:r>
              <a:rPr lang="en-US" dirty="0"/>
              <a:t>False claims made in 2020 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FAF02-70C6-4BAD-9376-97989C92426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02348" y="1353458"/>
            <a:ext cx="11282371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Kamala Harris was not born in United States</a:t>
            </a:r>
          </a:p>
          <a:p>
            <a:pPr marL="0" indent="0">
              <a:buNone/>
            </a:pPr>
            <a:r>
              <a:rPr lang="en-US" dirty="0"/>
              <a:t>CDC manipulated numbers to exaggerate number of dead from Covid-19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Donald Trump faked having Covid-19 in order to win sympathy votes</a:t>
            </a:r>
          </a:p>
          <a:p>
            <a:pPr marL="0" indent="0">
              <a:buNone/>
            </a:pPr>
            <a:r>
              <a:rPr lang="en-US" dirty="0"/>
              <a:t>Joe Biden is mentally incapacitated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Dr. Anthony </a:t>
            </a:r>
            <a:r>
              <a:rPr lang="en-US" dirty="0" err="1">
                <a:solidFill>
                  <a:srgbClr val="0070C0"/>
                </a:solidFill>
              </a:rPr>
              <a:t>Fauci</a:t>
            </a:r>
            <a:r>
              <a:rPr lang="en-US" dirty="0">
                <a:solidFill>
                  <a:srgbClr val="0070C0"/>
                </a:solidFill>
              </a:rPr>
              <a:t> funded a lab in Wuhan to develop the coronavirus</a:t>
            </a:r>
          </a:p>
          <a:p>
            <a:pPr marL="0" indent="0">
              <a:buNone/>
            </a:pPr>
            <a:r>
              <a:rPr lang="en-US" dirty="0"/>
              <a:t>If reelected, Donald Trump planned to eliminate social security and Medicare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President Trump went to the hospital last year after suffering a stroke</a:t>
            </a:r>
          </a:p>
          <a:p>
            <a:pPr marL="0" indent="0">
              <a:buNone/>
            </a:pPr>
            <a:r>
              <a:rPr lang="en-US" dirty="0"/>
              <a:t>Vote counting machines overcounted the Biden vote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107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ED38-C3E8-4F83-AB6E-6036A9185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None of the claims was true, but each was believed </a:t>
            </a:r>
            <a:br>
              <a:rPr lang="en-US" dirty="0"/>
            </a:br>
            <a:r>
              <a:rPr lang="en-US" dirty="0"/>
              <a:t>by a large percentage of Americans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621EFE-F700-4CA0-BAA6-2B3F0C3C4D4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DCC00F8-D01A-45AD-9515-AA547E8736DE}"/>
              </a:ext>
            </a:extLst>
          </p:cNvPr>
          <p:cNvSpPr txBox="1"/>
          <p:nvPr/>
        </p:nvSpPr>
        <p:spPr>
          <a:xfrm>
            <a:off x="344557" y="6281530"/>
            <a:ext cx="773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Source: Indiana University’s Observatory on Social Media survey, November 2020</a:t>
            </a:r>
          </a:p>
        </p:txBody>
      </p:sp>
    </p:spTree>
    <p:extLst>
      <p:ext uri="{BB962C8B-B14F-4D97-AF65-F5344CB8AC3E}">
        <p14:creationId xmlns:p14="http://schemas.microsoft.com/office/powerpoint/2010/main" val="3125851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ED38-C3E8-4F83-AB6E-6036A9185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93" y="0"/>
            <a:ext cx="12020764" cy="1770927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Confirmation Bias – </a:t>
            </a:r>
            <a:br>
              <a:rPr lang="en-US" sz="3600" dirty="0"/>
            </a:br>
            <a:r>
              <a:rPr lang="en-US" sz="3600" dirty="0"/>
              <a:t>Partisan loyalty and false beliefs, 2020 election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621EFE-F700-4CA0-BAA6-2B3F0C3C4D4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96739145"/>
              </p:ext>
            </p:extLst>
          </p:nvPr>
        </p:nvGraphicFramePr>
        <p:xfrm>
          <a:off x="887011" y="2025570"/>
          <a:ext cx="10871200" cy="425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DCC00F8-D01A-45AD-9515-AA547E8736DE}"/>
              </a:ext>
            </a:extLst>
          </p:cNvPr>
          <p:cNvSpPr txBox="1"/>
          <p:nvPr/>
        </p:nvSpPr>
        <p:spPr>
          <a:xfrm>
            <a:off x="367707" y="6488668"/>
            <a:ext cx="773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Indiana University’s Observatory on Social Media survey, November 2020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3B535-7857-4E23-AA49-17CEC35B70D6}"/>
              </a:ext>
            </a:extLst>
          </p:cNvPr>
          <p:cNvSpPr/>
          <p:nvPr/>
        </p:nvSpPr>
        <p:spPr>
          <a:xfrm>
            <a:off x="8507896" y="2756452"/>
            <a:ext cx="914400" cy="3578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FA2118-4891-49D1-B539-EABC5BCF25F7}"/>
              </a:ext>
            </a:extLst>
          </p:cNvPr>
          <p:cNvSpPr/>
          <p:nvPr/>
        </p:nvSpPr>
        <p:spPr>
          <a:xfrm>
            <a:off x="8507896" y="3299791"/>
            <a:ext cx="914400" cy="3578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842814-37FF-BAF8-20AA-BFAD7374F4F7}"/>
              </a:ext>
            </a:extLst>
          </p:cNvPr>
          <p:cNvSpPr txBox="1"/>
          <p:nvPr/>
        </p:nvSpPr>
        <p:spPr>
          <a:xfrm>
            <a:off x="4109013" y="1574157"/>
            <a:ext cx="4237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Percentage of respondents with false belief</a:t>
            </a:r>
          </a:p>
        </p:txBody>
      </p:sp>
    </p:spTree>
    <p:extLst>
      <p:ext uri="{BB962C8B-B14F-4D97-AF65-F5344CB8AC3E}">
        <p14:creationId xmlns:p14="http://schemas.microsoft.com/office/powerpoint/2010/main" val="4276565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69B4F-D42E-B45D-DE24-051FE6395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b="1"/>
              <a:t>Explaining the Rise in Misinformation – The Digital Revolution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3B475-3CAF-BD6B-25AA-FE5E13637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Digital Revolution has spurred the rise in misinformation.</a:t>
            </a:r>
          </a:p>
          <a:p>
            <a:pPr marL="0" indent="0">
              <a:buNone/>
            </a:pPr>
            <a:r>
              <a:rPr lang="en-US" dirty="0"/>
              <a:t>The introduction of cable, the Internet, and social media greatly expanded our information sources.</a:t>
            </a:r>
          </a:p>
          <a:p>
            <a:pPr marL="0" indent="0">
              <a:buNone/>
            </a:pPr>
            <a:r>
              <a:rPr lang="en-US" dirty="0"/>
              <a:t>Many of these sources </a:t>
            </a:r>
            <a:r>
              <a:rPr lang="en-US" b="1" dirty="0"/>
              <a:t>attract their audience by twisting the facts, stretching the truth, and peddling lies and false realities.</a:t>
            </a:r>
          </a:p>
          <a:p>
            <a:pPr marL="0" indent="0">
              <a:buNone/>
            </a:pPr>
            <a:r>
              <a:rPr lang="en-US" dirty="0"/>
              <a:t>			</a:t>
            </a:r>
          </a:p>
        </p:txBody>
      </p:sp>
      <p:pic>
        <p:nvPicPr>
          <p:cNvPr id="5" name="Picture 4" descr="A cartoon of a phone being attacked by a helicopter&#10;&#10;Description automatically generated">
            <a:extLst>
              <a:ext uri="{FF2B5EF4-FFF2-40B4-BE49-F238E27FC236}">
                <a16:creationId xmlns:a16="http://schemas.microsoft.com/office/drawing/2014/main" id="{803256AD-9E95-0D0E-B897-615AFB098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82" b="-2"/>
          <a:stretch/>
        </p:blipFill>
        <p:spPr>
          <a:xfrm>
            <a:off x="6197600" y="1673352"/>
            <a:ext cx="5384800" cy="4718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277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40967-D21E-E9CC-40AE-B365F0651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 anchor="ctr">
            <a:normAutofit/>
          </a:bodyPr>
          <a:lstStyle/>
          <a:p>
            <a:r>
              <a:rPr lang="en-US" b="1" dirty="0"/>
              <a:t>And here again, we’re part of the problem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D4B3A63-18FF-5CE1-CFC3-3ECD2EEDD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4105-C773-8624-6A9F-F81FD1AC7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4104" y="1524000"/>
            <a:ext cx="5730241" cy="45503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Studies have found that social media users are roughly </a:t>
            </a:r>
            <a:r>
              <a:rPr lang="en-US" sz="2800" b="1" dirty="0"/>
              <a:t>6 times more likely to share fake news stories than real ones</a:t>
            </a:r>
            <a:r>
              <a:rPr lang="en-US" sz="2800" dirty="0"/>
              <a:t>, presumably because the fake stories are usually more sensational.</a:t>
            </a:r>
          </a:p>
          <a:p>
            <a:pPr marL="0" indent="0">
              <a:buNone/>
            </a:pPr>
            <a:r>
              <a:rPr lang="en-US" sz="2800" dirty="0"/>
              <a:t>And we are </a:t>
            </a:r>
            <a:r>
              <a:rPr lang="en-US" sz="2800" b="1" dirty="0"/>
              <a:t>3 times more likely </a:t>
            </a:r>
            <a:r>
              <a:rPr lang="en-US" sz="2800" dirty="0"/>
              <a:t>to share stories that support our beliefs than those that contradict them, </a:t>
            </a:r>
            <a:r>
              <a:rPr lang="en-US" sz="2800" b="1" dirty="0"/>
              <a:t>heightening both party polarization and misinformation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BDBADF7-6A79-71AB-9F31-E7D1B962ED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person in a suit and tie">
            <a:extLst>
              <a:ext uri="{FF2B5EF4-FFF2-40B4-BE49-F238E27FC236}">
                <a16:creationId xmlns:a16="http://schemas.microsoft.com/office/drawing/2014/main" id="{7149CDB3-549E-50C9-B31D-161B0E19D0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" r="-2" b="-2"/>
          <a:stretch/>
        </p:blipFill>
        <p:spPr>
          <a:xfrm>
            <a:off x="6177655" y="2316162"/>
            <a:ext cx="5404745" cy="4073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434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3A777F-0471-3EBE-F934-FE45EA8E1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 anchor="ctr">
            <a:noAutofit/>
          </a:bodyPr>
          <a:lstStyle/>
          <a:p>
            <a:pPr algn="ctr"/>
            <a:r>
              <a:rPr lang="en-US" b="1" dirty="0"/>
              <a:t>Why the government is powerless</a:t>
            </a:r>
            <a:br>
              <a:rPr lang="en-US" b="1" dirty="0"/>
            </a:br>
            <a:r>
              <a:rPr lang="en-US" b="1" dirty="0"/>
              <a:t> to limit disinformation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08F62-9E08-2FD0-0915-8B914EA4C1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dirty="0"/>
              <a:t>As currently interpreted, the Supreme Court holds that the 1</a:t>
            </a:r>
            <a:r>
              <a:rPr lang="en-US" baseline="30000" dirty="0"/>
              <a:t>st</a:t>
            </a:r>
            <a:r>
              <a:rPr lang="en-US" dirty="0"/>
              <a:t> Amendment </a:t>
            </a:r>
            <a:r>
              <a:rPr lang="en-US" b="1" dirty="0"/>
              <a:t>prohibits the government from regulating the “content” of speech</a:t>
            </a:r>
            <a:r>
              <a:rPr lang="en-US" dirty="0"/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When it comes to politics, </a:t>
            </a:r>
            <a:r>
              <a:rPr lang="en-US" b="1" dirty="0"/>
              <a:t>Americans are free to say nearly anything they want</a:t>
            </a:r>
            <a:r>
              <a:rPr lang="en-US" dirty="0"/>
              <a:t>, including “</a:t>
            </a:r>
            <a:r>
              <a:rPr lang="en-US" b="1" dirty="0"/>
              <a:t>hate speech</a:t>
            </a:r>
            <a:r>
              <a:rPr lang="en-US" dirty="0"/>
              <a:t>” directed at those of a different race, ethnicity, or gender.</a:t>
            </a:r>
          </a:p>
        </p:txBody>
      </p:sp>
      <p:pic>
        <p:nvPicPr>
          <p:cNvPr id="3" name="Picture 2" descr="A piece of paper with text on it">
            <a:extLst>
              <a:ext uri="{FF2B5EF4-FFF2-40B4-BE49-F238E27FC236}">
                <a16:creationId xmlns:a16="http://schemas.microsoft.com/office/drawing/2014/main" id="{097E0026-9329-79A0-F396-8C3277CF7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2240834"/>
            <a:ext cx="5384800" cy="35833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132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F485F-22B0-8E36-41E7-C76FF5C9E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 anchor="ctr">
            <a:normAutofit/>
          </a:bodyPr>
          <a:lstStyle/>
          <a:p>
            <a:r>
              <a:rPr lang="en-US" b="1" dirty="0"/>
              <a:t>But the Platforms Can Restrict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82A7E-16F8-15CB-B02A-C7A1568C5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1</a:t>
            </a:r>
            <a:r>
              <a:rPr lang="en-US" baseline="30000" dirty="0"/>
              <a:t>st</a:t>
            </a:r>
            <a:r>
              <a:rPr lang="en-US" dirty="0"/>
              <a:t> Amendment </a:t>
            </a:r>
            <a:r>
              <a:rPr lang="en-US" b="1" dirty="0"/>
              <a:t>applies only to government action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As private companies, </a:t>
            </a:r>
            <a:r>
              <a:rPr lang="en-US" b="1" dirty="0"/>
              <a:t>the platforms </a:t>
            </a:r>
            <a:r>
              <a:rPr lang="en-US" dirty="0"/>
              <a:t>(for example, Google, Facebook, X, and TikTok) </a:t>
            </a:r>
            <a:r>
              <a:rPr lang="en-US" b="1" dirty="0"/>
              <a:t>are not bound by the 1</a:t>
            </a:r>
            <a:r>
              <a:rPr lang="en-US" b="1" baseline="30000" dirty="0"/>
              <a:t>st</a:t>
            </a:r>
            <a:r>
              <a:rPr lang="en-US" b="1" dirty="0"/>
              <a:t> Amendment and can engage in content moderation </a:t>
            </a:r>
            <a:r>
              <a:rPr lang="en-US" dirty="0"/>
              <a:t>– blocking, de-platforming, and marking content.</a:t>
            </a:r>
          </a:p>
        </p:txBody>
      </p:sp>
      <p:pic>
        <p:nvPicPr>
          <p:cNvPr id="5" name="Picture 4" descr="A group of people standing next to a computer&#10;&#10;Description automatically generated">
            <a:extLst>
              <a:ext uri="{FF2B5EF4-FFF2-40B4-BE49-F238E27FC236}">
                <a16:creationId xmlns:a16="http://schemas.microsoft.com/office/drawing/2014/main" id="{3E7C2DB2-37F5-54C5-ABC3-A7EF30326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2360382"/>
            <a:ext cx="5384800" cy="3344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91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B699A-31F5-7CA3-8A21-6A33671A4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44" y="358964"/>
            <a:ext cx="11186355" cy="990600"/>
          </a:xfrm>
        </p:spPr>
        <p:txBody>
          <a:bodyPr/>
          <a:lstStyle/>
          <a:p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3801E-FC19-D6D2-9EC0-B6FF67317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6044" y="854264"/>
            <a:ext cx="7764107" cy="4718304"/>
          </a:xfrm>
        </p:spPr>
        <p:txBody>
          <a:bodyPr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Constitution has also endured because it was intended to be a document that could adapt to meet new challenges.</a:t>
            </a:r>
          </a:p>
          <a:p>
            <a:pPr marL="0" indent="0">
              <a:buNone/>
            </a:pPr>
            <a:r>
              <a:rPr lang="en-US" b="1" dirty="0"/>
              <a:t>Said James Madison</a:t>
            </a:r>
            <a:r>
              <a:rPr lang="en-US" dirty="0"/>
              <a:t>, </a:t>
            </a:r>
            <a:r>
              <a:rPr lang="en-US" i="1" dirty="0"/>
              <a:t>“In framing a system which we wish to last for ages, we should not lose sight of the changes that ages will produce.”</a:t>
            </a:r>
          </a:p>
          <a:p>
            <a:pPr marL="0" indent="0">
              <a:buNone/>
            </a:pPr>
            <a:r>
              <a:rPr lang="en-US" dirty="0"/>
              <a:t>I want to discuss one of those changes: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The threat that disinformation 	poses 	to our 1</a:t>
            </a:r>
            <a:r>
              <a:rPr lang="en-US" b="1" baseline="30000" dirty="0"/>
              <a:t>st</a:t>
            </a:r>
            <a:r>
              <a:rPr lang="en-US" b="1" dirty="0"/>
              <a:t> Amendment right to	free speech.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D1E7B9-1598-C446-5AB5-108ABF2034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60151" y="1349564"/>
            <a:ext cx="3728401" cy="392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71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D64BBEA-67B3-4521-E03C-B676A0568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10478947" cy="990600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Is there a role for government </a:t>
            </a:r>
            <a:br>
              <a:rPr lang="en-US" sz="4400" b="1" dirty="0"/>
            </a:br>
            <a:r>
              <a:rPr lang="en-US" sz="4400" b="1" dirty="0"/>
              <a:t>in the platforms decisions?</a:t>
            </a:r>
            <a:endParaRPr lang="en-US" sz="4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013D8D-5E41-A79F-4628-DF461B905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861" y="1371600"/>
            <a:ext cx="11150278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Through various agencies, the federal government monitors public communication.</a:t>
            </a:r>
          </a:p>
          <a:p>
            <a:pPr marL="0" indent="0">
              <a:buNone/>
            </a:pPr>
            <a:r>
              <a:rPr lang="en-US" sz="3600" dirty="0"/>
              <a:t>When noting objectionable content, it could alert the platforms and request they remove or mark it.</a:t>
            </a:r>
          </a:p>
          <a:p>
            <a:pPr marL="0" indent="0">
              <a:buNone/>
            </a:pPr>
            <a:r>
              <a:rPr lang="en-US" sz="3600" dirty="0"/>
              <a:t>The Biden administration did exactly that. It contacted social media companies and asked them to consider removing disinformation relating to Covid-19 as a threat to public health.</a:t>
            </a:r>
          </a:p>
          <a:p>
            <a:pPr marL="0" indent="0">
              <a:buNone/>
            </a:pPr>
            <a:r>
              <a:rPr lang="en-US" sz="3600" b="1" dirty="0"/>
              <a:t>Is that legal? </a:t>
            </a:r>
          </a:p>
        </p:txBody>
      </p:sp>
    </p:spTree>
    <p:extLst>
      <p:ext uri="{BB962C8B-B14F-4D97-AF65-F5344CB8AC3E}">
        <p14:creationId xmlns:p14="http://schemas.microsoft.com/office/powerpoint/2010/main" val="99504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07DAF-1339-8C71-2D58-71A60A25B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Missouri claimed it was illegal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37927-F058-6ACB-6F77-828F6B665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Missouri state officials filed suit to block the administration from referring content to the platforms, </a:t>
            </a:r>
            <a:r>
              <a:rPr lang="en-US" b="1" dirty="0"/>
              <a:t>claiming it was “censorship” that infringed on the platforms’ 1</a:t>
            </a:r>
            <a:r>
              <a:rPr lang="en-US" b="1" baseline="30000" dirty="0"/>
              <a:t>st</a:t>
            </a:r>
            <a:r>
              <a:rPr lang="en-US" b="1" dirty="0"/>
              <a:t> Amendment rights.</a:t>
            </a:r>
          </a:p>
          <a:p>
            <a:pPr marL="0" indent="0">
              <a:buNone/>
            </a:pPr>
            <a:r>
              <a:rPr lang="en-US" dirty="0"/>
              <a:t>In 2024 (</a:t>
            </a:r>
            <a:r>
              <a:rPr lang="en-US" i="1" dirty="0"/>
              <a:t>Murthy v. Missouri), </a:t>
            </a:r>
            <a:r>
              <a:rPr lang="en-US" dirty="0"/>
              <a:t>the Supreme Court dismissed Missouri’s suit on grounds the state’s officials lacked “standing” – they failed to show they were personally harmed by the administration’s action.</a:t>
            </a:r>
          </a:p>
          <a:p>
            <a:pPr marL="0" indent="0">
              <a:buNone/>
            </a:pPr>
            <a:r>
              <a:rPr lang="en-US" dirty="0"/>
              <a:t>The vote was 6-3. </a:t>
            </a:r>
            <a:r>
              <a:rPr lang="en-US" b="1" dirty="0"/>
              <a:t>The Court’s majority did not address the 1</a:t>
            </a:r>
            <a:r>
              <a:rPr lang="en-US" b="1" baseline="30000" dirty="0"/>
              <a:t>st</a:t>
            </a:r>
            <a:r>
              <a:rPr lang="en-US" b="1" dirty="0"/>
              <a:t> Amendment issue. </a:t>
            </a:r>
          </a:p>
        </p:txBody>
      </p:sp>
    </p:spTree>
    <p:extLst>
      <p:ext uri="{BB962C8B-B14F-4D97-AF65-F5344CB8AC3E}">
        <p14:creationId xmlns:p14="http://schemas.microsoft.com/office/powerpoint/2010/main" val="410786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A76CA-E6FA-BB96-B3AF-35DB287B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 anchor="ctr">
            <a:noAutofit/>
          </a:bodyPr>
          <a:lstStyle/>
          <a:p>
            <a:pPr algn="ctr"/>
            <a:r>
              <a:rPr lang="en-US" b="1" dirty="0"/>
              <a:t>Did the Biden administration’s </a:t>
            </a:r>
            <a:br>
              <a:rPr lang="en-US" b="1" dirty="0"/>
            </a:br>
            <a:r>
              <a:rPr lang="en-US" b="1" dirty="0"/>
              <a:t>violate the 1</a:t>
            </a:r>
            <a:r>
              <a:rPr lang="en-US" b="1" baseline="30000" dirty="0"/>
              <a:t>st</a:t>
            </a:r>
            <a:r>
              <a:rPr lang="en-US" b="1" dirty="0"/>
              <a:t> Amendment?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A0B47-283F-5812-D320-ADA92D7F0C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7299158" cy="4718304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600" dirty="0"/>
              <a:t>The 3 justices in the minority (Alito, Thomas, and Gorsuch) in the Missouri case suggested the Biden administration violated the 1</a:t>
            </a:r>
            <a:r>
              <a:rPr lang="en-US" sz="2600" baseline="30000" dirty="0"/>
              <a:t>st</a:t>
            </a:r>
            <a:r>
              <a:rPr lang="en-US" sz="2600" dirty="0"/>
              <a:t> Amendment.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/>
              <a:t>Alito wrote: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	</a:t>
            </a:r>
            <a:r>
              <a:rPr lang="en-US" b="1" dirty="0"/>
              <a:t>“[This is] </a:t>
            </a:r>
            <a:r>
              <a:rPr lang="en-US" b="1" i="0" dirty="0">
                <a:effectLst/>
              </a:rPr>
              <a:t>one of the most important free 	speech cases to reach this Court in years . . 	. . [The Court} permits the successful 	campaign of coercion in this case to stand 	as an attractive model for future officials 	who want to control what the people 	say, hear, and think.”</a:t>
            </a:r>
            <a:endParaRPr lang="en-US" b="1" dirty="0"/>
          </a:p>
        </p:txBody>
      </p:sp>
      <p:pic>
        <p:nvPicPr>
          <p:cNvPr id="5" name="Picture 4" descr="A person in a suit and tie&#10;&#10;Description automatically generated">
            <a:extLst>
              <a:ext uri="{FF2B5EF4-FFF2-40B4-BE49-F238E27FC236}">
                <a16:creationId xmlns:a16="http://schemas.microsoft.com/office/drawing/2014/main" id="{6D2E755A-8141-31AB-EEE0-AF3CECF1A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2" r="-2" b="8854"/>
          <a:stretch/>
        </p:blipFill>
        <p:spPr>
          <a:xfrm>
            <a:off x="8197516" y="2422358"/>
            <a:ext cx="3384883" cy="29659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0228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0EE37-86E4-0C96-6C45-7FF55D00B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“Politics” of Platform Content Moderation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7ED19-60AD-318C-6A9D-B952BC755E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Beyond the issue of the First Amendment, </a:t>
            </a:r>
            <a:r>
              <a:rPr lang="en-US" b="1" dirty="0"/>
              <a:t>content moderation has become a partisan issue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Republicans claim that the platforms unfairly censor conservative sources.</a:t>
            </a:r>
          </a:p>
          <a:p>
            <a:pPr marL="0" indent="0">
              <a:buNone/>
            </a:pPr>
            <a:r>
              <a:rPr lang="en-US" dirty="0"/>
              <a:t>Acting on this belief, </a:t>
            </a:r>
            <a:r>
              <a:rPr lang="en-US" b="1" dirty="0"/>
              <a:t>the Texas and Florida legislatures </a:t>
            </a:r>
            <a:r>
              <a:rPr lang="en-US" dirty="0"/>
              <a:t>passed laws that </a:t>
            </a:r>
            <a:r>
              <a:rPr lang="en-US" b="1" dirty="0"/>
              <a:t>prohibit the platforms from deleting political content or politicians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0545EF-0A4F-ABA0-D0E5-54653642DB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28293" y="2194393"/>
            <a:ext cx="4554107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3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2E8CB-02CF-C372-1D94-A523B46EC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/>
              <a:t>Can states dictate the</a:t>
            </a:r>
            <a:br>
              <a:rPr lang="en-US" b="1" dirty="0"/>
            </a:br>
            <a:r>
              <a:rPr lang="en-US" b="1" dirty="0"/>
              <a:t>platform’s content policies?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88C34-C534-4A22-6FCF-E1A7C89B6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673352"/>
            <a:ext cx="7157545" cy="4718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cases are still pending, but the Supreme Court in 2024 sent challenges to the Florida and Texas laws back to a lower court with an opinion </a:t>
            </a:r>
            <a:r>
              <a:rPr lang="en-US" b="1" dirty="0"/>
              <a:t>indicating the laws violate the platforms’ 1</a:t>
            </a:r>
            <a:r>
              <a:rPr lang="en-US" b="1" baseline="30000" dirty="0"/>
              <a:t>st</a:t>
            </a:r>
            <a:r>
              <a:rPr lang="en-US" b="1" dirty="0"/>
              <a:t> Amendment rights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Said the Court: </a:t>
            </a:r>
            <a:r>
              <a:rPr lang="en-US" b="1" dirty="0"/>
              <a:t>“[The courts need to protect]</a:t>
            </a:r>
            <a:r>
              <a:rPr lang="en-US" b="1" i="0" dirty="0">
                <a:solidFill>
                  <a:srgbClr val="0C0C0C"/>
                </a:solidFill>
                <a:effectLst/>
                <a:latin typeface="Muli"/>
              </a:rPr>
              <a:t> those entities’ rights of speech, as courts have historically protected traditional media’s rights.”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16AFF8-B742-6392-3EEF-B0CF88F892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664059" y="2131312"/>
            <a:ext cx="2203638" cy="341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710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47D2A-E176-62DE-CE09-697FF1D7A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 anchor="ctr">
            <a:normAutofit/>
          </a:bodyPr>
          <a:lstStyle/>
          <a:p>
            <a:r>
              <a:rPr lang="en-US" b="1" dirty="0"/>
              <a:t>Where things stand - government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6EC85-BCE6-E60A-887F-8AD6951E6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6222124" cy="4718304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200" dirty="0"/>
              <a:t>Government </a:t>
            </a:r>
            <a:r>
              <a:rPr lang="en-US" sz="3200" b="1" dirty="0"/>
              <a:t>cannot remove social media content generated by Americans</a:t>
            </a:r>
            <a:r>
              <a:rPr lang="en-US" sz="3200" dirty="0"/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3200" dirty="0"/>
              <a:t>Government apparently </a:t>
            </a:r>
            <a:r>
              <a:rPr lang="en-US" sz="3200" b="1" dirty="0"/>
              <a:t>cannot dictate the content policies of social media platforms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3200" dirty="0"/>
              <a:t>Government </a:t>
            </a:r>
            <a:r>
              <a:rPr lang="en-US" sz="3200" b="1" dirty="0"/>
              <a:t>might be prohibited from asking social media companies to consider removing objectionable content.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3200" dirty="0"/>
              <a:t> </a:t>
            </a:r>
          </a:p>
        </p:txBody>
      </p:sp>
      <p:pic>
        <p:nvPicPr>
          <p:cNvPr id="6" name="Content Placeholder 5" descr="A building with yellow caution tape&#10;&#10;Description automatically generated">
            <a:extLst>
              <a:ext uri="{FF2B5EF4-FFF2-40B4-BE49-F238E27FC236}">
                <a16:creationId xmlns:a16="http://schemas.microsoft.com/office/drawing/2014/main" id="{21BB9691-D122-51D8-9540-58CA882B7C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02" y="2307835"/>
            <a:ext cx="4551897" cy="2915806"/>
          </a:xfrm>
          <a:noFill/>
        </p:spPr>
      </p:pic>
    </p:spTree>
    <p:extLst>
      <p:ext uri="{BB962C8B-B14F-4D97-AF65-F5344CB8AC3E}">
        <p14:creationId xmlns:p14="http://schemas.microsoft.com/office/powerpoint/2010/main" val="3273157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3F6F0-9362-EB92-5376-B859130CB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kumimoji="0" lang="en-US" sz="4000" b="1" i="0" u="none" strike="noStrike" kern="1200" cap="none" spc="-10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Where things stand – the platforms</a:t>
            </a:r>
            <a:endParaRPr lang="en-US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B469E-2C77-F21E-020E-E95D103D5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639614"/>
            <a:ext cx="8523889" cy="48373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The platforms (apparently) </a:t>
            </a:r>
            <a:r>
              <a:rPr lang="en-US" b="1" dirty="0"/>
              <a:t>have full power to remove and block sources of disinformation.</a:t>
            </a:r>
          </a:p>
          <a:p>
            <a:pPr marL="0" indent="0">
              <a:buNone/>
            </a:pPr>
            <a:r>
              <a:rPr lang="en-US" b="1" dirty="0"/>
              <a:t>Are they willing to exercise that power?</a:t>
            </a:r>
          </a:p>
          <a:p>
            <a:pPr marL="0" indent="0">
              <a:buNone/>
            </a:pPr>
            <a:r>
              <a:rPr lang="en-US" dirty="0"/>
              <a:t>	Some platforms, including Facebook and 	YouTube, appear willing but only in extreme 	and 	clear-cut cases</a:t>
            </a:r>
          </a:p>
          <a:p>
            <a:pPr marL="0" indent="0">
              <a:buNone/>
            </a:pPr>
            <a:r>
              <a:rPr lang="en-US" dirty="0"/>
              <a:t>	Other platforms, including X (formerly 	Twitter), are unwilling – they have an 	“anything goes” policy.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2E00DC-BDAB-26CA-9786-321779E0C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3514" y="868503"/>
            <a:ext cx="1728486" cy="17284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97C83B-22E9-6257-C7F6-4C3AE8894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8736" y="2932092"/>
            <a:ext cx="1893264" cy="18932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357361-9CD1-A30F-4CF5-79EB55384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1695" y="4825356"/>
            <a:ext cx="1970305" cy="210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471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3A777F-0471-3EBE-F934-FE45EA8E1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504" y="533400"/>
            <a:ext cx="9740096" cy="990600"/>
          </a:xfrm>
        </p:spPr>
        <p:txBody>
          <a:bodyPr>
            <a:noAutofit/>
          </a:bodyPr>
          <a:lstStyle/>
          <a:p>
            <a:r>
              <a:rPr lang="en-US" b="1" dirty="0"/>
              <a:t>One thing is certain – </a:t>
            </a:r>
            <a:br>
              <a:rPr lang="en-US" b="1" dirty="0"/>
            </a:br>
            <a:r>
              <a:rPr lang="en-US" b="1" dirty="0"/>
              <a:t>the disinformation problem will get worse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08F62-9E08-2FD0-0915-8B914EA4C1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7055" y="2057400"/>
            <a:ext cx="4381280" cy="4514127"/>
          </a:xfrm>
        </p:spPr>
        <p:txBody>
          <a:bodyPr>
            <a:normAutofit/>
          </a:bodyPr>
          <a:lstStyle/>
          <a:p>
            <a:r>
              <a:rPr lang="en-US" sz="4000" dirty="0"/>
              <a:t>Advances in Artificial Intelligence now allow the rapid creation of “deep fakes” – false images and voices.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AABC54F-CFE7-B7B2-0346-093F0C8ABC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924967" y="2685326"/>
            <a:ext cx="2906288" cy="4273953"/>
          </a:xfrm>
          <a:prstGeom prst="rect">
            <a:avLst/>
          </a:prstGeom>
        </p:spPr>
      </p:pic>
      <p:pic>
        <p:nvPicPr>
          <p:cNvPr id="3" name="Picture 2" descr="A person in orange uniform leaning against a pole">
            <a:extLst>
              <a:ext uri="{FF2B5EF4-FFF2-40B4-BE49-F238E27FC236}">
                <a16:creationId xmlns:a16="http://schemas.microsoft.com/office/drawing/2014/main" id="{7CF300B9-B37F-6185-8B36-5CDD87E742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86" y="2115272"/>
            <a:ext cx="3507129" cy="350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75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2F64B-797E-C6BC-1981-B36BDEE43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124" y="533400"/>
            <a:ext cx="9722734" cy="9906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The disinformation problem will get worse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7D8A06-FA9F-1A40-CB66-17265B64E76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41027" r="20028" b="1"/>
          <a:stretch/>
        </p:blipFill>
        <p:spPr>
          <a:xfrm>
            <a:off x="949124" y="1673352"/>
            <a:ext cx="4038600" cy="4718304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E954F-B0B8-D23D-57C4-38D130E89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62309" y="1673352"/>
            <a:ext cx="6701742" cy="4718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AI has increased the power of Bots </a:t>
            </a:r>
            <a:r>
              <a:rPr lang="en-US" dirty="0"/>
              <a:t>(software programs that can automatically generate messages)</a:t>
            </a:r>
          </a:p>
          <a:p>
            <a:pPr marL="0" indent="0">
              <a:buNone/>
            </a:pPr>
            <a:r>
              <a:rPr lang="en-US" b="1" dirty="0"/>
              <a:t>One out of seven </a:t>
            </a:r>
            <a:r>
              <a:rPr lang="en-US" dirty="0"/>
              <a:t>social media messages is now Bot (non-human) created.</a:t>
            </a:r>
          </a:p>
          <a:p>
            <a:pPr marL="0" indent="0">
              <a:buNone/>
            </a:pPr>
            <a:r>
              <a:rPr lang="en-US" dirty="0"/>
              <a:t>Within a decade, </a:t>
            </a:r>
            <a:r>
              <a:rPr lang="en-US" b="1" dirty="0"/>
              <a:t>eight of ten </a:t>
            </a:r>
            <a:r>
              <a:rPr lang="en-US" dirty="0"/>
              <a:t>will be Bot created.</a:t>
            </a:r>
          </a:p>
          <a:p>
            <a:pPr marL="0" indent="0">
              <a:buNone/>
            </a:pPr>
            <a:r>
              <a:rPr lang="en-US" b="1" dirty="0"/>
              <a:t>Technology is being weaponized </a:t>
            </a:r>
            <a:r>
              <a:rPr lang="en-US" dirty="0"/>
              <a:t>by those who spread disinformation.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3100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AFA1A-2D4A-2A08-0E62-11022FCA5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Will today’s 1</a:t>
            </a:r>
            <a:r>
              <a:rPr lang="en-US" b="1" baseline="30000" dirty="0"/>
              <a:t>st</a:t>
            </a:r>
            <a:r>
              <a:rPr lang="en-US" b="1" dirty="0"/>
              <a:t> Amendment also be tomorrow’s?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63A28-C0C4-7D4D-2EEB-A876AA2DED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673352"/>
            <a:ext cx="6485681" cy="47183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That’s an open question.</a:t>
            </a:r>
          </a:p>
          <a:p>
            <a:pPr marL="0" indent="0">
              <a:buNone/>
            </a:pPr>
            <a:r>
              <a:rPr lang="en-US" b="1" dirty="0"/>
              <a:t>The 1</a:t>
            </a:r>
            <a:r>
              <a:rPr lang="en-US" b="1" baseline="30000" dirty="0"/>
              <a:t>st</a:t>
            </a:r>
            <a:r>
              <a:rPr lang="en-US" b="1" dirty="0"/>
              <a:t> Amendment is not fixed in meaning. The Supreme Court has allowed government to restrict speech.</a:t>
            </a:r>
          </a:p>
          <a:p>
            <a:pPr marL="0" indent="0">
              <a:buNone/>
            </a:pPr>
            <a:r>
              <a:rPr lang="en-US" dirty="0"/>
              <a:t>EXAMPLE: When the United States emerged as a world power with its entry into World War I, the Court weighed the threat of free speech to national security. </a:t>
            </a:r>
          </a:p>
          <a:p>
            <a:pPr marL="0" indent="0">
              <a:buNone/>
            </a:pPr>
            <a:r>
              <a:rPr lang="en-US" dirty="0"/>
              <a:t>In </a:t>
            </a:r>
            <a:r>
              <a:rPr lang="en-US" b="1" dirty="0"/>
              <a:t>Schenck v. United States </a:t>
            </a:r>
            <a:r>
              <a:rPr lang="en-US" dirty="0"/>
              <a:t>(1919), the Court held that the </a:t>
            </a:r>
            <a:r>
              <a:rPr lang="en-US" b="1" dirty="0"/>
              <a:t>government could restrict speech that posed “a clear and present danger.”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962DD7-2C59-4794-F25D-479FBA7F2F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57327" y="2720051"/>
            <a:ext cx="4930520" cy="260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02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F14D4-95EA-794E-6E23-54AA1D9B4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ollage of news pages">
            <a:extLst>
              <a:ext uri="{FF2B5EF4-FFF2-40B4-BE49-F238E27FC236}">
                <a16:creationId xmlns:a16="http://schemas.microsoft.com/office/drawing/2014/main" id="{B81F8088-92B0-5032-6652-08E4DED10B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450" y="914148"/>
            <a:ext cx="8930823" cy="5001260"/>
          </a:xfrm>
        </p:spPr>
      </p:pic>
    </p:spTree>
    <p:extLst>
      <p:ext uri="{BB962C8B-B14F-4D97-AF65-F5344CB8AC3E}">
        <p14:creationId xmlns:p14="http://schemas.microsoft.com/office/powerpoint/2010/main" val="1159929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B699A-31F5-7CA3-8A21-6A33671A4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58964"/>
            <a:ext cx="10972800" cy="990600"/>
          </a:xfrm>
        </p:spPr>
        <p:txBody>
          <a:bodyPr>
            <a:normAutofit/>
          </a:bodyPr>
          <a:lstStyle/>
          <a:p>
            <a:r>
              <a:rPr lang="en-US" sz="4800" b="1" dirty="0"/>
              <a:t>The Balancing Standard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3801E-FC19-D6D2-9EC0-B6FF67317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4481" y="1524000"/>
            <a:ext cx="7461547" cy="4718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If the harms of disinformation reach the level where they threaten the nation’s sanity and unity, </a:t>
            </a:r>
            <a:r>
              <a:rPr lang="en-US" b="1" dirty="0"/>
              <a:t>the Supreme Court might revisit its interpretation of the 1</a:t>
            </a:r>
            <a:r>
              <a:rPr lang="en-US" b="1" baseline="30000" dirty="0"/>
              <a:t>st</a:t>
            </a:r>
            <a:r>
              <a:rPr lang="en-US" b="1" dirty="0"/>
              <a:t> Amendment.</a:t>
            </a:r>
          </a:p>
          <a:p>
            <a:pPr marL="0" indent="0">
              <a:buNone/>
            </a:pPr>
            <a:r>
              <a:rPr lang="en-US" dirty="0"/>
              <a:t>In making that determination, </a:t>
            </a:r>
            <a:r>
              <a:rPr lang="en-US" b="1" dirty="0"/>
              <a:t>the Court would apply a “balancing standard” - weighing the individual right of free speech against the general interests of society. </a:t>
            </a:r>
          </a:p>
          <a:p>
            <a:pPr marL="0" indent="0">
              <a:buNone/>
            </a:pPr>
            <a:r>
              <a:rPr lang="en-US" sz="3200" b="1" dirty="0"/>
              <a:t>How much disinformation is too much disinformation? That’s the question we need to answer going forward.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D1E7B9-1598-C446-5AB5-108ABF2034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45821" y="1349564"/>
            <a:ext cx="3787049" cy="506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669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72C84-7397-E3AA-054E-843C5A019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D52D5-918B-2CB5-F804-38A4D7DD7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510970"/>
            <a:ext cx="10972800" cy="39660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241345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37F22-0C67-12BF-B4E0-25F668F7B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news page&#10;&#10;Description automatically generated">
            <a:extLst>
              <a:ext uri="{FF2B5EF4-FFF2-40B4-BE49-F238E27FC236}">
                <a16:creationId xmlns:a16="http://schemas.microsoft.com/office/drawing/2014/main" id="{71751C38-6C78-3C05-8BE4-81C8E22FE3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85" y="1039972"/>
            <a:ext cx="8532248" cy="4778059"/>
          </a:xfrm>
        </p:spPr>
      </p:pic>
    </p:spTree>
    <p:extLst>
      <p:ext uri="{BB962C8B-B14F-4D97-AF65-F5344CB8AC3E}">
        <p14:creationId xmlns:p14="http://schemas.microsoft.com/office/powerpoint/2010/main" val="4404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457DA-0F3B-1676-B3EC-9334A03E9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">
            <a:extLst>
              <a:ext uri="{FF2B5EF4-FFF2-40B4-BE49-F238E27FC236}">
                <a16:creationId xmlns:a16="http://schemas.microsoft.com/office/drawing/2014/main" id="{CA347CBF-167B-EA7B-0483-3B4A18CDD4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816" y="659158"/>
            <a:ext cx="9045615" cy="5082485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D043E8-64C2-40EA-FE20-EC5C14CAFE5C}"/>
              </a:ext>
            </a:extLst>
          </p:cNvPr>
          <p:cNvSpPr/>
          <p:nvPr/>
        </p:nvSpPr>
        <p:spPr>
          <a:xfrm>
            <a:off x="2209800" y="3048000"/>
            <a:ext cx="762000" cy="381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504563-A8A0-3268-F335-0FB40322AC7D}"/>
              </a:ext>
            </a:extLst>
          </p:cNvPr>
          <p:cNvSpPr txBox="1"/>
          <p:nvPr/>
        </p:nvSpPr>
        <p:spPr>
          <a:xfrm>
            <a:off x="2027768" y="5741642"/>
            <a:ext cx="8640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DISINFORMATION - False information communicated with the intent to mislead and manipulate us.</a:t>
            </a:r>
          </a:p>
        </p:txBody>
      </p:sp>
    </p:spTree>
    <p:extLst>
      <p:ext uri="{BB962C8B-B14F-4D97-AF65-F5344CB8AC3E}">
        <p14:creationId xmlns:p14="http://schemas.microsoft.com/office/powerpoint/2010/main" val="601849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FB2BA-90C4-679A-3C12-16C1B13FF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1" y="533401"/>
            <a:ext cx="6694989" cy="1355479"/>
          </a:xfrm>
        </p:spPr>
        <p:txBody>
          <a:bodyPr>
            <a:normAutofit/>
          </a:bodyPr>
          <a:lstStyle/>
          <a:p>
            <a:r>
              <a:rPr lang="en-US" sz="3600" b="1" dirty="0"/>
              <a:t>The messages were part of Russia’s Disinformation effort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C0279-693C-4B21-6FA3-7BDBF5E8E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4987" y="1888880"/>
            <a:ext cx="6944810" cy="47405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As it did in 2016 and 2020, Russia is attempting to influence the 2024 presidential election by spreading disinformation. </a:t>
            </a:r>
          </a:p>
          <a:p>
            <a:pPr marL="0" indent="0">
              <a:buNone/>
            </a:pPr>
            <a:r>
              <a:rPr lang="en-US" sz="2800" dirty="0"/>
              <a:t>Earlier this month, </a:t>
            </a:r>
            <a:r>
              <a:rPr lang="en-US" sz="2800" b="1" dirty="0"/>
              <a:t>the Justice Department shut down</a:t>
            </a:r>
            <a:r>
              <a:rPr lang="en-US" sz="2800" dirty="0"/>
              <a:t> nearly three dozen Russian-operated disinformation websites. </a:t>
            </a:r>
          </a:p>
          <a:p>
            <a:pPr marL="0" indent="0">
              <a:buNone/>
            </a:pPr>
            <a:r>
              <a:rPr lang="en-US" sz="2800" dirty="0"/>
              <a:t>That action was taken under a U</a:t>
            </a:r>
            <a:r>
              <a:rPr lang="en-US" sz="2800" b="1" dirty="0"/>
              <a:t>.S. law that prohibits foreign governments from interfering in American elections</a:t>
            </a:r>
            <a:r>
              <a:rPr lang="en-US" sz="2800" dirty="0"/>
              <a:t>.</a:t>
            </a:r>
          </a:p>
        </p:txBody>
      </p:sp>
      <p:pic>
        <p:nvPicPr>
          <p:cNvPr id="5" name="Picture 4" descr="Theater chairs arranged based on their colours">
            <a:extLst>
              <a:ext uri="{FF2B5EF4-FFF2-40B4-BE49-F238E27FC236}">
                <a16:creationId xmlns:a16="http://schemas.microsoft.com/office/drawing/2014/main" id="{A831FBC1-431C-7654-ABBC-A37C6B635F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839" r="14627" b="-1"/>
          <a:stretch/>
        </p:blipFill>
        <p:spPr>
          <a:xfrm>
            <a:off x="1524016" y="857258"/>
            <a:ext cx="3420305" cy="5143493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3275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71A05-DE39-F2EF-924A-445714C98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2046"/>
            <a:ext cx="7130005" cy="1514354"/>
          </a:xfrm>
        </p:spPr>
        <p:txBody>
          <a:bodyPr anchor="ctr">
            <a:normAutofit/>
          </a:bodyPr>
          <a:lstStyle/>
          <a:p>
            <a:r>
              <a:rPr lang="en-US" sz="5100" b="1" dirty="0">
                <a:solidFill>
                  <a:schemeClr val="tx1"/>
                </a:solidFill>
              </a:rPr>
              <a:t>But here’s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C38FD-3F2C-1A9B-4EDB-9DD4F4494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540" y="2870523"/>
            <a:ext cx="11586257" cy="2000244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2600" dirty="0"/>
              <a:t>Russian disinformation likely makes up less than 1 percent of the total disinformation Americans see. </a:t>
            </a:r>
          </a:p>
          <a:p>
            <a:pPr marL="0" indent="0">
              <a:buNone/>
            </a:pPr>
            <a:r>
              <a:rPr lang="en-US" sz="2600" b="1" dirty="0"/>
              <a:t>Our fellow Americans create nearly all the rest.</a:t>
            </a:r>
          </a:p>
          <a:p>
            <a:pPr marL="0" indent="0">
              <a:buNone/>
            </a:pPr>
            <a:r>
              <a:rPr lang="en-US" sz="2600" b="1" dirty="0"/>
              <a:t>As a nation, we are flooded </a:t>
            </a:r>
            <a:r>
              <a:rPr lang="en-US" sz="2600" dirty="0"/>
              <a:t>with disinformation intended to:</a:t>
            </a:r>
          </a:p>
          <a:p>
            <a:pPr marL="0" indent="0">
              <a:buNone/>
            </a:pPr>
            <a:r>
              <a:rPr lang="en-US" sz="2600" dirty="0"/>
              <a:t>	</a:t>
            </a:r>
            <a:r>
              <a:rPr lang="en-US" sz="2600" b="1" dirty="0"/>
              <a:t>stir up hate and turn us against each other</a:t>
            </a:r>
          </a:p>
          <a:p>
            <a:pPr marL="0" indent="0">
              <a:buNone/>
            </a:pPr>
            <a:r>
              <a:rPr lang="en-US" sz="2600" b="1" dirty="0"/>
              <a:t>	produce confusion and doubt</a:t>
            </a:r>
          </a:p>
          <a:p>
            <a:pPr marL="0" indent="0">
              <a:buNone/>
            </a:pPr>
            <a:r>
              <a:rPr lang="en-US" sz="2600" b="1" dirty="0"/>
              <a:t>	replace facts with “alternative truths”</a:t>
            </a:r>
          </a:p>
          <a:p>
            <a:pPr marL="0" indent="0">
              <a:buNone/>
            </a:pPr>
            <a:r>
              <a:rPr lang="en-US" sz="2600" b="1" dirty="0"/>
              <a:t>	erode trust in our institutions</a:t>
            </a:r>
          </a:p>
          <a:p>
            <a:pPr marL="0" indent="0">
              <a:buNone/>
            </a:pPr>
            <a:r>
              <a:rPr lang="en-US" sz="2600" b="1" dirty="0"/>
              <a:t>	manipulate our behavior  and beliefs</a:t>
            </a:r>
          </a:p>
          <a:p>
            <a:pPr marL="0" indent="0">
              <a:buNone/>
            </a:pPr>
            <a:r>
              <a:rPr lang="en-US" sz="2600" dirty="0"/>
              <a:t>And when Americans create disinformation, </a:t>
            </a:r>
            <a:r>
              <a:rPr lang="en-US" sz="2600" b="1" dirty="0"/>
              <a:t>the 1</a:t>
            </a:r>
            <a:r>
              <a:rPr lang="en-US" sz="2600" b="1" baseline="30000" dirty="0"/>
              <a:t>st</a:t>
            </a:r>
            <a:r>
              <a:rPr lang="en-US" sz="2600" b="1" dirty="0"/>
              <a:t> Amendment prevents the government from stopping it</a:t>
            </a:r>
            <a:r>
              <a:rPr lang="en-US" sz="2600" dirty="0"/>
              <a:t>. Doing so, would violate the right of free speech.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10889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B3C29-06F3-6E05-671E-0CB0F0182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Harm of Disinformation – COVID-19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9B1AB-252F-C3E1-45C0-8E1EF4CCA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23685"/>
            <a:ext cx="10972800" cy="53243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As a result of disinformation</a:t>
            </a:r>
            <a:r>
              <a:rPr lang="en-US" dirty="0"/>
              <a:t>, millions of Americans falsely believed:</a:t>
            </a:r>
          </a:p>
          <a:p>
            <a:pPr marL="0" indent="0">
              <a:buNone/>
            </a:pPr>
            <a:r>
              <a:rPr lang="en-US" dirty="0"/>
              <a:t>	Covid-19 is </a:t>
            </a:r>
            <a:r>
              <a:rPr lang="en-US" b="1" dirty="0"/>
              <a:t>no more deadly than the seasonal flu</a:t>
            </a:r>
          </a:p>
          <a:p>
            <a:pPr marL="0" indent="0">
              <a:buNone/>
            </a:pPr>
            <a:r>
              <a:rPr lang="en-US" dirty="0"/>
              <a:t>	Covid-19 vaccines </a:t>
            </a:r>
            <a:r>
              <a:rPr lang="en-US" b="1" dirty="0"/>
              <a:t>are ineffective or dangerous</a:t>
            </a:r>
          </a:p>
          <a:p>
            <a:pPr marL="0" indent="0">
              <a:buNone/>
            </a:pPr>
            <a:r>
              <a:rPr lang="en-US" dirty="0"/>
              <a:t>	Social distancing and mask-wearing </a:t>
            </a:r>
            <a:r>
              <a:rPr lang="en-US" b="1" dirty="0"/>
              <a:t>do not protect </a:t>
            </a:r>
            <a:r>
              <a:rPr lang="en-US" dirty="0"/>
              <a:t>against 	Covid-19</a:t>
            </a:r>
          </a:p>
          <a:p>
            <a:pPr marL="0" indent="0">
              <a:buNone/>
            </a:pPr>
            <a:r>
              <a:rPr lang="en-US" dirty="0"/>
              <a:t>These false beliefs were </a:t>
            </a:r>
            <a:r>
              <a:rPr lang="en-US" b="1" dirty="0"/>
              <a:t>far more prevalent in the U.S. than in Canada.</a:t>
            </a:r>
          </a:p>
          <a:p>
            <a:pPr marL="0" indent="0">
              <a:buNone/>
            </a:pPr>
            <a:r>
              <a:rPr lang="en-US" dirty="0"/>
              <a:t>	US death rate was:    279/100,000</a:t>
            </a:r>
            <a:br>
              <a:rPr lang="en-US" dirty="0"/>
            </a:br>
            <a:r>
              <a:rPr lang="en-US" dirty="0"/>
              <a:t>	Canada’s rate was:      94/100,000</a:t>
            </a:r>
          </a:p>
          <a:p>
            <a:pPr marL="0" indent="0">
              <a:buNone/>
            </a:pPr>
            <a:r>
              <a:rPr lang="en-US" dirty="0"/>
              <a:t>If the U.S. had Canada’s death rate, </a:t>
            </a:r>
            <a:r>
              <a:rPr lang="en-US" b="1" dirty="0"/>
              <a:t>more than 600,000 Americans </a:t>
            </a:r>
            <a:r>
              <a:rPr lang="en-US" dirty="0"/>
              <a:t>who died from Covid-19 would still be alive today.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34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435F43F-6FC8-FE09-4BFE-6A9C7B7C4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51" y="1031347"/>
            <a:ext cx="10405641" cy="762000"/>
          </a:xfrm>
        </p:spPr>
        <p:txBody>
          <a:bodyPr>
            <a:noAutofit/>
          </a:bodyPr>
          <a:lstStyle/>
          <a:p>
            <a:r>
              <a:rPr lang="en-US" sz="5400" b="1" dirty="0"/>
              <a:t>The harm of disinformation is real –</a:t>
            </a:r>
            <a:br>
              <a:rPr lang="en-US" sz="5400" b="1" dirty="0"/>
            </a:b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C38FD-3F2C-1A9B-4EDB-9DD4F4494D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5423" y="1921399"/>
            <a:ext cx="4758159" cy="4718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January 6 Assault </a:t>
            </a:r>
            <a:br>
              <a:rPr lang="en-US" sz="3200" b="1" dirty="0"/>
            </a:br>
            <a:r>
              <a:rPr lang="en-US" sz="3200" b="1" dirty="0"/>
              <a:t>on U.S. Capitol Building</a:t>
            </a:r>
          </a:p>
          <a:p>
            <a:pPr marL="0" indent="0">
              <a:buNone/>
            </a:pPr>
            <a:r>
              <a:rPr lang="en-US" sz="3200" dirty="0"/>
              <a:t>	</a:t>
            </a:r>
          </a:p>
          <a:p>
            <a:pPr marL="0" indent="0">
              <a:buNone/>
            </a:pPr>
            <a:r>
              <a:rPr lang="en-US" sz="3200" dirty="0"/>
              <a:t>The crowd was driven to violence by disinformation – </a:t>
            </a:r>
            <a:r>
              <a:rPr lang="en-US" sz="3200" b="1" dirty="0"/>
              <a:t>the false claim that the 2020 election had been stolen.</a:t>
            </a:r>
          </a:p>
        </p:txBody>
      </p:sp>
      <p:pic>
        <p:nvPicPr>
          <p:cNvPr id="4" name="Picture 3" descr="A group of people climbing on a stone wall&#10;&#10;Description automatically generated">
            <a:extLst>
              <a:ext uri="{FF2B5EF4-FFF2-40B4-BE49-F238E27FC236}">
                <a16:creationId xmlns:a16="http://schemas.microsoft.com/office/drawing/2014/main" id="{88F8EE07-9C37-1E03-4650-600630FDF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2670" y="1921399"/>
            <a:ext cx="5485219" cy="35242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54451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4265</TotalTime>
  <Words>1789</Words>
  <Application>Microsoft Office PowerPoint</Application>
  <PresentationFormat>Widescreen</PresentationFormat>
  <Paragraphs>141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Aptos</vt:lpstr>
      <vt:lpstr>Arial</vt:lpstr>
      <vt:lpstr>Calibri</vt:lpstr>
      <vt:lpstr>Muli</vt:lpstr>
      <vt:lpstr>Tw Cen MT</vt:lpstr>
      <vt:lpstr>Clarity</vt:lpstr>
      <vt:lpstr>   CONSTITUTION DAY – September 17 </vt:lpstr>
      <vt:lpstr>PowerPoint Presentation</vt:lpstr>
      <vt:lpstr>PowerPoint Presentation</vt:lpstr>
      <vt:lpstr>PowerPoint Presentation</vt:lpstr>
      <vt:lpstr>PowerPoint Presentation</vt:lpstr>
      <vt:lpstr>The messages were part of Russia’s Disinformation effort</vt:lpstr>
      <vt:lpstr>But here’s the challenge</vt:lpstr>
      <vt:lpstr>The Harm of Disinformation – COVID-19</vt:lpstr>
      <vt:lpstr>The harm of disinformation is real – </vt:lpstr>
      <vt:lpstr>The Trend – False Beliefs Have Risen Sharply</vt:lpstr>
      <vt:lpstr>Explaining the Rise in Misinformation – Party Polarization</vt:lpstr>
      <vt:lpstr>Party polarization and confirmation bias</vt:lpstr>
      <vt:lpstr>False claims made in 2020 election</vt:lpstr>
      <vt:lpstr>None of the claims was true, but each was believed  by a large percentage of Americans</vt:lpstr>
      <vt:lpstr>Confirmation Bias –  Partisan loyalty and false beliefs, 2020 election</vt:lpstr>
      <vt:lpstr>Explaining the Rise in Misinformation – The Digital Revolution</vt:lpstr>
      <vt:lpstr>And here again, we’re part of the problem</vt:lpstr>
      <vt:lpstr>Why the government is powerless  to limit disinformation</vt:lpstr>
      <vt:lpstr>But the Platforms Can Restrict Content</vt:lpstr>
      <vt:lpstr>Is there a role for government  in the platforms decisions?</vt:lpstr>
      <vt:lpstr>Missouri claimed it was illegal </vt:lpstr>
      <vt:lpstr>Did the Biden administration’s  violate the 1st Amendment?</vt:lpstr>
      <vt:lpstr>The “Politics” of Platform Content Moderation</vt:lpstr>
      <vt:lpstr>Can states dictate the platform’s content policies?</vt:lpstr>
      <vt:lpstr>Where things stand - government</vt:lpstr>
      <vt:lpstr>Where things stand – the platforms</vt:lpstr>
      <vt:lpstr>One thing is certain –  the disinformation problem will get worse</vt:lpstr>
      <vt:lpstr>The disinformation problem will get worse</vt:lpstr>
      <vt:lpstr>Will today’s 1st Amendment also be tomorrow’s?</vt:lpstr>
      <vt:lpstr>The Balancing Standard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CONSTITUTION DAY – September 17</dc:title>
  <dc:creator>Patterson, Thomas E.</dc:creator>
  <cp:lastModifiedBy>Patterson, Thomas E.</cp:lastModifiedBy>
  <cp:revision>19</cp:revision>
  <dcterms:created xsi:type="dcterms:W3CDTF">2024-09-09T16:48:06Z</dcterms:created>
  <dcterms:modified xsi:type="dcterms:W3CDTF">2024-09-16T09:53:25Z</dcterms:modified>
</cp:coreProperties>
</file>