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theme/themeOverride6.xml" ContentType="application/vnd.openxmlformats-officedocument.themeOverride+xml"/>
  <Override PartName="/ppt/notesSlides/notesSlide1.xml" ContentType="application/vnd.openxmlformats-officedocument.presentationml.notesSlide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charts/chart10.xml" ContentType="application/vnd.openxmlformats-officedocument.drawingml.chart+xml"/>
  <Override PartName="/ppt/theme/themeOverride8.xml" ContentType="application/vnd.openxmlformats-officedocument.themeOverride+xml"/>
  <Override PartName="/ppt/charts/chart11.xml" ContentType="application/vnd.openxmlformats-officedocument.drawingml.chart+xml"/>
  <Override PartName="/ppt/theme/themeOverride9.xml" ContentType="application/vnd.openxmlformats-officedocument.themeOverride+xml"/>
  <Override PartName="/ppt/charts/chart12.xml" ContentType="application/vnd.openxmlformats-officedocument.drawingml.chart+xml"/>
  <Override PartName="/ppt/theme/themeOverride10.xml" ContentType="application/vnd.openxmlformats-officedocument.themeOverr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theme/themeOverride11.xml" ContentType="application/vnd.openxmlformats-officedocument.themeOverride+xml"/>
  <Override PartName="/ppt/charts/chart15.xml" ContentType="application/vnd.openxmlformats-officedocument.drawingml.chart+xml"/>
  <Override PartName="/ppt/theme/themeOverride12.xml" ContentType="application/vnd.openxmlformats-officedocument.themeOverride+xml"/>
  <Override PartName="/ppt/charts/chart16.xml" ContentType="application/vnd.openxmlformats-officedocument.drawingml.chart+xml"/>
  <Override PartName="/ppt/theme/themeOverride13.xml" ContentType="application/vnd.openxmlformats-officedocument.themeOverr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7" r:id="rId2"/>
    <p:sldId id="294" r:id="rId3"/>
    <p:sldId id="302" r:id="rId4"/>
    <p:sldId id="276" r:id="rId5"/>
    <p:sldId id="291" r:id="rId6"/>
    <p:sldId id="277" r:id="rId7"/>
    <p:sldId id="279" r:id="rId8"/>
    <p:sldId id="283" r:id="rId9"/>
    <p:sldId id="298" r:id="rId10"/>
    <p:sldId id="278" r:id="rId11"/>
    <p:sldId id="266" r:id="rId12"/>
    <p:sldId id="301" r:id="rId13"/>
    <p:sldId id="286" r:id="rId14"/>
    <p:sldId id="263" r:id="rId15"/>
    <p:sldId id="271" r:id="rId16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5A4A053-7982-46D0-9433-5310A5FE58B5}">
          <p14:sldIdLst>
            <p14:sldId id="267"/>
            <p14:sldId id="294"/>
            <p14:sldId id="302"/>
            <p14:sldId id="276"/>
            <p14:sldId id="291"/>
            <p14:sldId id="277"/>
            <p14:sldId id="279"/>
            <p14:sldId id="283"/>
            <p14:sldId id="298"/>
            <p14:sldId id="278"/>
            <p14:sldId id="266"/>
            <p14:sldId id="301"/>
            <p14:sldId id="286"/>
            <p14:sldId id="263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9347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690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8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9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0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1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2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3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6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600" b="0" dirty="0" smtClean="0">
                <a:latin typeface="Myriad Pro" pitchFamily="34" charset="0"/>
              </a:rPr>
              <a:t>source </a:t>
            </a:r>
            <a:r>
              <a:rPr lang="en-US" sz="1600" b="0" dirty="0">
                <a:latin typeface="Myriad Pro" pitchFamily="34" charset="0"/>
              </a:rPr>
              <a:t>of statements</a:t>
            </a:r>
          </a:p>
          <a:p>
            <a:pPr>
              <a:defRPr/>
            </a:pPr>
            <a:r>
              <a:rPr lang="en-US" sz="1400" b="0" dirty="0">
                <a:latin typeface="Myriad Pro" pitchFamily="34" charset="0"/>
              </a:rPr>
              <a:t>(percentage of all </a:t>
            </a:r>
            <a:r>
              <a:rPr lang="en-US" sz="1400" b="0" dirty="0" smtClean="0">
                <a:latin typeface="Myriad Pro" pitchFamily="34" charset="0"/>
              </a:rPr>
              <a:t>news statements</a:t>
            </a:r>
            <a:r>
              <a:rPr lang="en-US" sz="1400" b="0" dirty="0">
                <a:latin typeface="Myriad Pro" pitchFamily="34" charset="0"/>
              </a:rPr>
              <a:t>)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2798898697805258"/>
          <c:y val="0.15938265513880692"/>
          <c:w val="0.81592127179145335"/>
          <c:h val="0.8097509855913537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Source of statements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79646">
                  <a:lumMod val="75000"/>
                </a:srgb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4BACC6">
                  <a:lumMod val="75000"/>
                </a:srgb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3D9347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F79646">
                  <a:lumMod val="75000"/>
                </a:srgbClr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4BACC6">
                  <a:lumMod val="75000"/>
                </a:srgbClr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rgbClr val="3D9347"/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69%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72%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Other</c:v>
                </c:pt>
                <c:pt idx="1">
                  <c:v>Opponents</c:v>
                </c:pt>
                <c:pt idx="2">
                  <c:v>Trump</c:v>
                </c:pt>
                <c:pt idx="3">
                  <c:v>Supporters</c:v>
                </c:pt>
                <c:pt idx="4">
                  <c:v>Clinton</c:v>
                </c:pt>
                <c:pt idx="5">
                  <c:v>Journalists</c:v>
                </c:pt>
                <c:pt idx="7">
                  <c:v>Other</c:v>
                </c:pt>
                <c:pt idx="8">
                  <c:v>Opponents</c:v>
                </c:pt>
                <c:pt idx="9">
                  <c:v>Clinton</c:v>
                </c:pt>
                <c:pt idx="10">
                  <c:v>Supporters</c:v>
                </c:pt>
                <c:pt idx="11">
                  <c:v>Trump</c:v>
                </c:pt>
                <c:pt idx="12">
                  <c:v>Journalists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9</c:v>
                </c:pt>
                <c:pt idx="1">
                  <c:v>7</c:v>
                </c:pt>
                <c:pt idx="2">
                  <c:v>5</c:v>
                </c:pt>
                <c:pt idx="3">
                  <c:v>6</c:v>
                </c:pt>
                <c:pt idx="4">
                  <c:v>4</c:v>
                </c:pt>
                <c:pt idx="5">
                  <c:v>69</c:v>
                </c:pt>
                <c:pt idx="7">
                  <c:v>7</c:v>
                </c:pt>
                <c:pt idx="8">
                  <c:v>8</c:v>
                </c:pt>
                <c:pt idx="9">
                  <c:v>2</c:v>
                </c:pt>
                <c:pt idx="10">
                  <c:v>4</c:v>
                </c:pt>
                <c:pt idx="11">
                  <c:v>7</c:v>
                </c:pt>
                <c:pt idx="12">
                  <c:v>72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64087040"/>
        <c:axId val="281388928"/>
      </c:barChart>
      <c:catAx>
        <c:axId val="2640870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>
                <a:latin typeface="Myriad Pro" pitchFamily="34" charset="0"/>
              </a:defRPr>
            </a:pPr>
            <a:endParaRPr lang="en-US"/>
          </a:p>
        </c:txPr>
        <c:crossAx val="281388928"/>
        <c:crosses val="autoZero"/>
        <c:auto val="1"/>
        <c:lblAlgn val="ctr"/>
        <c:lblOffset val="100"/>
        <c:noMultiLvlLbl val="0"/>
      </c:catAx>
      <c:valAx>
        <c:axId val="2813889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64087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ysClr val="window" lastClr="FFFFFF"/>
              </a:solidFill>
            </a:ln>
          </c:spPr>
          <c:dLbls>
            <c:dLbl>
              <c:idx val="0"/>
              <c:layout>
                <c:manualLayout>
                  <c:x val="-0.14025845727617381"/>
                  <c:y val="0.1708945315295561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202289297171187"/>
                  <c:y val="-0.2146775981047946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2903470399533393"/>
                  <c:y val="-8.851112925548346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Character</a:t>
                    </a:r>
                    <a:r>
                      <a:rPr lang="en-US" smtClean="0"/>
                      <a:t>/</a:t>
                    </a:r>
                    <a:br>
                      <a:rPr lang="en-US" smtClean="0"/>
                    </a:br>
                    <a:r>
                      <a:rPr lang="en-US" smtClean="0"/>
                      <a:t>personal </a:t>
                    </a:r>
                    <a:r>
                      <a:rPr lang="en-US"/>
                      <a:t>life
4%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>
                        <a:latin typeface="Myriad Pro" pitchFamily="34" charset="0"/>
                      </a:rPr>
                      <a:t>Qualifications</a:t>
                    </a:r>
                    <a:r>
                      <a:rPr lang="en-US" smtClean="0">
                        <a:latin typeface="Myriad Pro" pitchFamily="34" charset="0"/>
                      </a:rPr>
                      <a:t>/</a:t>
                    </a:r>
                  </a:p>
                  <a:p>
                    <a:r>
                      <a:rPr lang="en-US" smtClean="0">
                        <a:latin typeface="Myriad Pro" pitchFamily="34" charset="0"/>
                      </a:rPr>
                      <a:t>leadership</a:t>
                    </a:r>
                    <a:r>
                      <a:rPr lang="en-US">
                        <a:latin typeface="Myriad Pro" pitchFamily="34" charset="0"/>
                      </a:rPr>
                      <a:t>
3%</a:t>
                    </a:r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Sheet1!$A$2:$A$9</c:f>
              <c:strCache>
                <c:ptCount val="8"/>
                <c:pt idx="0">
                  <c:v>Campaign generally</c:v>
                </c:pt>
                <c:pt idx="1">
                  <c:v>Polls/projections</c:v>
                </c:pt>
                <c:pt idx="2">
                  <c:v>Policy/issues</c:v>
                </c:pt>
                <c:pt idx="3">
                  <c:v>Other</c:v>
                </c:pt>
                <c:pt idx="4">
                  <c:v>Character/personal life</c:v>
                </c:pt>
                <c:pt idx="5">
                  <c:v>Qualifications/leadership</c:v>
                </c:pt>
                <c:pt idx="6">
                  <c:v>Emails</c:v>
                </c:pt>
                <c:pt idx="7">
                  <c:v>Scandals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23</c:v>
                </c:pt>
                <c:pt idx="1">
                  <c:v>16</c:v>
                </c:pt>
                <c:pt idx="2">
                  <c:v>3</c:v>
                </c:pt>
                <c:pt idx="3">
                  <c:v>20</c:v>
                </c:pt>
                <c:pt idx="4">
                  <c:v>3</c:v>
                </c:pt>
                <c:pt idx="5">
                  <c:v>2</c:v>
                </c:pt>
                <c:pt idx="6">
                  <c:v>6</c:v>
                </c:pt>
                <c:pt idx="7">
                  <c:v>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400" b="1"/>
      </a:pPr>
      <a:endParaRPr lang="en-U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tone of coverage</a:t>
            </a:r>
          </a:p>
          <a:p>
            <a:pPr>
              <a:defRPr sz="160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(percentage of positive</a:t>
            </a:r>
            <a:r>
              <a:rPr lang="en-US" sz="1600" b="0" baseline="0" dirty="0" smtClean="0">
                <a:latin typeface="Myriad Pro" pitchFamily="34" charset="0"/>
              </a:rPr>
              <a:t> or negative</a:t>
            </a:r>
            <a:r>
              <a:rPr lang="en-US" sz="1600" b="0" dirty="0" smtClean="0">
                <a:latin typeface="Myriad Pro" pitchFamily="34" charset="0"/>
              </a:rPr>
              <a:t> </a:t>
            </a:r>
            <a:r>
              <a:rPr lang="en-US" sz="1600" b="0" dirty="0">
                <a:latin typeface="Myriad Pro" pitchFamily="34" charset="0"/>
              </a:rPr>
              <a:t>news </a:t>
            </a:r>
            <a:r>
              <a:rPr lang="en-US" sz="1600" b="0" dirty="0" smtClean="0">
                <a:latin typeface="Myriad Pro" pitchFamily="34" charset="0"/>
              </a:rPr>
              <a:t>statements)</a:t>
            </a:r>
            <a:endParaRPr lang="en-US" sz="1600" b="0" dirty="0">
              <a:latin typeface="Myriad Pro" pitchFamily="34" charset="0"/>
            </a:endParaRPr>
          </a:p>
        </c:rich>
      </c:tx>
      <c:layout>
        <c:manualLayout>
          <c:xMode val="edge"/>
          <c:yMode val="edge"/>
          <c:x val="0.22145827257703896"/>
          <c:y val="1.6836195965366927E-2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 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48%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49%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69%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56%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56%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48</c:v>
                </c:pt>
                <c:pt idx="1">
                  <c:v>49</c:v>
                </c:pt>
                <c:pt idx="2">
                  <c:v>69</c:v>
                </c:pt>
                <c:pt idx="3">
                  <c:v>56</c:v>
                </c:pt>
                <c:pt idx="5">
                  <c:v>56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52%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51%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31%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44%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44%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52</c:v>
                </c:pt>
                <c:pt idx="1">
                  <c:v>51</c:v>
                </c:pt>
                <c:pt idx="2">
                  <c:v>31</c:v>
                </c:pt>
                <c:pt idx="3">
                  <c:v>44</c:v>
                </c:pt>
                <c:pt idx="5">
                  <c:v>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4715520"/>
        <c:axId val="314721408"/>
      </c:barChart>
      <c:catAx>
        <c:axId val="31471552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Myriad Pro" pitchFamily="34" charset="0"/>
              </a:defRPr>
            </a:pPr>
            <a:endParaRPr lang="en-US"/>
          </a:p>
        </c:txPr>
        <c:crossAx val="314721408"/>
        <c:crosses val="autoZero"/>
        <c:auto val="1"/>
        <c:lblAlgn val="ctr"/>
        <c:lblOffset val="100"/>
        <c:noMultiLvlLbl val="0"/>
      </c:catAx>
      <c:valAx>
        <c:axId val="3147214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471552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ea typeface="+mn-ea"/>
                <a:cs typeface="+mn-cs"/>
              </a:defRPr>
            </a:pPr>
            <a:r>
              <a:rPr lang="en-US" sz="1600" b="0" dirty="0" smtClean="0">
                <a:latin typeface="Myriad Pro" pitchFamily="34" charset="0"/>
              </a:rPr>
              <a:t>tone of coverage</a:t>
            </a:r>
            <a:endParaRPr lang="en-US" sz="1600" b="0" dirty="0">
              <a:latin typeface="Myriad Pro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19%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40%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41%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44%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45%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48%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50%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55%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59%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60%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61%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Myriad Pro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Washington Times</c:v>
                </c:pt>
                <c:pt idx="1">
                  <c:v>Fox</c:v>
                </c:pt>
                <c:pt idx="2">
                  <c:v>NBC</c:v>
                </c:pt>
                <c:pt idx="3">
                  <c:v>New York Times</c:v>
                </c:pt>
                <c:pt idx="4">
                  <c:v>USA Today</c:v>
                </c:pt>
                <c:pt idx="5">
                  <c:v>CBS</c:v>
                </c:pt>
                <c:pt idx="6">
                  <c:v>Washington Post</c:v>
                </c:pt>
                <c:pt idx="7">
                  <c:v>Wall Street Journal</c:v>
                </c:pt>
                <c:pt idx="8">
                  <c:v>CNN</c:v>
                </c:pt>
                <c:pt idx="9">
                  <c:v>ABC</c:v>
                </c:pt>
                <c:pt idx="10">
                  <c:v>Los Angeles Times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19</c:v>
                </c:pt>
                <c:pt idx="1">
                  <c:v>40</c:v>
                </c:pt>
                <c:pt idx="2">
                  <c:v>41</c:v>
                </c:pt>
                <c:pt idx="3">
                  <c:v>44</c:v>
                </c:pt>
                <c:pt idx="4">
                  <c:v>45</c:v>
                </c:pt>
                <c:pt idx="5">
                  <c:v>48</c:v>
                </c:pt>
                <c:pt idx="6">
                  <c:v>50</c:v>
                </c:pt>
                <c:pt idx="7">
                  <c:v>55</c:v>
                </c:pt>
                <c:pt idx="8">
                  <c:v>59</c:v>
                </c:pt>
                <c:pt idx="9">
                  <c:v>60</c:v>
                </c:pt>
                <c:pt idx="10">
                  <c:v>61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098765432098765E-2"/>
                  <c:y val="1.0288667567714081E-1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81%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60%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59%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56%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55%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52%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50%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45%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41%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40%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39%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yriad Pro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Washington Times</c:v>
                </c:pt>
                <c:pt idx="1">
                  <c:v>Fox</c:v>
                </c:pt>
                <c:pt idx="2">
                  <c:v>NBC</c:v>
                </c:pt>
                <c:pt idx="3">
                  <c:v>New York Times</c:v>
                </c:pt>
                <c:pt idx="4">
                  <c:v>USA Today</c:v>
                </c:pt>
                <c:pt idx="5">
                  <c:v>CBS</c:v>
                </c:pt>
                <c:pt idx="6">
                  <c:v>Washington Post</c:v>
                </c:pt>
                <c:pt idx="7">
                  <c:v>Wall Street Journal</c:v>
                </c:pt>
                <c:pt idx="8">
                  <c:v>CNN</c:v>
                </c:pt>
                <c:pt idx="9">
                  <c:v>ABC</c:v>
                </c:pt>
                <c:pt idx="10">
                  <c:v>Los Angeles Times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81</c:v>
                </c:pt>
                <c:pt idx="1">
                  <c:v>60</c:v>
                </c:pt>
                <c:pt idx="2">
                  <c:v>59</c:v>
                </c:pt>
                <c:pt idx="3">
                  <c:v>56</c:v>
                </c:pt>
                <c:pt idx="4">
                  <c:v>55</c:v>
                </c:pt>
                <c:pt idx="5">
                  <c:v>52</c:v>
                </c:pt>
                <c:pt idx="6">
                  <c:v>50</c:v>
                </c:pt>
                <c:pt idx="7">
                  <c:v>45</c:v>
                </c:pt>
                <c:pt idx="8">
                  <c:v>41</c:v>
                </c:pt>
                <c:pt idx="9">
                  <c:v>40</c:v>
                </c:pt>
                <c:pt idx="10">
                  <c:v>39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315192448"/>
        <c:axId val="315193984"/>
      </c:barChart>
      <c:catAx>
        <c:axId val="315192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ea typeface="+mn-ea"/>
                <a:cs typeface="+mn-cs"/>
              </a:defRPr>
            </a:pPr>
            <a:endParaRPr lang="en-US"/>
          </a:p>
        </c:txPr>
        <c:crossAx val="315193984"/>
        <c:crosses val="autoZero"/>
        <c:auto val="1"/>
        <c:lblAlgn val="ctr"/>
        <c:lblOffset val="100"/>
        <c:noMultiLvlLbl val="0"/>
      </c:catAx>
      <c:valAx>
        <c:axId val="31519398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315192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yriad Pro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 b="0">
                <a:latin typeface="Myriad Pro" pitchFamily="34" charset="0"/>
              </a:defRPr>
            </a:pPr>
            <a:r>
              <a:rPr lang="en-US" sz="1600" b="0" dirty="0" smtClean="0">
                <a:effectLst/>
                <a:latin typeface="Myriad Pro" pitchFamily="34" charset="0"/>
              </a:rPr>
              <a:t>tone of news coverage</a:t>
            </a:r>
          </a:p>
          <a:p>
            <a:pPr algn="ctr">
              <a:defRPr b="0">
                <a:latin typeface="Myriad Pro" pitchFamily="34" charset="0"/>
              </a:defRPr>
            </a:pPr>
            <a:r>
              <a:rPr lang="en-US" sz="1600" b="0" dirty="0" smtClean="0">
                <a:effectLst/>
                <a:latin typeface="Myriad Pro" pitchFamily="34" charset="0"/>
              </a:rPr>
              <a:t>(percentage of statements with positive or negative tone)</a:t>
            </a:r>
            <a:endParaRPr lang="en-US" sz="1600" dirty="0" smtClean="0">
              <a:effectLst/>
              <a:latin typeface="Myriad Pro" pitchFamily="34" charset="0"/>
            </a:endParaRPr>
          </a:p>
          <a:p>
            <a:pPr algn="ctr">
              <a:defRPr b="0">
                <a:latin typeface="Myriad Pro" pitchFamily="34" charset="0"/>
              </a:defRPr>
            </a:pPr>
            <a:endParaRPr lang="en-US" sz="1600" b="0" dirty="0">
              <a:latin typeface="Myriad Pro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99%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92%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91%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71%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44%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31%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Scandals</c:v>
                </c:pt>
                <c:pt idx="1">
                  <c:v>Character/personal life</c:v>
                </c:pt>
                <c:pt idx="2">
                  <c:v>Email issue</c:v>
                </c:pt>
                <c:pt idx="3">
                  <c:v>Policy/issues</c:v>
                </c:pt>
                <c:pt idx="4">
                  <c:v>Polls/projections</c:v>
                </c:pt>
                <c:pt idx="5">
                  <c:v>Qualifications/leadership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99</c:v>
                </c:pt>
                <c:pt idx="1">
                  <c:v>92</c:v>
                </c:pt>
                <c:pt idx="2">
                  <c:v>91</c:v>
                </c:pt>
                <c:pt idx="3">
                  <c:v>71</c:v>
                </c:pt>
                <c:pt idx="4">
                  <c:v>44</c:v>
                </c:pt>
                <c:pt idx="5">
                  <c:v>31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29%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56%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69%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Scandals</c:v>
                </c:pt>
                <c:pt idx="1">
                  <c:v>Character/personal life</c:v>
                </c:pt>
                <c:pt idx="2">
                  <c:v>Email issue</c:v>
                </c:pt>
                <c:pt idx="3">
                  <c:v>Policy/issues</c:v>
                </c:pt>
                <c:pt idx="4">
                  <c:v>Polls/projections</c:v>
                </c:pt>
                <c:pt idx="5">
                  <c:v>Qualifications/leadership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</c:v>
                </c:pt>
                <c:pt idx="1">
                  <c:v>8</c:v>
                </c:pt>
                <c:pt idx="2">
                  <c:v>9</c:v>
                </c:pt>
                <c:pt idx="3">
                  <c:v>29</c:v>
                </c:pt>
                <c:pt idx="4">
                  <c:v>56</c:v>
                </c:pt>
                <c:pt idx="5">
                  <c:v>69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15315712"/>
        <c:axId val="315317248"/>
      </c:barChart>
      <c:catAx>
        <c:axId val="315315712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Myriad Pro" pitchFamily="34" charset="0"/>
              </a:defRPr>
            </a:pPr>
            <a:endParaRPr lang="en-US"/>
          </a:p>
        </c:txPr>
        <c:crossAx val="315317248"/>
        <c:crosses val="autoZero"/>
        <c:auto val="1"/>
        <c:lblAlgn val="ctr"/>
        <c:lblOffset val="100"/>
        <c:noMultiLvlLbl val="0"/>
      </c:catAx>
      <c:valAx>
        <c:axId val="3153172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531571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election coverage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12%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15%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17%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yriad Pro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ABC</c:v>
                </c:pt>
                <c:pt idx="1">
                  <c:v>Fox</c:v>
                </c:pt>
                <c:pt idx="2">
                  <c:v>New York Times</c:v>
                </c:pt>
                <c:pt idx="3">
                  <c:v>Wall Street Journal</c:v>
                </c:pt>
                <c:pt idx="4">
                  <c:v>USA Today</c:v>
                </c:pt>
                <c:pt idx="5">
                  <c:v>NBC</c:v>
                </c:pt>
                <c:pt idx="6">
                  <c:v>Los Angeles Times</c:v>
                </c:pt>
                <c:pt idx="7">
                  <c:v>Washington Post</c:v>
                </c:pt>
                <c:pt idx="8">
                  <c:v>CBS</c:v>
                </c:pt>
                <c:pt idx="9">
                  <c:v>Washington Times</c:v>
                </c:pt>
                <c:pt idx="10">
                  <c:v>CNN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3</c:v>
                </c:pt>
                <c:pt idx="1">
                  <c:v>4</c:v>
                </c:pt>
                <c:pt idx="2">
                  <c:v>6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9</c:v>
                </c:pt>
                <c:pt idx="8">
                  <c:v>12</c:v>
                </c:pt>
                <c:pt idx="9">
                  <c:v>15</c:v>
                </c:pt>
                <c:pt idx="10">
                  <c:v>17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axId val="315496704"/>
        <c:axId val="315524608"/>
      </c:barChart>
      <c:catAx>
        <c:axId val="3154967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ea typeface="+mn-ea"/>
                <a:cs typeface="+mn-cs"/>
              </a:defRPr>
            </a:pPr>
            <a:endParaRPr lang="en-US"/>
          </a:p>
        </c:txPr>
        <c:crossAx val="315524608"/>
        <c:crosses val="autoZero"/>
        <c:auto val="1"/>
        <c:lblAlgn val="ctr"/>
        <c:lblOffset val="100"/>
        <c:noMultiLvlLbl val="0"/>
      </c:catAx>
      <c:valAx>
        <c:axId val="3155246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15496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percentage </a:t>
            </a:r>
            <a:r>
              <a:rPr lang="en-US" sz="1600" b="0" dirty="0">
                <a:latin typeface="Myriad Pro" pitchFamily="34" charset="0"/>
              </a:rPr>
              <a:t>of </a:t>
            </a:r>
            <a:r>
              <a:rPr lang="en-US" sz="1600" b="0" dirty="0" smtClean="0">
                <a:latin typeface="Myriad Pro" pitchFamily="34" charset="0"/>
              </a:rPr>
              <a:t>total coverage</a:t>
            </a:r>
            <a:endParaRPr lang="en-US" sz="1600" b="0" dirty="0">
              <a:latin typeface="Myriad Pro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coverage</c:v>
                </c:pt>
              </c:strCache>
            </c:strRef>
          </c:tx>
          <c:spPr>
            <a:solidFill>
              <a:srgbClr val="0070C0"/>
            </a:solidFill>
            <a:ln w="3810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 w="38100">
                <a:noFill/>
              </a:ln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 w="38100">
                <a:noFill/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b="1" smtClean="0">
                        <a:latin typeface="Myriad Pro" pitchFamily="34" charset="0"/>
                      </a:rPr>
                      <a:t>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b="1" smtClean="0">
                        <a:latin typeface="Myriad Pro" pitchFamily="34" charset="0"/>
                      </a:rPr>
                      <a:t>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Kaine</c:v>
                </c:pt>
                <c:pt idx="1">
                  <c:v>Pence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</c:v>
                </c:pt>
                <c:pt idx="1">
                  <c:v>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15561088"/>
        <c:axId val="315564416"/>
      </c:barChart>
      <c:catAx>
        <c:axId val="31556108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 b="1">
                <a:latin typeface="Myriad Pro" pitchFamily="34" charset="0"/>
              </a:defRPr>
            </a:pPr>
            <a:endParaRPr lang="en-US"/>
          </a:p>
        </c:txPr>
        <c:crossAx val="315564416"/>
        <c:crosses val="autoZero"/>
        <c:auto val="1"/>
        <c:lblAlgn val="ctr"/>
        <c:lblOffset val="100"/>
        <c:noMultiLvlLbl val="0"/>
      </c:catAx>
      <c:valAx>
        <c:axId val="315564416"/>
        <c:scaling>
          <c:orientation val="minMax"/>
          <c:max val="30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315561088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1600" b="0">
                <a:latin typeface="Myriad Pro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00" b="0">
                <a:latin typeface="Myriad Pro" pitchFamily="34" charset="0"/>
              </a:defRPr>
            </a:pPr>
            <a:endParaRPr lang="en-US"/>
          </a:p>
        </c:txPr>
      </c:legendEntry>
      <c:layout/>
      <c:overlay val="0"/>
      <c:txPr>
        <a:bodyPr/>
        <a:lstStyle/>
        <a:p>
          <a:pPr>
            <a:defRPr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percentage</a:t>
            </a:r>
            <a:r>
              <a:rPr lang="en-US" sz="1600" b="0" baseline="0" dirty="0" smtClean="0">
                <a:latin typeface="Myriad Pro" pitchFamily="34" charset="0"/>
              </a:rPr>
              <a:t> of total coverage</a:t>
            </a:r>
            <a:endParaRPr lang="en-US" sz="1600" b="0" dirty="0">
              <a:latin typeface="Myriad Pro" pitchFamily="34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2.1490831614766441E-2"/>
          <c:y val="0.14350738290906662"/>
          <c:w val="0.96604938271604934"/>
          <c:h val="0.74431364109693343"/>
        </c:manualLayout>
      </c:layout>
      <c:lineChart>
        <c:grouping val="standar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Pence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6.2843676355066776E-3"/>
                  <c:y val="-3.5355560009799336E-2"/>
                </c:manualLayout>
              </c:layout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1421838177533388E-3"/>
                  <c:y val="-1.2856567276290668E-2"/>
                </c:manualLayout>
              </c:layout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199528672427337E-2"/>
                  <c:y val="-4.1783843647944609E-2"/>
                </c:manualLayout>
              </c:layout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Week 1</c:v>
                </c:pt>
                <c:pt idx="1">
                  <c:v>Week 2</c:v>
                </c:pt>
                <c:pt idx="2">
                  <c:v>Week 3</c:v>
                </c:pt>
                <c:pt idx="3">
                  <c:v>Week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</c:v>
                </c:pt>
                <c:pt idx="1">
                  <c:v>6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Sheet1!$B$1</c:f>
              <c:strCache>
                <c:ptCount val="1"/>
                <c:pt idx="0">
                  <c:v>Kaine</c:v>
                </c:pt>
              </c:strCache>
            </c:strRef>
          </c:tx>
          <c:spPr>
            <a:ln w="57150">
              <a:solidFill>
                <a:srgbClr val="0070C0"/>
              </a:solidFill>
            </a:ln>
          </c:spPr>
          <c:marker>
            <c:symbol val="none"/>
          </c:marker>
          <c:dLbls>
            <c:dLbl>
              <c:idx val="1"/>
              <c:layout>
                <c:manualLayout>
                  <c:x val="-3.1421838177533388E-3"/>
                  <c:y val="1.2856567276290668E-2"/>
                </c:manualLayout>
              </c:layout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7706205813040065E-2"/>
                  <c:y val="-4.8212127286090006E-2"/>
                </c:manualLayout>
              </c:layout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latin typeface="Myriad Pro" pitchFamily="34" charset="0"/>
                      </a:rPr>
                      <a:t>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Week 1</c:v>
                </c:pt>
                <c:pt idx="1">
                  <c:v>Week 2</c:v>
                </c:pt>
                <c:pt idx="2">
                  <c:v>Week 3</c:v>
                </c:pt>
                <c:pt idx="3">
                  <c:v>Week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1">
                  <c:v>3</c:v>
                </c:pt>
                <c:pt idx="2">
                  <c:v>5</c:v>
                </c:pt>
                <c:pt idx="3">
                  <c:v>3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17467264"/>
        <c:axId val="317653376"/>
      </c:lineChart>
      <c:catAx>
        <c:axId val="3174672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317653376"/>
        <c:crosses val="autoZero"/>
        <c:auto val="1"/>
        <c:lblAlgn val="ctr"/>
        <c:lblOffset val="100"/>
        <c:noMultiLvlLbl val="0"/>
      </c:catAx>
      <c:valAx>
        <c:axId val="3176533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746726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tone of news coverage</a:t>
            </a:r>
            <a:endParaRPr lang="en-US" sz="1600" b="0" dirty="0">
              <a:latin typeface="Myriad Pro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24%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47%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69%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63%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61%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24</c:v>
                </c:pt>
                <c:pt idx="1">
                  <c:v>47</c:v>
                </c:pt>
                <c:pt idx="2">
                  <c:v>69</c:v>
                </c:pt>
                <c:pt idx="3">
                  <c:v>63</c:v>
                </c:pt>
                <c:pt idx="5">
                  <c:v>61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76%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53%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31%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37%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39%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76</c:v>
                </c:pt>
                <c:pt idx="1">
                  <c:v>53</c:v>
                </c:pt>
                <c:pt idx="2">
                  <c:v>31</c:v>
                </c:pt>
                <c:pt idx="3">
                  <c:v>37</c:v>
                </c:pt>
                <c:pt idx="5">
                  <c:v>39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317767680"/>
        <c:axId val="317769216"/>
      </c:barChart>
      <c:catAx>
        <c:axId val="31776768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Myriad Pro" pitchFamily="34" charset="0"/>
              </a:defRPr>
            </a:pPr>
            <a:endParaRPr lang="en-US"/>
          </a:p>
        </c:txPr>
        <c:crossAx val="317769216"/>
        <c:crosses val="autoZero"/>
        <c:auto val="1"/>
        <c:lblAlgn val="ctr"/>
        <c:lblOffset val="100"/>
        <c:noMultiLvlLbl val="0"/>
      </c:catAx>
      <c:valAx>
        <c:axId val="317769216"/>
        <c:scaling>
          <c:orientation val="minMax"/>
          <c:max val="100"/>
        </c:scaling>
        <c:delete val="1"/>
        <c:axPos val="b"/>
        <c:numFmt formatCode="General" sourceLinked="1"/>
        <c:majorTickMark val="out"/>
        <c:minorTickMark val="none"/>
        <c:tickLblPos val="nextTo"/>
        <c:crossAx val="31776768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tone of news coverage</a:t>
            </a:r>
            <a:endParaRPr lang="en-US" sz="1600" b="0" dirty="0">
              <a:latin typeface="Myriad Pro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58%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65%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70%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60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66%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58</c:v>
                </c:pt>
                <c:pt idx="1">
                  <c:v>65</c:v>
                </c:pt>
                <c:pt idx="2">
                  <c:v>70</c:v>
                </c:pt>
                <c:pt idx="5">
                  <c:v>66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42%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35%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30%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34%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42</c:v>
                </c:pt>
                <c:pt idx="1">
                  <c:v>35</c:v>
                </c:pt>
                <c:pt idx="2">
                  <c:v>30</c:v>
                </c:pt>
                <c:pt idx="5">
                  <c:v>34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264121344"/>
        <c:axId val="264123136"/>
      </c:barChart>
      <c:catAx>
        <c:axId val="264121344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Myriad Pro" pitchFamily="34" charset="0"/>
              </a:defRPr>
            </a:pPr>
            <a:endParaRPr lang="en-US"/>
          </a:p>
        </c:txPr>
        <c:crossAx val="264123136"/>
        <c:crosses val="autoZero"/>
        <c:auto val="1"/>
        <c:lblAlgn val="ctr"/>
        <c:lblOffset val="100"/>
        <c:noMultiLvlLbl val="0"/>
      </c:catAx>
      <c:valAx>
        <c:axId val="264123136"/>
        <c:scaling>
          <c:orientation val="minMax"/>
          <c:max val="100"/>
        </c:scaling>
        <c:delete val="1"/>
        <c:axPos val="b"/>
        <c:numFmt formatCode="General" sourceLinked="1"/>
        <c:majorTickMark val="out"/>
        <c:minorTickMark val="none"/>
        <c:tickLblPos val="nextTo"/>
        <c:crossAx val="26412134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>
                <a:latin typeface="Myriad Pro" pitchFamily="34" charset="0"/>
              </a:defRPr>
            </a:pPr>
            <a:r>
              <a:rPr lang="en-US" sz="1600" b="0" dirty="0">
                <a:latin typeface="Myriad Pro" pitchFamily="34" charset="0"/>
              </a:rPr>
              <a:t>percentage of news coverage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news coverage</c:v>
                </c:pt>
              </c:strCache>
            </c:strRef>
          </c:tx>
          <c:dPt>
            <c:idx val="0"/>
            <c:bubble3D val="0"/>
            <c:spPr>
              <a:ln>
                <a:solidFill>
                  <a:schemeClr val="bg1"/>
                </a:solidFill>
              </a:ln>
            </c:spPr>
          </c:dPt>
          <c:dPt>
            <c:idx val="1"/>
            <c:bubble3D val="0"/>
            <c:spPr>
              <a:ln>
                <a:solidFill>
                  <a:schemeClr val="bg1"/>
                </a:solidFill>
              </a:ln>
            </c:spPr>
          </c:dPt>
          <c:dPt>
            <c:idx val="2"/>
            <c:bubble3D val="0"/>
            <c:spPr>
              <a:solidFill>
                <a:srgbClr val="3D9347"/>
              </a:solidFill>
              <a:ln>
                <a:solidFill>
                  <a:schemeClr val="bg1"/>
                </a:solidFill>
              </a:ln>
            </c:spPr>
          </c:dPt>
          <c:dPt>
            <c:idx val="3"/>
            <c:bubble3D val="0"/>
            <c:spPr>
              <a:ln>
                <a:solidFill>
                  <a:schemeClr val="bg1"/>
                </a:solidFill>
              </a:ln>
            </c:spPr>
          </c:dPt>
          <c:dLbls>
            <c:dLbl>
              <c:idx val="0"/>
              <c:layout>
                <c:manualLayout>
                  <c:x val="-0.14639034703995335"/>
                  <c:y val="0.19626616985376827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  <a:latin typeface="Myriad Pro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 anchor="t" anchorCtr="0"/>
                  <a:lstStyle/>
                  <a:p>
                    <a:pPr>
                      <a:defRPr sz="1600" b="1">
                        <a:latin typeface="Myriad Pro" pitchFamily="34" charset="0"/>
                      </a:defRPr>
                    </a:pPr>
                    <a:r>
                      <a:rPr lang="en-US" sz="1400" b="1" dirty="0"/>
                      <a:t>Policy/issues
8%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b="1" dirty="0" smtClean="0">
                        <a:latin typeface="Myriad Pro" pitchFamily="34" charset="0"/>
                      </a:rPr>
                      <a:t>Qualifications/</a:t>
                    </a:r>
                  </a:p>
                  <a:p>
                    <a:r>
                      <a:rPr lang="en-US" sz="1400" b="1" dirty="0" smtClean="0">
                        <a:latin typeface="Myriad Pro" pitchFamily="34" charset="0"/>
                      </a:rPr>
                      <a:t>Leadership</a:t>
                    </a:r>
                    <a:r>
                      <a:rPr lang="en-US" sz="1400" b="1" baseline="0" dirty="0" smtClean="0">
                        <a:latin typeface="Myriad Pro" pitchFamily="34" charset="0"/>
                      </a:rPr>
                      <a:t> </a:t>
                    </a:r>
                  </a:p>
                  <a:p>
                    <a:r>
                      <a:rPr lang="en-US" sz="1400" b="1" dirty="0" smtClean="0">
                        <a:latin typeface="Myriad Pro" pitchFamily="34" charset="0"/>
                      </a:rPr>
                      <a:t>3</a:t>
                    </a:r>
                    <a:r>
                      <a:rPr lang="en-US" sz="1400" b="1" dirty="0">
                        <a:latin typeface="Myriad Pro" pitchFamily="34" charset="0"/>
                      </a:rPr>
                      <a:t>%</a:t>
                    </a:r>
                    <a:endParaRPr lang="en-US" sz="140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2623748420336348"/>
                  <c:y val="-0.13190121085833004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  <a:latin typeface="Myriad Pro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 b="1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Polls/projections</c:v>
                </c:pt>
                <c:pt idx="1">
                  <c:v>Policy/issues</c:v>
                </c:pt>
                <c:pt idx="2">
                  <c:v>Qualifications/leadership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1101</c:v>
                </c:pt>
                <c:pt idx="1">
                  <c:v>431</c:v>
                </c:pt>
                <c:pt idx="2">
                  <c:v>181</c:v>
                </c:pt>
                <c:pt idx="3">
                  <c:v>3787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 b="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percentage of news statements by</a:t>
            </a:r>
            <a:r>
              <a:rPr lang="en-US" sz="1600" b="0" baseline="0" dirty="0" smtClean="0">
                <a:latin typeface="Myriad Pro" pitchFamily="34" charset="0"/>
              </a:rPr>
              <a:t> their tone</a:t>
            </a:r>
            <a:endParaRPr lang="en-US" sz="1600" b="0" dirty="0" smtClean="0">
              <a:latin typeface="Myriad Pro" pitchFamily="34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6652133761057644"/>
          <c:y val="0.21927974223386271"/>
          <c:w val="0.82421940313016429"/>
          <c:h val="0.749853898496297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 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47%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38%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33%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33%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38%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47</c:v>
                </c:pt>
                <c:pt idx="1">
                  <c:v>38</c:v>
                </c:pt>
                <c:pt idx="2">
                  <c:v>33</c:v>
                </c:pt>
                <c:pt idx="3">
                  <c:v>33</c:v>
                </c:pt>
                <c:pt idx="5">
                  <c:v>38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16%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24%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24%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23%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>
                        <a:latin typeface="Myriad Pro" pitchFamily="34" charset="0"/>
                      </a:rPr>
                      <a:t>21%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t"/>
              <a:lstStyle/>
              <a:p>
                <a:pPr>
                  <a:defRPr sz="14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16</c:v>
                </c:pt>
                <c:pt idx="1">
                  <c:v>24</c:v>
                </c:pt>
                <c:pt idx="2">
                  <c:v>24</c:v>
                </c:pt>
                <c:pt idx="3">
                  <c:v>23</c:v>
                </c:pt>
                <c:pt idx="5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1618816"/>
        <c:axId val="271620352"/>
      </c:barChart>
      <c:catAx>
        <c:axId val="271618816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Myriad Pro" pitchFamily="34" charset="0"/>
              </a:defRPr>
            </a:pPr>
            <a:endParaRPr lang="en-US"/>
          </a:p>
        </c:txPr>
        <c:crossAx val="271620352"/>
        <c:crosses val="autoZero"/>
        <c:auto val="1"/>
        <c:lblAlgn val="ctr"/>
        <c:lblOffset val="100"/>
        <c:noMultiLvlLbl val="0"/>
      </c:catAx>
      <c:valAx>
        <c:axId val="2716203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1618816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1600" b="0">
                <a:latin typeface="Myriad Pro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00" b="0">
                <a:latin typeface="Myriad Pro" pitchFamily="34" charset="0"/>
              </a:defRPr>
            </a:pPr>
            <a:endParaRPr lang="en-US"/>
          </a:p>
        </c:txPr>
      </c:legendEntry>
      <c:layout/>
      <c:overlay val="0"/>
      <c:txPr>
        <a:bodyPr/>
        <a:lstStyle/>
        <a:p>
          <a:pPr>
            <a:defRPr sz="1600" b="1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 b="1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percentage of news coverage</a:t>
            </a:r>
            <a:endParaRPr lang="en-US" sz="1600" b="0" dirty="0">
              <a:latin typeface="Myriad Pro" pitchFamily="34" charset="0"/>
            </a:endParaRPr>
          </a:p>
        </c:rich>
      </c:tx>
      <c:layout>
        <c:manualLayout>
          <c:xMode val="edge"/>
          <c:yMode val="edge"/>
          <c:x val="0.19013743914887127"/>
          <c:y val="1.6070709095363334E-2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coverage</c:v>
                </c:pt>
              </c:strCache>
            </c:strRef>
          </c:tx>
          <c:spPr>
            <a:solidFill>
              <a:srgbClr val="FF0000"/>
            </a:solidFill>
            <a:ln w="3810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 w="38100">
                <a:noFill/>
              </a:ln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 w="38100">
                <a:noFill/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b="1" smtClean="0">
                        <a:latin typeface="Myriad Pro" pitchFamily="34" charset="0"/>
                      </a:rPr>
                      <a:t>20%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b="1" smtClean="0">
                        <a:latin typeface="Myriad Pro" pitchFamily="34" charset="0"/>
                      </a:rPr>
                      <a:t>27%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Clinton</c:v>
                </c:pt>
                <c:pt idx="1">
                  <c:v>Trump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27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73866752"/>
        <c:axId val="273870208"/>
      </c:barChart>
      <c:catAx>
        <c:axId val="27386675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 b="1">
                <a:latin typeface="Myriad Pro" pitchFamily="34" charset="0"/>
              </a:defRPr>
            </a:pPr>
            <a:endParaRPr lang="en-US"/>
          </a:p>
        </c:txPr>
        <c:crossAx val="273870208"/>
        <c:crosses val="autoZero"/>
        <c:auto val="1"/>
        <c:lblAlgn val="ctr"/>
        <c:lblOffset val="100"/>
        <c:noMultiLvlLbl val="0"/>
      </c:catAx>
      <c:valAx>
        <c:axId val="273870208"/>
        <c:scaling>
          <c:orientation val="minMax"/>
          <c:max val="30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273866752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1600" b="0">
                <a:latin typeface="Myriad Pro" pitchFamily="34" charset="0"/>
              </a:defRPr>
            </a:pPr>
            <a:endParaRPr lang="en-US"/>
          </a:p>
        </c:txPr>
      </c:legendEntry>
      <c:layout/>
      <c:overlay val="0"/>
      <c:txPr>
        <a:bodyPr/>
        <a:lstStyle/>
        <a:p>
          <a:pPr>
            <a:defRPr sz="1600"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percentage</a:t>
            </a:r>
            <a:r>
              <a:rPr lang="en-US" sz="1600" b="0" baseline="0" dirty="0" smtClean="0">
                <a:latin typeface="Myriad Pro" pitchFamily="34" charset="0"/>
              </a:rPr>
              <a:t> of news coverage</a:t>
            </a:r>
            <a:endParaRPr lang="en-US" sz="1600" b="0" dirty="0">
              <a:latin typeface="Myriad Pro" pitchFamily="34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8348621583339005E-2"/>
          <c:y val="0.13386495745184862"/>
          <c:w val="0.96604938271604934"/>
          <c:h val="0.744313641096933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Trump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4.0848389630793402E-2"/>
                  <c:y val="-3.2141418190726669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latin typeface="Myriad Pro" pitchFamily="34" charset="0"/>
                      </a:rPr>
                      <a:t>26%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0848389630793458E-2"/>
                  <c:y val="-4.1783843647944671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latin typeface="Myriad Pro" pitchFamily="34" charset="0"/>
                      </a:rPr>
                      <a:t>24%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6559308719560095E-2"/>
                  <c:y val="4.8211874204057009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latin typeface="Myriad Pro" pitchFamily="34" charset="0"/>
                      </a:rPr>
                      <a:t>21%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34%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Week 1</c:v>
                </c:pt>
                <c:pt idx="1">
                  <c:v>Week 2</c:v>
                </c:pt>
                <c:pt idx="2">
                  <c:v>Week 3</c:v>
                </c:pt>
                <c:pt idx="3">
                  <c:v>Week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26</c:v>
                </c:pt>
                <c:pt idx="1">
                  <c:v>24</c:v>
                </c:pt>
                <c:pt idx="2">
                  <c:v>21</c:v>
                </c:pt>
                <c:pt idx="3">
                  <c:v>34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Clinton</c:v>
                </c:pt>
              </c:strCache>
            </c:strRef>
          </c:tx>
          <c:spPr>
            <a:ln w="38100">
              <a:solidFill>
                <a:srgbClr val="0070C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6559308719560095E-2"/>
                  <c:y val="4.8212127286090006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latin typeface="Myriad Pro" pitchFamily="34" charset="0"/>
                      </a:rPr>
                      <a:t>14%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0848389630793402E-2"/>
                  <c:y val="6.7496978200526012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latin typeface="Myriad Pro" pitchFamily="34" charset="0"/>
                      </a:rPr>
                      <a:t>17%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6559308719560095E-2"/>
                  <c:y val="-5.1426269105162674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latin typeface="Myriad Pro" pitchFamily="34" charset="0"/>
                      </a:rPr>
                      <a:t>23%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26%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Week 1</c:v>
                </c:pt>
                <c:pt idx="1">
                  <c:v>Week 2</c:v>
                </c:pt>
                <c:pt idx="2">
                  <c:v>Week 3</c:v>
                </c:pt>
                <c:pt idx="3">
                  <c:v>Week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14</c:v>
                </c:pt>
                <c:pt idx="1">
                  <c:v>17</c:v>
                </c:pt>
                <c:pt idx="2">
                  <c:v>23</c:v>
                </c:pt>
                <c:pt idx="3">
                  <c:v>26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75257600"/>
        <c:axId val="275271680"/>
      </c:lineChart>
      <c:catAx>
        <c:axId val="2752576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600" b="1">
                <a:latin typeface="Myriad Pro" pitchFamily="34" charset="0"/>
              </a:defRPr>
            </a:pPr>
            <a:endParaRPr lang="en-US"/>
          </a:p>
        </c:txPr>
        <c:crossAx val="275271680"/>
        <c:crosses val="autoZero"/>
        <c:auto val="1"/>
        <c:lblAlgn val="ctr"/>
        <c:lblOffset val="100"/>
        <c:noMultiLvlLbl val="0"/>
      </c:catAx>
      <c:valAx>
        <c:axId val="2752716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525760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ln>
                <a:solidFill>
                  <a:schemeClr val="bg1"/>
                </a:solidFill>
              </a:ln>
            </c:spPr>
          </c:dPt>
          <c:dPt>
            <c:idx val="1"/>
            <c:bubble3D val="0"/>
            <c:spPr>
              <a:ln>
                <a:solidFill>
                  <a:schemeClr val="bg1"/>
                </a:solidFill>
              </a:ln>
            </c:spPr>
          </c:dPt>
          <c:dPt>
            <c:idx val="2"/>
            <c:bubble3D val="0"/>
            <c:spPr>
              <a:solidFill>
                <a:srgbClr val="3D9347"/>
              </a:solidFill>
              <a:ln>
                <a:solidFill>
                  <a:schemeClr val="bg1"/>
                </a:solidFill>
              </a:ln>
            </c:spPr>
          </c:dPt>
          <c:dPt>
            <c:idx val="3"/>
            <c:bubble3D val="0"/>
            <c:spPr>
              <a:ln>
                <a:solidFill>
                  <a:schemeClr val="bg1"/>
                </a:solidFill>
              </a:ln>
            </c:spPr>
          </c:dPt>
          <c:dPt>
            <c:idx val="4"/>
            <c:bubble3D val="0"/>
            <c:spPr>
              <a:ln>
                <a:solidFill>
                  <a:schemeClr val="bg1"/>
                </a:solidFill>
              </a:ln>
            </c:spPr>
          </c:dPt>
          <c:dPt>
            <c:idx val="5"/>
            <c:bubble3D val="0"/>
            <c:spPr>
              <a:ln>
                <a:solidFill>
                  <a:schemeClr val="bg1"/>
                </a:solidFill>
              </a:ln>
            </c:spPr>
          </c:dPt>
          <c:dLbls>
            <c:dLbl>
              <c:idx val="0"/>
              <c:layout>
                <c:manualLayout>
                  <c:x val="-0.14133287158549626"/>
                  <c:y val="0.20727765560611078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  <a:latin typeface="Myriad Pro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5098838339651988"/>
                  <c:y val="-0.18061349595655113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  <a:latin typeface="Myriad Pro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3.5051035287255818E-2"/>
                  <c:y val="-0.1352087942389277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  <a:latin typeface="Myriad Pro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2931205647905122"/>
                  <c:y val="-5.9403932378589925E-3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  <a:latin typeface="Myriad Pro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Character</a:t>
                    </a:r>
                    <a:r>
                      <a:rPr lang="en-US" smtClean="0"/>
                      <a:t>/</a:t>
                    </a:r>
                  </a:p>
                  <a:p>
                    <a:r>
                      <a:rPr lang="en-US" smtClean="0"/>
                      <a:t>personal </a:t>
                    </a:r>
                    <a:r>
                      <a:rPr lang="en-US"/>
                      <a:t>life
8%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latin typeface="Myriad Pro" pitchFamily="34" charset="0"/>
                      </a:rPr>
                      <a:t>Qualifications/</a:t>
                    </a:r>
                  </a:p>
                  <a:p>
                    <a:r>
                      <a:rPr lang="en-US" dirty="0" smtClean="0">
                        <a:latin typeface="Myriad Pro" pitchFamily="34" charset="0"/>
                      </a:rPr>
                      <a:t>leadership</a:t>
                    </a:r>
                    <a:endParaRPr lang="en-US" dirty="0">
                      <a:latin typeface="Myriad Pro" pitchFamily="34" charset="0"/>
                    </a:endParaRPr>
                  </a:p>
                  <a:p>
                    <a:r>
                      <a:rPr lang="en-US" dirty="0" smtClean="0">
                        <a:latin typeface="Myriad Pro" pitchFamily="34" charset="0"/>
                      </a:rPr>
                      <a:t>3</a:t>
                    </a:r>
                    <a:r>
                      <a:rPr lang="en-US" dirty="0">
                        <a:latin typeface="Myriad Pro" pitchFamily="34" charset="0"/>
                      </a:rPr>
                      <a:t>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Campaign generally</c:v>
                </c:pt>
                <c:pt idx="1">
                  <c:v>Polls/projections</c:v>
                </c:pt>
                <c:pt idx="2">
                  <c:v>Policy/issues</c:v>
                </c:pt>
                <c:pt idx="3">
                  <c:v>Other</c:v>
                </c:pt>
                <c:pt idx="4">
                  <c:v>Character/personal life</c:v>
                </c:pt>
                <c:pt idx="5">
                  <c:v>Qualifications/leadership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21</c:v>
                </c:pt>
                <c:pt idx="1">
                  <c:v>14</c:v>
                </c:pt>
                <c:pt idx="2">
                  <c:v>10</c:v>
                </c:pt>
                <c:pt idx="3">
                  <c:v>23</c:v>
                </c:pt>
                <c:pt idx="4">
                  <c:v>6</c:v>
                </c:pt>
                <c:pt idx="5">
                  <c:v>3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400" b="1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 b="0">
                <a:latin typeface="Myriad Pro" pitchFamily="34" charset="0"/>
              </a:defRPr>
            </a:pPr>
            <a:r>
              <a:rPr lang="en-US" sz="1600" b="0" dirty="0" smtClean="0">
                <a:latin typeface="Myriad Pro" pitchFamily="34" charset="0"/>
              </a:rPr>
              <a:t>tone of</a:t>
            </a:r>
            <a:r>
              <a:rPr lang="en-US" sz="1600" b="0" baseline="0" dirty="0" smtClean="0">
                <a:latin typeface="Myriad Pro" pitchFamily="34" charset="0"/>
              </a:rPr>
              <a:t> coverage</a:t>
            </a:r>
          </a:p>
          <a:p>
            <a:pPr>
              <a:defRPr sz="1800" b="0">
                <a:latin typeface="Myriad Pro" pitchFamily="34" charset="0"/>
              </a:defRPr>
            </a:pPr>
            <a:r>
              <a:rPr lang="en-US" sz="1600" b="0" baseline="0" dirty="0" smtClean="0">
                <a:latin typeface="Myriad Pro" pitchFamily="34" charset="0"/>
              </a:rPr>
              <a:t>(</a:t>
            </a:r>
            <a:r>
              <a:rPr lang="en-US" sz="1600" b="0" dirty="0" smtClean="0">
                <a:latin typeface="Myriad Pro" pitchFamily="34" charset="0"/>
              </a:rPr>
              <a:t>percentage of positive</a:t>
            </a:r>
            <a:r>
              <a:rPr lang="en-US" sz="1600" b="0" baseline="0" dirty="0" smtClean="0">
                <a:latin typeface="Myriad Pro" pitchFamily="34" charset="0"/>
              </a:rPr>
              <a:t> or negative</a:t>
            </a:r>
            <a:r>
              <a:rPr lang="en-US" sz="1600" b="0" dirty="0" smtClean="0">
                <a:latin typeface="Myriad Pro" pitchFamily="34" charset="0"/>
              </a:rPr>
              <a:t> </a:t>
            </a:r>
            <a:r>
              <a:rPr lang="en-US" sz="1600" b="0" dirty="0">
                <a:latin typeface="Myriad Pro" pitchFamily="34" charset="0"/>
              </a:rPr>
              <a:t>news </a:t>
            </a:r>
            <a:r>
              <a:rPr lang="en-US" sz="1600" b="0" dirty="0" smtClean="0">
                <a:latin typeface="Myriad Pro" pitchFamily="34" charset="0"/>
              </a:rPr>
              <a:t>statements)</a:t>
            </a:r>
            <a:endParaRPr lang="en-US" sz="1600" b="0" dirty="0">
              <a:latin typeface="Myriad Pro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 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91%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80%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55%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66%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75%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91</c:v>
                </c:pt>
                <c:pt idx="1">
                  <c:v>80</c:v>
                </c:pt>
                <c:pt idx="2">
                  <c:v>55</c:v>
                </c:pt>
                <c:pt idx="3">
                  <c:v>66</c:v>
                </c:pt>
                <c:pt idx="5">
                  <c:v>75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0864197530864196E-3"/>
                  <c:y val="-5.612065321788976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latin typeface="Myriad Pro" pitchFamily="34" charset="0"/>
                      </a:rPr>
                      <a:t>20%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45%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34%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25%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t"/>
              <a:lstStyle/>
              <a:p>
                <a:pPr>
                  <a:defRPr sz="14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Week 4</c:v>
                </c:pt>
                <c:pt idx="1">
                  <c:v>Week 3</c:v>
                </c:pt>
                <c:pt idx="2">
                  <c:v>Week 2</c:v>
                </c:pt>
                <c:pt idx="3">
                  <c:v>Week 1</c:v>
                </c:pt>
                <c:pt idx="5">
                  <c:v>Full period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9</c:v>
                </c:pt>
                <c:pt idx="1">
                  <c:v>20</c:v>
                </c:pt>
                <c:pt idx="2">
                  <c:v>45</c:v>
                </c:pt>
                <c:pt idx="3">
                  <c:v>34</c:v>
                </c:pt>
                <c:pt idx="5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9803392"/>
        <c:axId val="299804928"/>
      </c:barChart>
      <c:catAx>
        <c:axId val="299803392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Myriad Pro" pitchFamily="34" charset="0"/>
              </a:defRPr>
            </a:pPr>
            <a:endParaRPr lang="en-US"/>
          </a:p>
        </c:txPr>
        <c:crossAx val="299804928"/>
        <c:crosses val="autoZero"/>
        <c:auto val="1"/>
        <c:lblAlgn val="ctr"/>
        <c:lblOffset val="100"/>
        <c:noMultiLvlLbl val="0"/>
      </c:catAx>
      <c:valAx>
        <c:axId val="2998049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9980339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ea typeface="+mn-ea"/>
                <a:cs typeface="+mn-cs"/>
              </a:defRPr>
            </a:pPr>
            <a:r>
              <a:rPr lang="en-US" sz="1600" b="0" dirty="0" smtClean="0">
                <a:latin typeface="Myriad Pro" pitchFamily="34" charset="0"/>
              </a:rPr>
              <a:t>tone of coverage</a:t>
            </a:r>
            <a:endParaRPr lang="en-US" sz="1600" b="0" dirty="0">
              <a:latin typeface="Myriad Pro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12%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13%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16%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19%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23%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24%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26%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39%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Myriad Pro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Sheet1!$A$3:$A$13</c:f>
              <c:strCache>
                <c:ptCount val="11"/>
                <c:pt idx="0">
                  <c:v>Wall Street Journal</c:v>
                </c:pt>
                <c:pt idx="1">
                  <c:v>NBC</c:v>
                </c:pt>
                <c:pt idx="2">
                  <c:v>CNN</c:v>
                </c:pt>
                <c:pt idx="3">
                  <c:v>Los Angeles Times</c:v>
                </c:pt>
                <c:pt idx="4">
                  <c:v>CBS</c:v>
                </c:pt>
                <c:pt idx="5">
                  <c:v>Washington Post</c:v>
                </c:pt>
                <c:pt idx="6">
                  <c:v>New York Times</c:v>
                </c:pt>
                <c:pt idx="7">
                  <c:v>Fox</c:v>
                </c:pt>
                <c:pt idx="8">
                  <c:v>USA Today</c:v>
                </c:pt>
                <c:pt idx="9">
                  <c:v>Washington Times</c:v>
                </c:pt>
                <c:pt idx="10">
                  <c:v>ABC</c:v>
                </c:pt>
              </c:strCache>
            </c:strRef>
          </c:cat>
          <c:val>
            <c:numRef>
              <c:f>Sheet1!$B$3:$B$13</c:f>
              <c:numCache>
                <c:formatCode>General</c:formatCode>
                <c:ptCount val="11"/>
                <c:pt idx="0">
                  <c:v>12</c:v>
                </c:pt>
                <c:pt idx="1">
                  <c:v>13</c:v>
                </c:pt>
                <c:pt idx="2">
                  <c:v>16</c:v>
                </c:pt>
                <c:pt idx="3">
                  <c:v>19</c:v>
                </c:pt>
                <c:pt idx="4">
                  <c:v>23</c:v>
                </c:pt>
                <c:pt idx="5">
                  <c:v>24</c:v>
                </c:pt>
                <c:pt idx="6">
                  <c:v>26</c:v>
                </c:pt>
                <c:pt idx="7">
                  <c:v>33</c:v>
                </c:pt>
                <c:pt idx="8">
                  <c:v>38</c:v>
                </c:pt>
                <c:pt idx="9">
                  <c:v>39</c:v>
                </c:pt>
                <c:pt idx="10">
                  <c:v>39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88%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87%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84%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81%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77%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76%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74%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67%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72%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61%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  <a:latin typeface="Myriad Pro" pitchFamily="34" charset="0"/>
                      </a:rPr>
                      <a:t>61%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yriad Pro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Sheet1!$A$3:$A$13</c:f>
              <c:strCache>
                <c:ptCount val="11"/>
                <c:pt idx="0">
                  <c:v>Wall Street Journal</c:v>
                </c:pt>
                <c:pt idx="1">
                  <c:v>NBC</c:v>
                </c:pt>
                <c:pt idx="2">
                  <c:v>CNN</c:v>
                </c:pt>
                <c:pt idx="3">
                  <c:v>Los Angeles Times</c:v>
                </c:pt>
                <c:pt idx="4">
                  <c:v>CBS</c:v>
                </c:pt>
                <c:pt idx="5">
                  <c:v>Washington Post</c:v>
                </c:pt>
                <c:pt idx="6">
                  <c:v>New York Times</c:v>
                </c:pt>
                <c:pt idx="7">
                  <c:v>Fox</c:v>
                </c:pt>
                <c:pt idx="8">
                  <c:v>USA Today</c:v>
                </c:pt>
                <c:pt idx="9">
                  <c:v>Washington Times</c:v>
                </c:pt>
                <c:pt idx="10">
                  <c:v>ABC</c:v>
                </c:pt>
              </c:strCache>
            </c:strRef>
          </c:cat>
          <c:val>
            <c:numRef>
              <c:f>Sheet1!$C$3:$C$13</c:f>
              <c:numCache>
                <c:formatCode>General</c:formatCode>
                <c:ptCount val="11"/>
                <c:pt idx="0">
                  <c:v>88</c:v>
                </c:pt>
                <c:pt idx="1">
                  <c:v>87</c:v>
                </c:pt>
                <c:pt idx="2">
                  <c:v>84</c:v>
                </c:pt>
                <c:pt idx="3">
                  <c:v>81</c:v>
                </c:pt>
                <c:pt idx="4">
                  <c:v>77</c:v>
                </c:pt>
                <c:pt idx="5">
                  <c:v>76</c:v>
                </c:pt>
                <c:pt idx="6">
                  <c:v>74</c:v>
                </c:pt>
                <c:pt idx="7">
                  <c:v>67</c:v>
                </c:pt>
                <c:pt idx="8">
                  <c:v>72</c:v>
                </c:pt>
                <c:pt idx="9">
                  <c:v>61</c:v>
                </c:pt>
                <c:pt idx="10">
                  <c:v>61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300230144"/>
        <c:axId val="300231680"/>
      </c:barChart>
      <c:catAx>
        <c:axId val="300230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yriad Pro" pitchFamily="34" charset="0"/>
                <a:ea typeface="+mn-ea"/>
                <a:cs typeface="+mn-cs"/>
              </a:defRPr>
            </a:pPr>
            <a:endParaRPr lang="en-US"/>
          </a:p>
        </c:txPr>
        <c:crossAx val="300231680"/>
        <c:crosses val="autoZero"/>
        <c:auto val="1"/>
        <c:lblAlgn val="ctr"/>
        <c:lblOffset val="100"/>
        <c:noMultiLvlLbl val="0"/>
      </c:catAx>
      <c:valAx>
        <c:axId val="300231680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300230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yriad Pro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86%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80%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78%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70%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Policy/issues</c:v>
                </c:pt>
                <c:pt idx="1">
                  <c:v>Character/personal life</c:v>
                </c:pt>
                <c:pt idx="2">
                  <c:v>Qualifications/leadership</c:v>
                </c:pt>
                <c:pt idx="3">
                  <c:v>Polls/projections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86</c:v>
                </c:pt>
                <c:pt idx="1">
                  <c:v>80</c:v>
                </c:pt>
                <c:pt idx="2">
                  <c:v>78</c:v>
                </c:pt>
                <c:pt idx="3">
                  <c:v>70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14%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20%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22%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>
                        <a:latin typeface="Myriad Pro" pitchFamily="34" charset="0"/>
                      </a:rPr>
                      <a:t>30%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Myriad Pro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Policy/issues</c:v>
                </c:pt>
                <c:pt idx="1">
                  <c:v>Character/personal life</c:v>
                </c:pt>
                <c:pt idx="2">
                  <c:v>Qualifications/leadership</c:v>
                </c:pt>
                <c:pt idx="3">
                  <c:v>Polls/projections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14</c:v>
                </c:pt>
                <c:pt idx="1">
                  <c:v>20</c:v>
                </c:pt>
                <c:pt idx="2">
                  <c:v>22</c:v>
                </c:pt>
                <c:pt idx="3">
                  <c:v>30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14316672"/>
        <c:axId val="314318208"/>
      </c:barChart>
      <c:catAx>
        <c:axId val="314316672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Myriad Pro" pitchFamily="34" charset="0"/>
              </a:defRPr>
            </a:pPr>
            <a:endParaRPr lang="en-US"/>
          </a:p>
        </c:txPr>
        <c:crossAx val="314318208"/>
        <c:crosses val="autoZero"/>
        <c:auto val="1"/>
        <c:lblAlgn val="ctr"/>
        <c:lblOffset val="100"/>
        <c:noMultiLvlLbl val="0"/>
      </c:catAx>
      <c:valAx>
        <c:axId val="3143182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14316672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1600" b="0">
                <a:latin typeface="Myriad Pro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00" b="0">
                <a:latin typeface="Myriad Pro" pitchFamily="34" charset="0"/>
              </a:defRPr>
            </a:pPr>
            <a:endParaRPr lang="en-US"/>
          </a:p>
        </c:txPr>
      </c:legendEntry>
      <c:layout/>
      <c:overlay val="0"/>
      <c:txPr>
        <a:bodyPr/>
        <a:lstStyle/>
        <a:p>
          <a:pPr>
            <a:defRPr b="0">
              <a:latin typeface="Myriad Pro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0.15238</cdr:x>
      <cdr:y>0</cdr:y>
    </cdr:from>
    <cdr:to>
      <cdr:x>0.86534</cdr:x>
      <cdr:y>0.13469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19200" y="-1600200"/>
          <a:ext cx="5704417" cy="609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BE2F2C-E94F-4183-9834-7C888DE71B7C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1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8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648A4-1AD7-4B9E-9642-8E59E7F39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11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648A4-1AD7-4B9E-9642-8E59E7F3993D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78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332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040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316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275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134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503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638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97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88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14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2116-018B-4BA8-9BD9-7970057E57FD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58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B2116-018B-4BA8-9BD9-7970057E57FD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5A2D1-6E2C-4A5E-B3DA-ED959C3DF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8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839200" cy="1249362"/>
          </a:xfrm>
        </p:spPr>
        <p:txBody>
          <a:bodyPr>
            <a:noAutofit/>
          </a:bodyPr>
          <a:lstStyle/>
          <a:p>
            <a:pPr algn="l"/>
            <a:r>
              <a:rPr lang="en-US" sz="3500" dirty="0" smtClean="0">
                <a:latin typeface="Myriad Pro" pitchFamily="34" charset="0"/>
              </a:rPr>
              <a:t>Figure 1. Source of News Statements</a:t>
            </a:r>
            <a:endParaRPr lang="en-US" sz="3500" dirty="0">
              <a:latin typeface="Myriad Pro" pitchFamily="34" charset="0"/>
            </a:endParaRPr>
          </a:p>
        </p:txBody>
      </p:sp>
      <p:graphicFrame>
        <p:nvGraphicFramePr>
          <p:cNvPr id="4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7051078"/>
              </p:ext>
            </p:extLst>
          </p:nvPr>
        </p:nvGraphicFramePr>
        <p:xfrm>
          <a:off x="1371600" y="1676401"/>
          <a:ext cx="6477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2286000"/>
            <a:ext cx="12907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Myriad Pro" pitchFamily="34" charset="0"/>
              </a:rPr>
              <a:t>Statements</a:t>
            </a:r>
          </a:p>
          <a:p>
            <a:r>
              <a:rPr lang="en-US" sz="1600" b="1" dirty="0" smtClean="0">
                <a:latin typeface="Myriad Pro" pitchFamily="34" charset="0"/>
              </a:rPr>
              <a:t>About</a:t>
            </a:r>
          </a:p>
          <a:p>
            <a:r>
              <a:rPr lang="en-US" sz="1600" b="1" dirty="0" smtClean="0">
                <a:latin typeface="Myriad Pro" pitchFamily="34" charset="0"/>
              </a:rPr>
              <a:t>Trump</a:t>
            </a:r>
            <a:endParaRPr lang="en-US" sz="1600" b="1" dirty="0">
              <a:latin typeface="Myriad Pro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869" y="4038600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Myriad Pro" pitchFamily="34" charset="0"/>
              </a:rPr>
              <a:t>Statements about Clinton</a:t>
            </a:r>
            <a:endParaRPr lang="en-US" sz="1600" b="1" dirty="0">
              <a:latin typeface="Myriad Pro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625" y="5391834"/>
            <a:ext cx="1473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</a:t>
            </a:r>
            <a:endParaRPr lang="en-US" sz="12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674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i="1" dirty="0" smtClean="0">
                <a:latin typeface="Myriad Pro" pitchFamily="34" charset="0"/>
              </a:rPr>
              <a:t>figure</a:t>
            </a:r>
            <a:r>
              <a:rPr lang="en-US" sz="3600" dirty="0" smtClean="0">
                <a:latin typeface="Myriad Pro" pitchFamily="34" charset="0"/>
              </a:rPr>
              <a:t> 10. Tone of Clinton’s News Coverage</a:t>
            </a:r>
            <a:endParaRPr lang="en-US" sz="3600" dirty="0">
              <a:latin typeface="Myriad Pro" pitchFamily="34" charset="0"/>
            </a:endParaRPr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7868785"/>
              </p:ext>
            </p:extLst>
          </p:nvPr>
        </p:nvGraphicFramePr>
        <p:xfrm>
          <a:off x="457200" y="1600201"/>
          <a:ext cx="8229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5486400"/>
            <a:ext cx="87568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  <a:latin typeface="Myriad Pro" pitchFamily="34" charset="0"/>
              </a:rPr>
              <a:t>Note: Percentages </a:t>
            </a:r>
            <a:r>
              <a:rPr lang="en-US" sz="1200" dirty="0" smtClean="0">
                <a:solidFill>
                  <a:prstClr val="black"/>
                </a:solidFill>
                <a:latin typeface="Myriad Pro" pitchFamily="34" charset="0"/>
              </a:rPr>
              <a:t>are based </a:t>
            </a:r>
            <a:r>
              <a:rPr lang="en-US" sz="1200" dirty="0">
                <a:solidFill>
                  <a:prstClr val="black"/>
                </a:solidFill>
                <a:latin typeface="Myriad Pro" pitchFamily="34" charset="0"/>
              </a:rPr>
              <a:t>on positive and negative statements only. Neutral </a:t>
            </a:r>
            <a:r>
              <a:rPr lang="en-US" sz="1200" dirty="0" smtClean="0">
                <a:solidFill>
                  <a:prstClr val="black"/>
                </a:solidFill>
                <a:latin typeface="Myriad Pro" pitchFamily="34" charset="0"/>
              </a:rPr>
              <a:t>statements, which accounted for 37 percent of Clinton’s</a:t>
            </a:r>
          </a:p>
          <a:p>
            <a:r>
              <a:rPr lang="en-US" sz="1200" dirty="0">
                <a:solidFill>
                  <a:prstClr val="black"/>
                </a:solidFill>
                <a:latin typeface="Myriad Pro" pitchFamily="34" charset="0"/>
              </a:rPr>
              <a:t>c</a:t>
            </a:r>
            <a:r>
              <a:rPr lang="en-US" sz="1200" dirty="0" smtClean="0">
                <a:solidFill>
                  <a:prstClr val="black"/>
                </a:solidFill>
                <a:latin typeface="Myriad Pro" pitchFamily="34" charset="0"/>
              </a:rPr>
              <a:t>overage, are not </a:t>
            </a:r>
            <a:r>
              <a:rPr lang="en-US" sz="1200" dirty="0">
                <a:solidFill>
                  <a:prstClr val="black"/>
                </a:solidFill>
                <a:latin typeface="Myriad Pro" pitchFamily="34" charset="0"/>
              </a:rPr>
              <a:t>included.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411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i="1" dirty="0" smtClean="0">
                <a:latin typeface="Myriad Pro" pitchFamily="34" charset="0"/>
              </a:rPr>
              <a:t>figure 11. </a:t>
            </a:r>
            <a:r>
              <a:rPr lang="en-US" sz="3600" b="1" dirty="0" smtClean="0">
                <a:latin typeface="Myriad Pro" pitchFamily="34" charset="0"/>
              </a:rPr>
              <a:t>Tone of Clinton’s Coverage, </a:t>
            </a:r>
            <a:br>
              <a:rPr lang="en-US" sz="3600" b="1" dirty="0" smtClean="0">
                <a:latin typeface="Myriad Pro" pitchFamily="34" charset="0"/>
              </a:rPr>
            </a:br>
            <a:r>
              <a:rPr lang="en-US" sz="3600" b="1" dirty="0" smtClean="0">
                <a:latin typeface="Myriad Pro" pitchFamily="34" charset="0"/>
              </a:rPr>
              <a:t>by News Outlet</a:t>
            </a:r>
            <a:endParaRPr lang="en-US" sz="3600" b="1" dirty="0">
              <a:latin typeface="Myriad Pro" pitchFamily="34" charset="0"/>
            </a:endParaRPr>
          </a:p>
        </p:txBody>
      </p:sp>
      <p:graphicFrame>
        <p:nvGraphicFramePr>
          <p:cNvPr id="5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3386694"/>
              </p:ext>
            </p:extLst>
          </p:nvPr>
        </p:nvGraphicFramePr>
        <p:xfrm>
          <a:off x="457200" y="1600201"/>
          <a:ext cx="8229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600" y="5562600"/>
            <a:ext cx="6582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dirty="0" smtClean="0">
                <a:latin typeface="Myriad Pro" pitchFamily="34" charset="0"/>
              </a:rPr>
              <a:t>Note: Percentages based on negative and positive statements only. Neutral statements are excluded.</a:t>
            </a:r>
            <a:endParaRPr lang="en-US" sz="1200" b="0" dirty="0">
              <a:latin typeface="Myriad Pro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670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3600" b="1" i="1" dirty="0">
                <a:solidFill>
                  <a:prstClr val="black"/>
                </a:solidFill>
                <a:latin typeface="Myriad Pro" pitchFamily="34" charset="0"/>
                <a:ea typeface="+mn-ea"/>
                <a:cs typeface="+mn-cs"/>
              </a:rPr>
              <a:t>figure 12</a:t>
            </a:r>
            <a:r>
              <a:rPr lang="en-US" sz="3600" b="1" dirty="0">
                <a:solidFill>
                  <a:prstClr val="black"/>
                </a:solidFill>
                <a:latin typeface="Myriad Pro" pitchFamily="34" charset="0"/>
                <a:ea typeface="+mn-ea"/>
                <a:cs typeface="+mn-cs"/>
              </a:rPr>
              <a:t>. Tone of Clinton’s News Coverage—Selected Topics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6268029"/>
              </p:ext>
            </p:extLst>
          </p:nvPr>
        </p:nvGraphicFramePr>
        <p:xfrm>
          <a:off x="457200" y="1600200"/>
          <a:ext cx="8229600" cy="4114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5715000"/>
            <a:ext cx="1473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</a:t>
            </a:r>
            <a:endParaRPr lang="en-US" sz="12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834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1143000"/>
          </a:xfrm>
        </p:spPr>
        <p:txBody>
          <a:bodyPr>
            <a:noAutofit/>
          </a:bodyPr>
          <a:lstStyle/>
          <a:p>
            <a:r>
              <a:rPr lang="en-US" sz="3200" b="1" i="1" dirty="0" smtClean="0">
                <a:latin typeface="Myriad Pro" pitchFamily="34" charset="0"/>
              </a:rPr>
              <a:t>figure 13. </a:t>
            </a:r>
            <a:r>
              <a:rPr lang="en-US" sz="3200" b="1" dirty="0" smtClean="0">
                <a:latin typeface="Myriad Pro" pitchFamily="34" charset="0"/>
              </a:rPr>
              <a:t>Attention to Email Issue by News Outlet</a:t>
            </a:r>
            <a:endParaRPr lang="en-US" sz="3200" b="1" dirty="0">
              <a:latin typeface="Myriad Pro" pitchFamily="34" charset="0"/>
            </a:endParaRPr>
          </a:p>
        </p:txBody>
      </p:sp>
      <p:graphicFrame>
        <p:nvGraphicFramePr>
          <p:cNvPr id="5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5784246"/>
              </p:ext>
            </p:extLst>
          </p:nvPr>
        </p:nvGraphicFramePr>
        <p:xfrm>
          <a:off x="533400" y="2103437"/>
          <a:ext cx="8229600" cy="3605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48000" y="1746617"/>
            <a:ext cx="350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Myriad Pro" pitchFamily="34" charset="0"/>
              </a:rPr>
              <a:t>p</a:t>
            </a:r>
            <a:r>
              <a:rPr lang="en-US" sz="1600" dirty="0" smtClean="0">
                <a:latin typeface="Myriad Pro" pitchFamily="34" charset="0"/>
              </a:rPr>
              <a:t>ercentage of election coverage</a:t>
            </a:r>
            <a:endParaRPr lang="en-US" sz="1600" dirty="0">
              <a:latin typeface="Myriad Pro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5709166"/>
            <a:ext cx="1473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</a:t>
            </a:r>
            <a:endParaRPr lang="en-US" sz="12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147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Autofit/>
          </a:bodyPr>
          <a:lstStyle/>
          <a:p>
            <a:r>
              <a:rPr lang="en-US" sz="3600" i="1" dirty="0">
                <a:latin typeface="Myriad Pro" pitchFamily="34" charset="0"/>
              </a:rPr>
              <a:t>f</a:t>
            </a:r>
            <a:r>
              <a:rPr lang="en-US" sz="3600" i="1" dirty="0" smtClean="0">
                <a:latin typeface="Myriad Pro" pitchFamily="34" charset="0"/>
              </a:rPr>
              <a:t>igure A1</a:t>
            </a:r>
            <a:r>
              <a:rPr lang="en-US" sz="3600" dirty="0" smtClean="0">
                <a:latin typeface="Myriad Pro" pitchFamily="34" charset="0"/>
              </a:rPr>
              <a:t>. Amount of Vice-Presidential</a:t>
            </a:r>
            <a:br>
              <a:rPr lang="en-US" sz="3600" dirty="0" smtClean="0">
                <a:latin typeface="Myriad Pro" pitchFamily="34" charset="0"/>
              </a:rPr>
            </a:br>
            <a:r>
              <a:rPr lang="en-US" sz="3600" dirty="0" smtClean="0">
                <a:latin typeface="Myriad Pro" pitchFamily="34" charset="0"/>
              </a:rPr>
              <a:t>Nominees’ News Coverage</a:t>
            </a:r>
            <a:endParaRPr lang="en-US" sz="3600" dirty="0">
              <a:latin typeface="Myriad Pro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4040188" cy="498474"/>
          </a:xfrm>
        </p:spPr>
        <p:txBody>
          <a:bodyPr>
            <a:normAutofit/>
          </a:bodyPr>
          <a:lstStyle/>
          <a:p>
            <a:pPr algn="ctr"/>
            <a:r>
              <a:rPr lang="en-US" sz="1800" dirty="0" smtClean="0">
                <a:latin typeface="Myriad Pro" pitchFamily="34" charset="0"/>
              </a:rPr>
              <a:t>Full Convention Period</a:t>
            </a:r>
            <a:endParaRPr lang="en-US" sz="1800" dirty="0">
              <a:latin typeface="Myriad Pro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800" dirty="0" smtClean="0">
                <a:latin typeface="Myriad Pro" pitchFamily="34" charset="0"/>
              </a:rPr>
              <a:t>Week-by-Week</a:t>
            </a:r>
            <a:endParaRPr lang="en-US" sz="1800" dirty="0">
              <a:latin typeface="Myriad Pro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60005823"/>
              </p:ext>
            </p:extLst>
          </p:nvPr>
        </p:nvGraphicFramePr>
        <p:xfrm>
          <a:off x="457200" y="2174875"/>
          <a:ext cx="4040188" cy="315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ontent Placeholder 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189885203"/>
              </p:ext>
            </p:extLst>
          </p:nvPr>
        </p:nvGraphicFramePr>
        <p:xfrm>
          <a:off x="4645025" y="2174875"/>
          <a:ext cx="4041775" cy="3082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800600" y="5334000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Note: </a:t>
            </a:r>
            <a:r>
              <a:rPr lang="en-US" sz="1200" dirty="0" err="1" smtClean="0"/>
              <a:t>Kaine</a:t>
            </a:r>
            <a:r>
              <a:rPr lang="en-US" sz="1200" dirty="0" smtClean="0"/>
              <a:t> received less than half of 1 percent of election coverage during Week 1.</a:t>
            </a:r>
            <a:endParaRPr lang="en-US" sz="12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5715000"/>
            <a:ext cx="1473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1929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i="1" dirty="0">
                <a:solidFill>
                  <a:prstClr val="black"/>
                </a:solidFill>
                <a:latin typeface="Myriad Pro" pitchFamily="34" charset="0"/>
              </a:rPr>
              <a:t>figure</a:t>
            </a:r>
            <a:r>
              <a:rPr lang="en-US" sz="3600" b="1" dirty="0">
                <a:solidFill>
                  <a:prstClr val="black"/>
                </a:solidFill>
                <a:latin typeface="Myriad Pro" pitchFamily="34" charset="0"/>
              </a:rPr>
              <a:t> </a:t>
            </a:r>
            <a:r>
              <a:rPr lang="en-US" sz="3600" b="1" dirty="0" smtClean="0">
                <a:solidFill>
                  <a:prstClr val="black"/>
                </a:solidFill>
                <a:latin typeface="Myriad Pro" pitchFamily="34" charset="0"/>
              </a:rPr>
              <a:t>A2. </a:t>
            </a:r>
            <a:r>
              <a:rPr lang="en-US" sz="3600" b="1" dirty="0">
                <a:solidFill>
                  <a:prstClr val="black"/>
                </a:solidFill>
                <a:latin typeface="Myriad Pro" pitchFamily="34" charset="0"/>
              </a:rPr>
              <a:t>Tone of </a:t>
            </a:r>
            <a:r>
              <a:rPr lang="en-US" sz="3600" b="1" dirty="0" smtClean="0">
                <a:solidFill>
                  <a:prstClr val="black"/>
                </a:solidFill>
                <a:latin typeface="Myriad Pro" pitchFamily="34" charset="0"/>
              </a:rPr>
              <a:t>Vice-Presidential Nominees’ </a:t>
            </a:r>
            <a:r>
              <a:rPr lang="en-US" sz="3600" b="1" dirty="0">
                <a:solidFill>
                  <a:prstClr val="black"/>
                </a:solidFill>
                <a:latin typeface="Myriad Pro" pitchFamily="34" charset="0"/>
              </a:rPr>
              <a:t>News Coverage</a:t>
            </a:r>
            <a:endParaRPr lang="en-US" b="1" dirty="0">
              <a:latin typeface="Myriad Pro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800" dirty="0" smtClean="0">
                <a:latin typeface="Myriad Pro" pitchFamily="34" charset="0"/>
              </a:rPr>
              <a:t>Mike Pence</a:t>
            </a:r>
            <a:endParaRPr lang="en-US" sz="1800" dirty="0">
              <a:latin typeface="Myriad Pro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30418087"/>
              </p:ext>
            </p:extLst>
          </p:nvPr>
        </p:nvGraphicFramePr>
        <p:xfrm>
          <a:off x="457200" y="2133601"/>
          <a:ext cx="4040188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800" dirty="0" smtClean="0">
                <a:latin typeface="Myriad Pro" pitchFamily="34" charset="0"/>
              </a:rPr>
              <a:t>Tim </a:t>
            </a:r>
            <a:r>
              <a:rPr lang="en-US" sz="1800" dirty="0" err="1" smtClean="0">
                <a:latin typeface="Myriad Pro" pitchFamily="34" charset="0"/>
              </a:rPr>
              <a:t>Kaine</a:t>
            </a:r>
            <a:endParaRPr lang="en-US" sz="1800" dirty="0">
              <a:latin typeface="Myriad Pro" pitchFamily="34" charset="0"/>
            </a:endParaRPr>
          </a:p>
        </p:txBody>
      </p:sp>
      <p:graphicFrame>
        <p:nvGraphicFramePr>
          <p:cNvPr id="8" name="Content Placeholder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095233393"/>
              </p:ext>
            </p:extLst>
          </p:nvPr>
        </p:nvGraphicFramePr>
        <p:xfrm>
          <a:off x="4645025" y="2174875"/>
          <a:ext cx="4041775" cy="3540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28600" y="5516344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Myriad Pro" pitchFamily="34" charset="0"/>
              </a:rPr>
              <a:t>Source: Media Tenor. Percentages </a:t>
            </a:r>
            <a:r>
              <a:rPr lang="en-US" sz="1200" dirty="0" smtClean="0">
                <a:latin typeface="Myriad Pro" pitchFamily="34" charset="0"/>
              </a:rPr>
              <a:t>are based only on news statements with a positive or negative tone. Neutral statements, which accounted for 62 percent of Pence’s coverage and 63 percent of </a:t>
            </a:r>
            <a:r>
              <a:rPr lang="en-US" sz="1200" dirty="0" err="1" smtClean="0">
                <a:latin typeface="Myriad Pro" pitchFamily="34" charset="0"/>
              </a:rPr>
              <a:t>Kaine’s</a:t>
            </a:r>
            <a:r>
              <a:rPr lang="en-US" sz="1200" dirty="0" smtClean="0">
                <a:latin typeface="Myriad Pro" pitchFamily="34" charset="0"/>
              </a:rPr>
              <a:t>, are excluded. There were too few news references to </a:t>
            </a:r>
            <a:r>
              <a:rPr lang="en-US" sz="1200" dirty="0" err="1" smtClean="0">
                <a:latin typeface="Myriad Pro" pitchFamily="34" charset="0"/>
              </a:rPr>
              <a:t>Kaine</a:t>
            </a:r>
            <a:r>
              <a:rPr lang="en-US" sz="1200" dirty="0" smtClean="0">
                <a:latin typeface="Myriad Pro" pitchFamily="34" charset="0"/>
              </a:rPr>
              <a:t> to produce a reliable tone distribution for Week 1. </a:t>
            </a:r>
            <a:endParaRPr lang="en-US" sz="1200" dirty="0">
              <a:latin typeface="Myriad Pro" pitchFamily="34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675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i="1" dirty="0">
                <a:solidFill>
                  <a:prstClr val="black"/>
                </a:solidFill>
                <a:latin typeface="Myriad Pro" pitchFamily="34" charset="0"/>
              </a:rPr>
              <a:t>figure</a:t>
            </a:r>
            <a:r>
              <a:rPr lang="en-US" sz="3200" b="1" dirty="0">
                <a:solidFill>
                  <a:prstClr val="black"/>
                </a:solidFill>
                <a:latin typeface="Myriad Pro" pitchFamily="34" charset="0"/>
              </a:rPr>
              <a:t> 2. Topics of Convention News Coverage</a:t>
            </a:r>
            <a:endParaRPr lang="en-US" b="1" dirty="0">
              <a:latin typeface="Myriad Pro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9944490"/>
              </p:ext>
            </p:extLst>
          </p:nvPr>
        </p:nvGraphicFramePr>
        <p:xfrm>
          <a:off x="381000" y="1600201"/>
          <a:ext cx="82296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000" y="5334000"/>
            <a:ext cx="1473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</a:t>
            </a:r>
            <a:endParaRPr lang="en-US" sz="12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884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i="1" dirty="0" smtClean="0">
                <a:latin typeface="Myriad Pro" pitchFamily="34" charset="0"/>
              </a:rPr>
              <a:t>figure</a:t>
            </a:r>
            <a:r>
              <a:rPr lang="en-US" sz="3600" dirty="0" smtClean="0">
                <a:latin typeface="Myriad Pro" pitchFamily="34" charset="0"/>
              </a:rPr>
              <a:t> 3. Tone of Convention News Coverage</a:t>
            </a:r>
            <a:endParaRPr lang="en-US" sz="3600" dirty="0">
              <a:latin typeface="Myriad Pro" pitchFamily="34" charset="0"/>
            </a:endParaRPr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5605831"/>
              </p:ext>
            </p:extLst>
          </p:nvPr>
        </p:nvGraphicFramePr>
        <p:xfrm>
          <a:off x="1066800" y="1600201"/>
          <a:ext cx="7086600" cy="3657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76225" y="5426422"/>
            <a:ext cx="8937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Myriad Pro" pitchFamily="34" charset="0"/>
              </a:rPr>
              <a:t>Source: Media </a:t>
            </a:r>
            <a:r>
              <a:rPr lang="en-US" sz="1200" dirty="0" err="1" smtClean="0">
                <a:latin typeface="Myriad Pro" pitchFamily="34" charset="0"/>
              </a:rPr>
              <a:t>Tenor.Percentages</a:t>
            </a:r>
            <a:r>
              <a:rPr lang="en-US" sz="1200" dirty="0" smtClean="0">
                <a:latin typeface="Myriad Pro" pitchFamily="34" charset="0"/>
              </a:rPr>
              <a:t> </a:t>
            </a:r>
            <a:r>
              <a:rPr lang="en-US" sz="1200" dirty="0" smtClean="0">
                <a:latin typeface="Myriad Pro" pitchFamily="34" charset="0"/>
              </a:rPr>
              <a:t>based on all news statements about Trump, Pence, Clinton, and </a:t>
            </a:r>
            <a:r>
              <a:rPr lang="en-US" sz="1200" dirty="0" err="1" smtClean="0">
                <a:latin typeface="Myriad Pro" pitchFamily="34" charset="0"/>
              </a:rPr>
              <a:t>Kaine</a:t>
            </a:r>
            <a:r>
              <a:rPr lang="en-US" sz="1200" dirty="0" smtClean="0">
                <a:latin typeface="Myriad Pro" pitchFamily="34" charset="0"/>
              </a:rPr>
              <a:t>. Not included in the </a:t>
            </a:r>
            <a:endParaRPr lang="en-US" sz="1200" dirty="0" smtClean="0">
              <a:latin typeface="Myriad Pro" pitchFamily="34" charset="0"/>
            </a:endParaRPr>
          </a:p>
          <a:p>
            <a:r>
              <a:rPr lang="en-US" sz="1200" dirty="0" smtClean="0">
                <a:latin typeface="Myriad Pro" pitchFamily="34" charset="0"/>
              </a:rPr>
              <a:t>figures are “neutral” statements—those </a:t>
            </a:r>
            <a:r>
              <a:rPr lang="en-US" sz="1200" dirty="0" smtClean="0">
                <a:latin typeface="Myriad Pro" pitchFamily="34" charset="0"/>
              </a:rPr>
              <a:t>without a clear tone. For the period, they accounted for 41 percent of the total statements.</a:t>
            </a:r>
            <a:endParaRPr lang="en-US" sz="1200" dirty="0">
              <a:latin typeface="Myriad Pro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716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1143000"/>
          </a:xfrm>
        </p:spPr>
        <p:txBody>
          <a:bodyPr>
            <a:noAutofit/>
          </a:bodyPr>
          <a:lstStyle/>
          <a:p>
            <a:r>
              <a:rPr lang="en-US" sz="3600" i="1" dirty="0">
                <a:latin typeface="Myriad Pro" pitchFamily="34" charset="0"/>
              </a:rPr>
              <a:t>f</a:t>
            </a:r>
            <a:r>
              <a:rPr lang="en-US" sz="3600" i="1" dirty="0" smtClean="0">
                <a:latin typeface="Myriad Pro" pitchFamily="34" charset="0"/>
              </a:rPr>
              <a:t>igure 4</a:t>
            </a:r>
            <a:r>
              <a:rPr lang="en-US" sz="3600" dirty="0" smtClean="0">
                <a:latin typeface="Myriad Pro" pitchFamily="34" charset="0"/>
              </a:rPr>
              <a:t>. Amount of News Coverage </a:t>
            </a:r>
            <a:br>
              <a:rPr lang="en-US" sz="3600" dirty="0" smtClean="0">
                <a:latin typeface="Myriad Pro" pitchFamily="34" charset="0"/>
              </a:rPr>
            </a:br>
            <a:r>
              <a:rPr lang="en-US" sz="3600" dirty="0" smtClean="0">
                <a:latin typeface="Myriad Pro" pitchFamily="34" charset="0"/>
              </a:rPr>
              <a:t>Received by Presidential Nominees</a:t>
            </a:r>
            <a:endParaRPr lang="en-US" sz="3600" dirty="0">
              <a:latin typeface="Myriad Pro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4040188" cy="498474"/>
          </a:xfrm>
        </p:spPr>
        <p:txBody>
          <a:bodyPr>
            <a:normAutofit/>
          </a:bodyPr>
          <a:lstStyle/>
          <a:p>
            <a:pPr algn="ctr"/>
            <a:r>
              <a:rPr lang="en-US" sz="1800" dirty="0" smtClean="0">
                <a:latin typeface="Myriad Pro" pitchFamily="34" charset="0"/>
              </a:rPr>
              <a:t>Full Convention Period</a:t>
            </a:r>
            <a:endParaRPr lang="en-US" sz="1800" dirty="0">
              <a:latin typeface="Myriad Pro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800" dirty="0" smtClean="0">
                <a:latin typeface="Myriad Pro" pitchFamily="34" charset="0"/>
              </a:rPr>
              <a:t>Week-by-Week</a:t>
            </a:r>
            <a:endParaRPr lang="en-US" sz="1800" dirty="0">
              <a:latin typeface="Myriad Pro" pitchFamily="34" charset="0"/>
            </a:endParaRPr>
          </a:p>
        </p:txBody>
      </p:sp>
      <p:graphicFrame>
        <p:nvGraphicFramePr>
          <p:cNvPr id="9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14320409"/>
              </p:ext>
            </p:extLst>
          </p:nvPr>
        </p:nvGraphicFramePr>
        <p:xfrm>
          <a:off x="457200" y="2174875"/>
          <a:ext cx="4191000" cy="3540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ontent Placeholder 3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885256482"/>
              </p:ext>
            </p:extLst>
          </p:nvPr>
        </p:nvGraphicFramePr>
        <p:xfrm>
          <a:off x="4724400" y="2133600"/>
          <a:ext cx="4041775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33400" y="5715000"/>
            <a:ext cx="1473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</a:t>
            </a:r>
            <a:endParaRPr lang="en-US" sz="12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272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US" sz="3200" b="1" i="1" dirty="0">
                <a:solidFill>
                  <a:prstClr val="black"/>
                </a:solidFill>
                <a:latin typeface="Myriad Pro" pitchFamily="34" charset="0"/>
                <a:ea typeface="+mn-ea"/>
                <a:cs typeface="+mn-cs"/>
              </a:rPr>
              <a:t>figure 5</a:t>
            </a:r>
            <a:r>
              <a:rPr lang="en-US" sz="3200" b="1" dirty="0">
                <a:solidFill>
                  <a:prstClr val="black"/>
                </a:solidFill>
                <a:latin typeface="Myriad Pro" pitchFamily="34" charset="0"/>
                <a:ea typeface="+mn-ea"/>
                <a:cs typeface="+mn-cs"/>
              </a:rPr>
              <a:t>. Trump’s News Coverage, by Topic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3360444"/>
              </p:ext>
            </p:extLst>
          </p:nvPr>
        </p:nvGraphicFramePr>
        <p:xfrm>
          <a:off x="381000" y="1828801"/>
          <a:ext cx="8229600" cy="3962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102428" y="1295400"/>
            <a:ext cx="27163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Myriad Pro" pitchFamily="34" charset="0"/>
              </a:rPr>
              <a:t>percentage of news coverage</a:t>
            </a:r>
            <a:endParaRPr lang="en-US" sz="1600" dirty="0">
              <a:latin typeface="Myriad Pro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799" y="5562600"/>
            <a:ext cx="1473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</a:t>
            </a:r>
            <a:endParaRPr lang="en-US" sz="12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124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i="1" dirty="0" smtClean="0">
                <a:latin typeface="Myriad Pro" pitchFamily="34" charset="0"/>
              </a:rPr>
              <a:t>figure</a:t>
            </a:r>
            <a:r>
              <a:rPr lang="en-US" sz="3600" dirty="0" smtClean="0">
                <a:latin typeface="Myriad Pro" pitchFamily="34" charset="0"/>
              </a:rPr>
              <a:t> 6. Tone of Trump’s News Coverage</a:t>
            </a:r>
            <a:endParaRPr lang="en-US" sz="3600" dirty="0">
              <a:latin typeface="Myriad Pro" pitchFamily="34" charset="0"/>
            </a:endParaRPr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8982763"/>
              </p:ext>
            </p:extLst>
          </p:nvPr>
        </p:nvGraphicFramePr>
        <p:xfrm>
          <a:off x="457200" y="1600201"/>
          <a:ext cx="82296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600" y="5410200"/>
            <a:ext cx="85713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Note: Percentages </a:t>
            </a:r>
            <a:r>
              <a:rPr lang="en-US" sz="1200" dirty="0" smtClean="0">
                <a:solidFill>
                  <a:prstClr val="black"/>
                </a:solidFill>
              </a:rPr>
              <a:t>are based </a:t>
            </a:r>
            <a:r>
              <a:rPr lang="en-US" sz="1200" dirty="0">
                <a:solidFill>
                  <a:prstClr val="black"/>
                </a:solidFill>
              </a:rPr>
              <a:t>on positive and negative statements only. Neutral </a:t>
            </a:r>
            <a:r>
              <a:rPr lang="en-US" sz="1200" dirty="0" smtClean="0">
                <a:solidFill>
                  <a:prstClr val="black"/>
                </a:solidFill>
              </a:rPr>
              <a:t>statements, which accounted for 38 percent of Trump’s</a:t>
            </a:r>
          </a:p>
          <a:p>
            <a:r>
              <a:rPr lang="en-US" sz="1200" dirty="0" smtClean="0">
                <a:solidFill>
                  <a:prstClr val="black"/>
                </a:solidFill>
              </a:rPr>
              <a:t>coverage, are </a:t>
            </a:r>
            <a:r>
              <a:rPr lang="en-US" sz="1200" dirty="0">
                <a:solidFill>
                  <a:prstClr val="black"/>
                </a:solidFill>
              </a:rPr>
              <a:t>not included.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34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i="1" dirty="0" smtClean="0">
                <a:latin typeface="Myriad Pro" pitchFamily="34" charset="0"/>
              </a:rPr>
              <a:t>figure 7. </a:t>
            </a:r>
            <a:r>
              <a:rPr lang="en-US" sz="3600" b="1" dirty="0" smtClean="0">
                <a:latin typeface="Myriad Pro" pitchFamily="34" charset="0"/>
              </a:rPr>
              <a:t>Tone of Trump’s Coverage, </a:t>
            </a:r>
            <a:br>
              <a:rPr lang="en-US" sz="3600" b="1" dirty="0" smtClean="0">
                <a:latin typeface="Myriad Pro" pitchFamily="34" charset="0"/>
              </a:rPr>
            </a:br>
            <a:r>
              <a:rPr lang="en-US" sz="3600" b="1" dirty="0" smtClean="0">
                <a:latin typeface="Myriad Pro" pitchFamily="34" charset="0"/>
              </a:rPr>
              <a:t>by News Outlet</a:t>
            </a:r>
            <a:endParaRPr lang="en-US" sz="3600" b="1" dirty="0">
              <a:latin typeface="Myriad Pro" pitchFamily="34" charset="0"/>
            </a:endParaRPr>
          </a:p>
        </p:txBody>
      </p:sp>
      <p:graphicFrame>
        <p:nvGraphicFramePr>
          <p:cNvPr id="4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8240450"/>
              </p:ext>
            </p:extLst>
          </p:nvPr>
        </p:nvGraphicFramePr>
        <p:xfrm>
          <a:off x="457200" y="1600200"/>
          <a:ext cx="8229600" cy="4040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8599" y="5641032"/>
            <a:ext cx="7455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Source: Media Tenor. Percentages </a:t>
            </a:r>
            <a:r>
              <a:rPr lang="en-US" sz="1200" dirty="0">
                <a:solidFill>
                  <a:prstClr val="black"/>
                </a:solidFill>
              </a:rPr>
              <a:t>based on negative and positive statements only. Neutral statements are excluded.</a:t>
            </a:r>
          </a:p>
          <a:p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999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4273178"/>
              </p:ext>
            </p:extLst>
          </p:nvPr>
        </p:nvGraphicFramePr>
        <p:xfrm>
          <a:off x="381000" y="2438401"/>
          <a:ext cx="82296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2590801" y="1886129"/>
            <a:ext cx="4724399" cy="70467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2900" dirty="0">
                <a:latin typeface="Myriad Pro" pitchFamily="34" charset="0"/>
              </a:rPr>
              <a:t>t</a:t>
            </a:r>
            <a:r>
              <a:rPr lang="en-US" sz="2900" dirty="0" smtClean="0">
                <a:latin typeface="Myriad Pro" pitchFamily="34" charset="0"/>
              </a:rPr>
              <a:t>one of news coverage</a:t>
            </a:r>
          </a:p>
          <a:p>
            <a:pPr marL="0" indent="0" algn="ctr">
              <a:buNone/>
            </a:pPr>
            <a:r>
              <a:rPr lang="en-US" sz="2200" b="0" dirty="0" smtClean="0">
                <a:latin typeface="Myriad Pro" pitchFamily="34" charset="0"/>
              </a:rPr>
              <a:t>(percentage of statements with positive or negative tone)</a:t>
            </a:r>
            <a:endParaRPr lang="en-US" sz="2200" b="0" dirty="0">
              <a:latin typeface="Myriad Pro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1886" y="457200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prstClr val="black"/>
                </a:solidFill>
                <a:latin typeface="Myriad Pro" pitchFamily="34" charset="0"/>
              </a:rPr>
              <a:t>figure </a:t>
            </a:r>
            <a:r>
              <a:rPr lang="en-US" sz="3600" b="1" i="1" dirty="0" smtClean="0">
                <a:solidFill>
                  <a:prstClr val="black"/>
                </a:solidFill>
                <a:latin typeface="Myriad Pro" pitchFamily="34" charset="0"/>
              </a:rPr>
              <a:t>8</a:t>
            </a:r>
            <a:r>
              <a:rPr lang="en-US" sz="3600" b="1" dirty="0" smtClean="0">
                <a:solidFill>
                  <a:prstClr val="black"/>
                </a:solidFill>
                <a:latin typeface="Myriad Pro" pitchFamily="34" charset="0"/>
              </a:rPr>
              <a:t>. Tone of Trump’s </a:t>
            </a:r>
            <a:r>
              <a:rPr lang="en-US" sz="3600" b="1" dirty="0">
                <a:solidFill>
                  <a:prstClr val="black"/>
                </a:solidFill>
                <a:latin typeface="Myriad Pro" pitchFamily="34" charset="0"/>
              </a:rPr>
              <a:t>News </a:t>
            </a:r>
            <a:r>
              <a:rPr lang="en-US" sz="3600" b="1" dirty="0" smtClean="0">
                <a:solidFill>
                  <a:prstClr val="black"/>
                </a:solidFill>
                <a:latin typeface="Myriad Pro" pitchFamily="34" charset="0"/>
              </a:rPr>
              <a:t>Coverage—Selected Topics</a:t>
            </a:r>
            <a:endParaRPr lang="en-US" sz="3600" b="1" dirty="0">
              <a:solidFill>
                <a:prstClr val="black"/>
              </a:solidFill>
              <a:latin typeface="Myriad Pro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2836" y="5638800"/>
            <a:ext cx="1473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</a:t>
            </a:r>
            <a:endParaRPr lang="en-US" sz="12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572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sz="3600" b="1" i="1" dirty="0">
                <a:solidFill>
                  <a:prstClr val="black"/>
                </a:solidFill>
                <a:latin typeface="Myriad Pro" pitchFamily="34" charset="0"/>
              </a:rPr>
              <a:t>figure </a:t>
            </a:r>
            <a:r>
              <a:rPr lang="en-US" sz="3600" b="1" i="1" dirty="0" smtClean="0">
                <a:solidFill>
                  <a:prstClr val="black"/>
                </a:solidFill>
                <a:latin typeface="Myriad Pro" pitchFamily="34" charset="0"/>
              </a:rPr>
              <a:t>9</a:t>
            </a:r>
            <a:r>
              <a:rPr lang="en-US" sz="3600" b="1" dirty="0" smtClean="0">
                <a:solidFill>
                  <a:prstClr val="black"/>
                </a:solidFill>
                <a:latin typeface="Myriad Pro" pitchFamily="34" charset="0"/>
              </a:rPr>
              <a:t>. Clinton’s </a:t>
            </a:r>
            <a:r>
              <a:rPr lang="en-US" sz="3600" b="1" dirty="0">
                <a:solidFill>
                  <a:prstClr val="black"/>
                </a:solidFill>
                <a:latin typeface="Myriad Pro" pitchFamily="34" charset="0"/>
              </a:rPr>
              <a:t>News Coverage, by Topic</a:t>
            </a:r>
            <a:r>
              <a:rPr lang="en-US" b="1" dirty="0">
                <a:solidFill>
                  <a:prstClr val="black"/>
                </a:solidFill>
                <a:latin typeface="Myriad Pro" pitchFamily="34" charset="0"/>
              </a:rPr>
              <a:t/>
            </a:r>
            <a:br>
              <a:rPr lang="en-US" b="1" dirty="0">
                <a:solidFill>
                  <a:prstClr val="black"/>
                </a:solidFill>
                <a:latin typeface="Myriad Pro" pitchFamily="34" charset="0"/>
              </a:rPr>
            </a:br>
            <a:endParaRPr lang="en-US" dirty="0">
              <a:latin typeface="Myriad Pro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1765904"/>
              </p:ext>
            </p:extLst>
          </p:nvPr>
        </p:nvGraphicFramePr>
        <p:xfrm>
          <a:off x="381000" y="1905001"/>
          <a:ext cx="82296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00400" y="1371600"/>
            <a:ext cx="2693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Myriad Pro" pitchFamily="34" charset="0"/>
              </a:rPr>
              <a:t>percentage of news coverage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1475" y="5742801"/>
            <a:ext cx="1473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</a:t>
            </a:r>
            <a:endParaRPr lang="en-US" sz="12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00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dia Ten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B00D37"/>
    </a:accent1>
    <a:accent2>
      <a:srgbClr val="FFB60E"/>
    </a:accent2>
    <a:accent3>
      <a:srgbClr val="6C9106"/>
    </a:accent3>
    <a:accent4>
      <a:srgbClr val="7AA1BC"/>
    </a:accent4>
    <a:accent5>
      <a:srgbClr val="805050"/>
    </a:accent5>
    <a:accent6>
      <a:srgbClr val="C75617"/>
    </a:accent6>
    <a:hlink>
      <a:srgbClr val="000000"/>
    </a:hlink>
    <a:folHlink>
      <a:srgbClr val="000000"/>
    </a:folHlink>
  </a:clrScheme>
  <a:fontScheme name="Standard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Media Ten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B00D37"/>
    </a:accent1>
    <a:accent2>
      <a:srgbClr val="FFB60E"/>
    </a:accent2>
    <a:accent3>
      <a:srgbClr val="6C9106"/>
    </a:accent3>
    <a:accent4>
      <a:srgbClr val="7AA1BC"/>
    </a:accent4>
    <a:accent5>
      <a:srgbClr val="805050"/>
    </a:accent5>
    <a:accent6>
      <a:srgbClr val="C75617"/>
    </a:accent6>
    <a:hlink>
      <a:srgbClr val="000000"/>
    </a:hlink>
    <a:folHlink>
      <a:srgbClr val="000000"/>
    </a:folHlink>
  </a:clrScheme>
  <a:fontScheme name="Standard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Media Ten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B00D37"/>
    </a:accent1>
    <a:accent2>
      <a:srgbClr val="FFB60E"/>
    </a:accent2>
    <a:accent3>
      <a:srgbClr val="6C9106"/>
    </a:accent3>
    <a:accent4>
      <a:srgbClr val="7AA1BC"/>
    </a:accent4>
    <a:accent5>
      <a:srgbClr val="805050"/>
    </a:accent5>
    <a:accent6>
      <a:srgbClr val="C75617"/>
    </a:accent6>
    <a:hlink>
      <a:srgbClr val="000000"/>
    </a:hlink>
    <a:folHlink>
      <a:srgbClr val="000000"/>
    </a:folHlink>
  </a:clrScheme>
  <a:fontScheme name="Standard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Media Ten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B00D37"/>
    </a:accent1>
    <a:accent2>
      <a:srgbClr val="FFB60E"/>
    </a:accent2>
    <a:accent3>
      <a:srgbClr val="6C9106"/>
    </a:accent3>
    <a:accent4>
      <a:srgbClr val="7AA1BC"/>
    </a:accent4>
    <a:accent5>
      <a:srgbClr val="805050"/>
    </a:accent5>
    <a:accent6>
      <a:srgbClr val="C75617"/>
    </a:accent6>
    <a:hlink>
      <a:srgbClr val="000000"/>
    </a:hlink>
    <a:folHlink>
      <a:srgbClr val="000000"/>
    </a:folHlink>
  </a:clrScheme>
  <a:fontScheme name="Standard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Media Ten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B00D37"/>
    </a:accent1>
    <a:accent2>
      <a:srgbClr val="FFB60E"/>
    </a:accent2>
    <a:accent3>
      <a:srgbClr val="6C9106"/>
    </a:accent3>
    <a:accent4>
      <a:srgbClr val="7AA1BC"/>
    </a:accent4>
    <a:accent5>
      <a:srgbClr val="805050"/>
    </a:accent5>
    <a:accent6>
      <a:srgbClr val="C75617"/>
    </a:accent6>
    <a:hlink>
      <a:srgbClr val="000000"/>
    </a:hlink>
    <a:folHlink>
      <a:srgbClr val="000000"/>
    </a:folHlink>
  </a:clrScheme>
  <a:fontScheme name="Standard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edia Tenor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B00D37"/>
    </a:accent1>
    <a:accent2>
      <a:srgbClr val="FFB60E"/>
    </a:accent2>
    <a:accent3>
      <a:srgbClr val="6C9106"/>
    </a:accent3>
    <a:accent4>
      <a:srgbClr val="7AA1BC"/>
    </a:accent4>
    <a:accent5>
      <a:srgbClr val="805050"/>
    </a:accent5>
    <a:accent6>
      <a:srgbClr val="C75617"/>
    </a:accent6>
    <a:hlink>
      <a:srgbClr val="000000"/>
    </a:hlink>
    <a:folHlink>
      <a:srgbClr val="000000"/>
    </a:folHlink>
  </a:clrScheme>
  <a:fontScheme name="Standard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4499</TotalTime>
  <Words>847</Words>
  <Application>Microsoft Office PowerPoint</Application>
  <PresentationFormat>On-screen Show (4:3)</PresentationFormat>
  <Paragraphs>244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Figure 1. Source of News Statements</vt:lpstr>
      <vt:lpstr>figure 2. Topics of Convention News Coverage</vt:lpstr>
      <vt:lpstr>figure 3. Tone of Convention News Coverage</vt:lpstr>
      <vt:lpstr>figure 4. Amount of News Coverage  Received by Presidential Nominees</vt:lpstr>
      <vt:lpstr>figure 5. Trump’s News Coverage, by Topic</vt:lpstr>
      <vt:lpstr>figure 6. Tone of Trump’s News Coverage</vt:lpstr>
      <vt:lpstr>figure 7. Tone of Trump’s Coverage,  by News Outlet</vt:lpstr>
      <vt:lpstr> </vt:lpstr>
      <vt:lpstr>figure 9. Clinton’s News Coverage, by Topic </vt:lpstr>
      <vt:lpstr>figure 10. Tone of Clinton’s News Coverage</vt:lpstr>
      <vt:lpstr>figure 11. Tone of Clinton’s Coverage,  by News Outlet</vt:lpstr>
      <vt:lpstr>figure 12. Tone of Clinton’s News Coverage—Selected Topics</vt:lpstr>
      <vt:lpstr>figure 13. Attention to Email Issue by News Outlet</vt:lpstr>
      <vt:lpstr>figure A1. Amount of Vice-Presidential Nominees’ News Coverage</vt:lpstr>
      <vt:lpstr>figure A2. Tone of Vice-Presidential Nominees’ News Coverage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</dc:creator>
  <cp:lastModifiedBy>Tom</cp:lastModifiedBy>
  <cp:revision>94</cp:revision>
  <cp:lastPrinted>2016-09-14T19:57:16Z</cp:lastPrinted>
  <dcterms:created xsi:type="dcterms:W3CDTF">2016-09-09T11:17:06Z</dcterms:created>
  <dcterms:modified xsi:type="dcterms:W3CDTF">2016-10-19T23:12:42Z</dcterms:modified>
</cp:coreProperties>
</file>