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9" r:id="rId2"/>
    <p:sldMasterId id="2147483734" r:id="rId3"/>
  </p:sldMasterIdLst>
  <p:notesMasterIdLst>
    <p:notesMasterId r:id="rId29"/>
  </p:notesMasterIdLst>
  <p:handoutMasterIdLst>
    <p:handoutMasterId r:id="rId30"/>
  </p:handoutMasterIdLst>
  <p:sldIdLst>
    <p:sldId id="322" r:id="rId4"/>
    <p:sldId id="324" r:id="rId5"/>
    <p:sldId id="325" r:id="rId6"/>
    <p:sldId id="326" r:id="rId7"/>
    <p:sldId id="258" r:id="rId8"/>
    <p:sldId id="329" r:id="rId9"/>
    <p:sldId id="332" r:id="rId10"/>
    <p:sldId id="348" r:id="rId11"/>
    <p:sldId id="331" r:id="rId12"/>
    <p:sldId id="333" r:id="rId13"/>
    <p:sldId id="334" r:id="rId14"/>
    <p:sldId id="335" r:id="rId15"/>
    <p:sldId id="336" r:id="rId16"/>
    <p:sldId id="349" r:id="rId17"/>
    <p:sldId id="338" r:id="rId18"/>
    <p:sldId id="340" r:id="rId19"/>
    <p:sldId id="341" r:id="rId20"/>
    <p:sldId id="318" r:id="rId21"/>
    <p:sldId id="319" r:id="rId22"/>
    <p:sldId id="320" r:id="rId23"/>
    <p:sldId id="343" r:id="rId24"/>
    <p:sldId id="345" r:id="rId25"/>
    <p:sldId id="344" r:id="rId26"/>
    <p:sldId id="346" r:id="rId27"/>
    <p:sldId id="347" r:id="rId28"/>
  </p:sldIdLst>
  <p:sldSz cx="9144000" cy="6858000" type="screen4x3"/>
  <p:notesSz cx="6858000" cy="92964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0" autoAdjust="0"/>
    <p:restoredTop sz="94660"/>
  </p:normalViewPr>
  <p:slideViewPr>
    <p:cSldViewPr>
      <p:cViewPr>
        <p:scale>
          <a:sx n="94" d="100"/>
          <a:sy n="94" d="100"/>
        </p:scale>
        <p:origin x="-900" y="-18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t>number </a:t>
            </a:r>
            <a:r>
              <a:rPr lang="en-US" dirty="0"/>
              <a:t>enacted</a:t>
            </a:r>
          </a:p>
        </c:rich>
      </c:tx>
      <c:layout/>
    </c:title>
    <c:plotArea>
      <c:layout>
        <c:manualLayout>
          <c:layoutTarget val="inner"/>
          <c:xMode val="edge"/>
          <c:yMode val="edge"/>
          <c:x val="0.33421211237484222"/>
          <c:y val="0.14277502397071215"/>
          <c:w val="0.60434881403713436"/>
          <c:h val="0.74533817590144391"/>
        </c:manualLayout>
      </c:layout>
      <c:barChart>
        <c:barDir val="bar"/>
        <c:grouping val="clustered"/>
        <c:ser>
          <c:idx val="0"/>
          <c:order val="0"/>
          <c:tx>
            <c:strRef>
              <c:f>Sheet1!$B$1</c:f>
              <c:strCache>
                <c:ptCount val="1"/>
                <c:pt idx="0">
                  <c:v>Number enacted</c:v>
                </c:pt>
              </c:strCache>
            </c:strRef>
          </c:tx>
          <c:dPt>
            <c:idx val="0"/>
            <c:spPr>
              <a:solidFill>
                <a:srgbClr val="FF0000"/>
              </a:solidFill>
            </c:spPr>
          </c:dPt>
          <c:dPt>
            <c:idx val="1"/>
            <c:spPr>
              <a:solidFill>
                <a:srgbClr val="0070C0"/>
              </a:solidFill>
            </c:spPr>
          </c:dPt>
          <c:dLbls>
            <c:txPr>
              <a:bodyPr/>
              <a:lstStyle/>
              <a:p>
                <a:pPr>
                  <a:defRPr sz="2800" b="1"/>
                </a:pPr>
                <a:endParaRPr lang="en-US"/>
              </a:p>
            </c:txPr>
            <c:showVal val="1"/>
          </c:dLbls>
          <c:cat>
            <c:strRef>
              <c:f>Sheet1!$A$2:$A$3</c:f>
              <c:strCache>
                <c:ptCount val="2"/>
                <c:pt idx="0">
                  <c:v>treaties</c:v>
                </c:pt>
                <c:pt idx="1">
                  <c:v>executive agreements</c:v>
                </c:pt>
              </c:strCache>
            </c:strRef>
          </c:cat>
          <c:val>
            <c:numRef>
              <c:f>Sheet1!$B$2:$B$3</c:f>
              <c:numCache>
                <c:formatCode>#,##0</c:formatCode>
                <c:ptCount val="2"/>
                <c:pt idx="0">
                  <c:v>1100</c:v>
                </c:pt>
                <c:pt idx="1">
                  <c:v>17300</c:v>
                </c:pt>
              </c:numCache>
            </c:numRef>
          </c:val>
        </c:ser>
        <c:dLbls/>
        <c:axId val="77153024"/>
        <c:axId val="77154560"/>
      </c:barChart>
      <c:catAx>
        <c:axId val="77153024"/>
        <c:scaling>
          <c:orientation val="minMax"/>
        </c:scaling>
        <c:axPos val="l"/>
        <c:tickLblPos val="nextTo"/>
        <c:txPr>
          <a:bodyPr/>
          <a:lstStyle/>
          <a:p>
            <a:pPr>
              <a:defRPr sz="2400" b="1"/>
            </a:pPr>
            <a:endParaRPr lang="en-US"/>
          </a:p>
        </c:txPr>
        <c:crossAx val="77154560"/>
        <c:crosses val="autoZero"/>
        <c:auto val="1"/>
        <c:lblAlgn val="ctr"/>
        <c:lblOffset val="100"/>
      </c:catAx>
      <c:valAx>
        <c:axId val="77154560"/>
        <c:scaling>
          <c:orientation val="minMax"/>
        </c:scaling>
        <c:delete val="1"/>
        <c:axPos val="b"/>
        <c:numFmt formatCode="#,##0" sourceLinked="1"/>
        <c:tickLblPos val="none"/>
        <c:crossAx val="77153024"/>
        <c:crosses val="autoZero"/>
        <c:crossBetween val="between"/>
      </c:valAx>
    </c:plotArea>
    <c:plotVisOnly val="1"/>
    <c:dispBlanksAs val="gap"/>
  </c:chart>
  <c:txPr>
    <a:bodyPr/>
    <a:lstStyle/>
    <a:p>
      <a:pPr>
        <a:defRPr sz="1800">
          <a:latin typeface="Franklin Gothic Medium" pitchFamily="34"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Authorized by Congress, UN, or NATO</c:v>
                </c:pt>
              </c:strCache>
            </c:strRef>
          </c:tx>
          <c:spPr>
            <a:solidFill>
              <a:srgbClr val="0070C0"/>
            </a:solidFill>
          </c:spPr>
          <c:dLbls>
            <c:dLbl>
              <c:idx val="0"/>
              <c:layout/>
              <c:tx>
                <c:rich>
                  <a:bodyPr/>
                  <a:lstStyle/>
                  <a:p>
                    <a:r>
                      <a:rPr lang="en-US" sz="2800" b="1" dirty="0" smtClean="0">
                        <a:latin typeface="Franklin Gothic Medium" pitchFamily="34" charset="0"/>
                      </a:rPr>
                      <a:t>15%</a:t>
                    </a:r>
                    <a:endParaRPr lang="en-US" dirty="0"/>
                  </a:p>
                </c:rich>
              </c:tx>
              <c:showVal val="1"/>
            </c:dLbl>
            <c:txPr>
              <a:bodyPr/>
              <a:lstStyle/>
              <a:p>
                <a:pPr>
                  <a:defRPr sz="2800" b="1">
                    <a:latin typeface="Franklin Gothic Medium" pitchFamily="34" charset="0"/>
                  </a:defRPr>
                </a:pPr>
                <a:endParaRPr lang="en-US"/>
              </a:p>
            </c:txPr>
            <c:showVal val="1"/>
          </c:dLbls>
          <c:cat>
            <c:numRef>
              <c:f>Sheet1!$A$2</c:f>
              <c:numCache>
                <c:formatCode>General</c:formatCode>
                <c:ptCount val="1"/>
              </c:numCache>
            </c:numRef>
          </c:cat>
          <c:val>
            <c:numRef>
              <c:f>Sheet1!$B$2</c:f>
              <c:numCache>
                <c:formatCode>General</c:formatCode>
                <c:ptCount val="1"/>
                <c:pt idx="0">
                  <c:v>15</c:v>
                </c:pt>
              </c:numCache>
            </c:numRef>
          </c:val>
        </c:ser>
        <c:ser>
          <c:idx val="1"/>
          <c:order val="1"/>
          <c:tx>
            <c:strRef>
              <c:f>Sheet1!$C$1</c:f>
              <c:strCache>
                <c:ptCount val="1"/>
                <c:pt idx="0">
                  <c:v>Authorized by president alone</c:v>
                </c:pt>
              </c:strCache>
            </c:strRef>
          </c:tx>
          <c:spPr>
            <a:solidFill>
              <a:srgbClr val="FF0000"/>
            </a:solidFill>
          </c:spPr>
          <c:dLbls>
            <c:dLbl>
              <c:idx val="0"/>
              <c:layout/>
              <c:tx>
                <c:rich>
                  <a:bodyPr/>
                  <a:lstStyle/>
                  <a:p>
                    <a:r>
                      <a:rPr lang="en-US" sz="2800" b="1" dirty="0" smtClean="0">
                        <a:latin typeface="Franklin Gothic Medium" pitchFamily="34" charset="0"/>
                      </a:rPr>
                      <a:t>85%</a:t>
                    </a:r>
                    <a:endParaRPr lang="en-US" dirty="0"/>
                  </a:p>
                </c:rich>
              </c:tx>
              <c:showVal val="1"/>
            </c:dLbl>
            <c:txPr>
              <a:bodyPr/>
              <a:lstStyle/>
              <a:p>
                <a:pPr>
                  <a:defRPr sz="2800" b="1">
                    <a:latin typeface="Franklin Gothic Medium" pitchFamily="34" charset="0"/>
                  </a:defRPr>
                </a:pPr>
                <a:endParaRPr lang="en-US"/>
              </a:p>
            </c:txPr>
            <c:showVal val="1"/>
          </c:dLbls>
          <c:cat>
            <c:numRef>
              <c:f>Sheet1!$A$2</c:f>
              <c:numCache>
                <c:formatCode>General</c:formatCode>
                <c:ptCount val="1"/>
              </c:numCache>
            </c:numRef>
          </c:cat>
          <c:val>
            <c:numRef>
              <c:f>Sheet1!$C$2</c:f>
              <c:numCache>
                <c:formatCode>General</c:formatCode>
                <c:ptCount val="1"/>
                <c:pt idx="0">
                  <c:v>85</c:v>
                </c:pt>
              </c:numCache>
            </c:numRef>
          </c:val>
        </c:ser>
        <c:dLbls/>
        <c:axId val="74616192"/>
        <c:axId val="74622080"/>
      </c:barChart>
      <c:catAx>
        <c:axId val="74616192"/>
        <c:scaling>
          <c:orientation val="minMax"/>
        </c:scaling>
        <c:axPos val="b"/>
        <c:numFmt formatCode="General" sourceLinked="1"/>
        <c:tickLblPos val="nextTo"/>
        <c:crossAx val="74622080"/>
        <c:crosses val="autoZero"/>
        <c:auto val="1"/>
        <c:lblAlgn val="ctr"/>
        <c:lblOffset val="100"/>
      </c:catAx>
      <c:valAx>
        <c:axId val="74622080"/>
        <c:scaling>
          <c:orientation val="minMax"/>
        </c:scaling>
        <c:delete val="1"/>
        <c:axPos val="l"/>
        <c:numFmt formatCode="General" sourceLinked="1"/>
        <c:tickLblPos val="none"/>
        <c:crossAx val="74616192"/>
        <c:crosses val="autoZero"/>
        <c:crossBetween val="between"/>
      </c:valAx>
    </c:plotArea>
    <c:plotVisOnly val="1"/>
    <c:dispBlanksAs val="gap"/>
  </c:chart>
  <c:txPr>
    <a:bodyPr/>
    <a:lstStyle/>
    <a:p>
      <a:pPr>
        <a:defRPr sz="1800"/>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5.6530281845610438E-2"/>
          <c:y val="3.615107433604698E-2"/>
          <c:w val="0.71075134299801324"/>
          <c:h val="0.85547333066417564"/>
        </c:manualLayout>
      </c:layout>
      <c:lineChart>
        <c:grouping val="standard"/>
        <c:ser>
          <c:idx val="0"/>
          <c:order val="0"/>
          <c:tx>
            <c:strRef>
              <c:f>Sheet1!$B$1</c:f>
              <c:strCache>
                <c:ptCount val="1"/>
                <c:pt idx="0">
                  <c:v>Vietnam War</c:v>
                </c:pt>
              </c:strCache>
            </c:strRef>
          </c:tx>
          <c:marker>
            <c:symbol val="none"/>
          </c:marker>
          <c:dLbls>
            <c:dLbl>
              <c:idx val="0"/>
              <c:layout>
                <c:manualLayout>
                  <c:x val="-2.9595015576324001E-2"/>
                  <c:y val="-3.1073446327683624E-2"/>
                </c:manualLayout>
              </c:layout>
              <c:showVal val="1"/>
            </c:dLbl>
            <c:dLbl>
              <c:idx val="4"/>
              <c:layout>
                <c:manualLayout>
                  <c:x val="-2.80373831775701E-2"/>
                  <c:y val="-4.2372881355932202E-2"/>
                </c:manualLayout>
              </c:layout>
              <c:showVal val="1"/>
            </c:dLbl>
            <c:showVal val="1"/>
          </c:dLbls>
          <c:cat>
            <c:strRef>
              <c:f>Sheet1!$A$2:$A$7</c:f>
              <c:strCache>
                <c:ptCount val="6"/>
                <c:pt idx="0">
                  <c:v>Start </c:v>
                </c:pt>
                <c:pt idx="1">
                  <c:v>Year 1</c:v>
                </c:pt>
                <c:pt idx="2">
                  <c:v>Year 2</c:v>
                </c:pt>
                <c:pt idx="3">
                  <c:v>Year 3</c:v>
                </c:pt>
                <c:pt idx="4">
                  <c:v>Year 4</c:v>
                </c:pt>
                <c:pt idx="5">
                  <c:v>Year 5</c:v>
                </c:pt>
              </c:strCache>
            </c:strRef>
          </c:cat>
          <c:val>
            <c:numRef>
              <c:f>Sheet1!$B$2:$B$7</c:f>
              <c:numCache>
                <c:formatCode>General</c:formatCode>
                <c:ptCount val="6"/>
                <c:pt idx="0">
                  <c:v>24</c:v>
                </c:pt>
                <c:pt idx="1">
                  <c:v>26</c:v>
                </c:pt>
                <c:pt idx="2">
                  <c:v>28</c:v>
                </c:pt>
                <c:pt idx="3">
                  <c:v>39</c:v>
                </c:pt>
                <c:pt idx="4">
                  <c:v>50</c:v>
                </c:pt>
                <c:pt idx="5">
                  <c:v>53</c:v>
                </c:pt>
              </c:numCache>
            </c:numRef>
          </c:val>
        </c:ser>
        <c:ser>
          <c:idx val="1"/>
          <c:order val="1"/>
          <c:tx>
            <c:strRef>
              <c:f>Sheet1!$C$1</c:f>
              <c:strCache>
                <c:ptCount val="1"/>
                <c:pt idx="0">
                  <c:v>Iraq War</c:v>
                </c:pt>
              </c:strCache>
            </c:strRef>
          </c:tx>
          <c:marker>
            <c:symbol val="none"/>
          </c:marker>
          <c:dLbls>
            <c:dLbl>
              <c:idx val="0"/>
              <c:layout>
                <c:manualLayout>
                  <c:x val="-3.8940809968847349E-2"/>
                  <c:y val="5.6497175141242938E-3"/>
                </c:manualLayout>
              </c:layout>
              <c:showVal val="1"/>
            </c:dLbl>
            <c:dLbl>
              <c:idx val="4"/>
              <c:layout>
                <c:manualLayout>
                  <c:x val="0"/>
                  <c:y val="3.3898305084745776E-2"/>
                </c:manualLayout>
              </c:layout>
              <c:showVal val="1"/>
            </c:dLbl>
            <c:dLbl>
              <c:idx val="5"/>
              <c:layout>
                <c:manualLayout>
                  <c:x val="-6.2305295950155779E-3"/>
                  <c:y val="3.6723163841807911E-2"/>
                </c:manualLayout>
              </c:layout>
              <c:showVal val="1"/>
            </c:dLbl>
            <c:showVal val="1"/>
          </c:dLbls>
          <c:cat>
            <c:strRef>
              <c:f>Sheet1!$A$2:$A$7</c:f>
              <c:strCache>
                <c:ptCount val="6"/>
                <c:pt idx="0">
                  <c:v>Start </c:v>
                </c:pt>
                <c:pt idx="1">
                  <c:v>Year 1</c:v>
                </c:pt>
                <c:pt idx="2">
                  <c:v>Year 2</c:v>
                </c:pt>
                <c:pt idx="3">
                  <c:v>Year 3</c:v>
                </c:pt>
                <c:pt idx="4">
                  <c:v>Year 4</c:v>
                </c:pt>
                <c:pt idx="5">
                  <c:v>Year 5</c:v>
                </c:pt>
              </c:strCache>
            </c:strRef>
          </c:cat>
          <c:val>
            <c:numRef>
              <c:f>Sheet1!$C$2:$C$7</c:f>
              <c:numCache>
                <c:formatCode>General</c:formatCode>
                <c:ptCount val="6"/>
                <c:pt idx="0">
                  <c:v>22</c:v>
                </c:pt>
                <c:pt idx="1">
                  <c:v>39</c:v>
                </c:pt>
                <c:pt idx="2">
                  <c:v>47</c:v>
                </c:pt>
                <c:pt idx="3">
                  <c:v>49</c:v>
                </c:pt>
                <c:pt idx="4">
                  <c:v>49</c:v>
                </c:pt>
                <c:pt idx="5">
                  <c:v>51</c:v>
                </c:pt>
              </c:numCache>
            </c:numRef>
          </c:val>
        </c:ser>
        <c:dLbls/>
        <c:marker val="1"/>
        <c:axId val="77912704"/>
        <c:axId val="79245696"/>
      </c:lineChart>
      <c:catAx>
        <c:axId val="77912704"/>
        <c:scaling>
          <c:orientation val="minMax"/>
        </c:scaling>
        <c:axPos val="b"/>
        <c:tickLblPos val="nextTo"/>
        <c:txPr>
          <a:bodyPr/>
          <a:lstStyle/>
          <a:p>
            <a:pPr>
              <a:defRPr b="1"/>
            </a:pPr>
            <a:endParaRPr lang="en-US"/>
          </a:p>
        </c:txPr>
        <c:crossAx val="79245696"/>
        <c:crosses val="autoZero"/>
        <c:auto val="1"/>
        <c:lblAlgn val="ctr"/>
        <c:lblOffset val="100"/>
      </c:catAx>
      <c:valAx>
        <c:axId val="79245696"/>
        <c:scaling>
          <c:orientation val="minMax"/>
        </c:scaling>
        <c:axPos val="l"/>
        <c:numFmt formatCode="General" sourceLinked="1"/>
        <c:tickLblPos val="nextTo"/>
        <c:crossAx val="77912704"/>
        <c:crosses val="autoZero"/>
        <c:crossBetween val="between"/>
      </c:valAx>
    </c:plotArea>
    <c:legend>
      <c:legendPos val="r"/>
      <c:layout>
        <c:manualLayout>
          <c:xMode val="edge"/>
          <c:yMode val="edge"/>
          <c:x val="0.68042019280300259"/>
          <c:y val="0.40537724098047068"/>
          <c:w val="0.31504721956484422"/>
          <c:h val="0.22879354063792876"/>
        </c:manualLayout>
      </c:layout>
      <c:txPr>
        <a:bodyPr/>
        <a:lstStyle/>
        <a:p>
          <a:pPr>
            <a:defRPr sz="3200" b="1"/>
          </a:pPr>
          <a:endParaRPr lang="en-US"/>
        </a:p>
      </c:txPr>
    </c:legend>
    <c:plotVisOnly val="1"/>
    <c:dispBlanksAs val="gap"/>
  </c:chart>
  <c:txPr>
    <a:bodyPr/>
    <a:lstStyle/>
    <a:p>
      <a:pPr>
        <a:defRPr sz="1800"/>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Column1</c:v>
                </c:pt>
              </c:strCache>
            </c:strRef>
          </c:tx>
          <c:spPr>
            <a:solidFill>
              <a:srgbClr val="00B050"/>
            </a:solidFill>
          </c:spPr>
          <c:dPt>
            <c:idx val="1"/>
            <c:spPr>
              <a:solidFill>
                <a:srgbClr val="FF0000"/>
              </a:solidFill>
            </c:spPr>
          </c:dPt>
          <c:dLbls>
            <c:txPr>
              <a:bodyPr/>
              <a:lstStyle/>
              <a:p>
                <a:pPr>
                  <a:defRPr sz="2400" b="1">
                    <a:latin typeface="Franklin Gothic Medium" pitchFamily="34" charset="0"/>
                  </a:defRPr>
                </a:pPr>
                <a:endParaRPr lang="en-US"/>
              </a:p>
            </c:txPr>
            <c:showVal val="1"/>
          </c:dLbls>
          <c:cat>
            <c:strRef>
              <c:f>Sheet1!$A$2:$A$3</c:f>
              <c:strCache>
                <c:ptCount val="2"/>
                <c:pt idx="0">
                  <c:v>Yes</c:v>
                </c:pt>
                <c:pt idx="1">
                  <c:v>No</c:v>
                </c:pt>
              </c:strCache>
            </c:strRef>
          </c:cat>
          <c:val>
            <c:numRef>
              <c:f>Sheet1!$B$2:$B$3</c:f>
              <c:numCache>
                <c:formatCode>General</c:formatCode>
                <c:ptCount val="2"/>
                <c:pt idx="0">
                  <c:v>297</c:v>
                </c:pt>
                <c:pt idx="1">
                  <c:v>133</c:v>
                </c:pt>
              </c:numCache>
            </c:numRef>
          </c:val>
        </c:ser>
        <c:dLbls/>
        <c:axId val="71383680"/>
        <c:axId val="71389568"/>
      </c:barChart>
      <c:catAx>
        <c:axId val="71383680"/>
        <c:scaling>
          <c:orientation val="minMax"/>
        </c:scaling>
        <c:axPos val="b"/>
        <c:tickLblPos val="nextTo"/>
        <c:txPr>
          <a:bodyPr/>
          <a:lstStyle/>
          <a:p>
            <a:pPr>
              <a:defRPr sz="2800" b="1">
                <a:latin typeface="Franklin Gothic Medium" pitchFamily="34" charset="0"/>
              </a:defRPr>
            </a:pPr>
            <a:endParaRPr lang="en-US"/>
          </a:p>
        </c:txPr>
        <c:crossAx val="71389568"/>
        <c:crosses val="autoZero"/>
        <c:auto val="1"/>
        <c:lblAlgn val="ctr"/>
        <c:lblOffset val="100"/>
      </c:catAx>
      <c:valAx>
        <c:axId val="71389568"/>
        <c:scaling>
          <c:orientation val="minMax"/>
        </c:scaling>
        <c:delete val="1"/>
        <c:axPos val="l"/>
        <c:numFmt formatCode="General" sourceLinked="1"/>
        <c:tickLblPos val="none"/>
        <c:crossAx val="71383680"/>
        <c:crosses val="autoZero"/>
        <c:crossBetween val="between"/>
      </c:valAx>
    </c:plotArea>
    <c:plotVisOnly val="1"/>
    <c:dispBlanksAs val="gap"/>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Column1</c:v>
                </c:pt>
              </c:strCache>
            </c:strRef>
          </c:tx>
          <c:spPr>
            <a:solidFill>
              <a:srgbClr val="FF0000"/>
            </a:solidFill>
          </c:spPr>
          <c:dPt>
            <c:idx val="0"/>
            <c:spPr>
              <a:solidFill>
                <a:srgbClr val="00B050"/>
              </a:solidFill>
            </c:spPr>
          </c:dPt>
          <c:dPt>
            <c:idx val="1"/>
          </c:dPt>
          <c:dLbls>
            <c:txPr>
              <a:bodyPr/>
              <a:lstStyle/>
              <a:p>
                <a:pPr>
                  <a:defRPr sz="2400" b="1">
                    <a:latin typeface="Franklin Gothic Medium" pitchFamily="34" charset="0"/>
                  </a:defRPr>
                </a:pPr>
                <a:endParaRPr lang="en-US"/>
              </a:p>
            </c:txPr>
            <c:showVal val="1"/>
          </c:dLbls>
          <c:cat>
            <c:strRef>
              <c:f>Sheet1!$A$2:$A$3</c:f>
              <c:strCache>
                <c:ptCount val="2"/>
                <c:pt idx="0">
                  <c:v>Yes</c:v>
                </c:pt>
                <c:pt idx="1">
                  <c:v>No</c:v>
                </c:pt>
              </c:strCache>
            </c:strRef>
          </c:cat>
          <c:val>
            <c:numRef>
              <c:f>Sheet1!$B$2:$B$3</c:f>
              <c:numCache>
                <c:formatCode>General</c:formatCode>
                <c:ptCount val="2"/>
                <c:pt idx="0">
                  <c:v>77</c:v>
                </c:pt>
                <c:pt idx="1">
                  <c:v>23</c:v>
                </c:pt>
              </c:numCache>
            </c:numRef>
          </c:val>
        </c:ser>
        <c:dLbls/>
        <c:axId val="79392768"/>
        <c:axId val="79394304"/>
      </c:barChart>
      <c:catAx>
        <c:axId val="79392768"/>
        <c:scaling>
          <c:orientation val="minMax"/>
        </c:scaling>
        <c:axPos val="b"/>
        <c:tickLblPos val="nextTo"/>
        <c:txPr>
          <a:bodyPr/>
          <a:lstStyle/>
          <a:p>
            <a:pPr>
              <a:defRPr sz="2800" b="1">
                <a:latin typeface="Franklin Gothic Medium" pitchFamily="34" charset="0"/>
              </a:defRPr>
            </a:pPr>
            <a:endParaRPr lang="en-US"/>
          </a:p>
        </c:txPr>
        <c:crossAx val="79394304"/>
        <c:crosses val="autoZero"/>
        <c:auto val="1"/>
        <c:lblAlgn val="ctr"/>
        <c:lblOffset val="100"/>
      </c:catAx>
      <c:valAx>
        <c:axId val="79394304"/>
        <c:scaling>
          <c:orientation val="minMax"/>
        </c:scaling>
        <c:delete val="1"/>
        <c:axPos val="l"/>
        <c:numFmt formatCode="General" sourceLinked="1"/>
        <c:tickLblPos val="none"/>
        <c:crossAx val="79392768"/>
        <c:crosses val="autoZero"/>
        <c:crossBetween val="between"/>
      </c:valAx>
    </c:plotArea>
    <c:plotVisOnly val="1"/>
    <c:dispBlanksAs val="gap"/>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latin typeface="Franklin Gothic Medium" pitchFamily="34" charset="0"/>
              </a:rPr>
              <a:t>number </a:t>
            </a:r>
            <a:r>
              <a:rPr lang="en-US" dirty="0">
                <a:latin typeface="Franklin Gothic Medium" pitchFamily="34" charset="0"/>
              </a:rPr>
              <a:t>of quoted statements in the ne</a:t>
            </a:r>
            <a:r>
              <a:rPr lang="en-US" dirty="0"/>
              <a:t>ws</a:t>
            </a:r>
          </a:p>
        </c:rich>
      </c:tx>
      <c:layout/>
    </c:title>
    <c:plotArea>
      <c:layout>
        <c:manualLayout>
          <c:layoutTarget val="inner"/>
          <c:xMode val="edge"/>
          <c:yMode val="edge"/>
          <c:x val="0.347509477981919"/>
          <c:y val="0.13290784745699427"/>
          <c:w val="0.59963558374647619"/>
          <c:h val="0.75793284213768441"/>
        </c:manualLayout>
      </c:layout>
      <c:barChart>
        <c:barDir val="bar"/>
        <c:grouping val="clustered"/>
        <c:ser>
          <c:idx val="0"/>
          <c:order val="0"/>
          <c:tx>
            <c:strRef>
              <c:f>Sheet1!$B$1</c:f>
              <c:strCache>
                <c:ptCount val="1"/>
                <c:pt idx="0">
                  <c:v>Number of quoted statements in the news</c:v>
                </c:pt>
              </c:strCache>
            </c:strRef>
          </c:tx>
          <c:spPr>
            <a:solidFill>
              <a:srgbClr val="FF0000"/>
            </a:solidFill>
          </c:spPr>
          <c:dPt>
            <c:idx val="0"/>
            <c:spPr>
              <a:solidFill>
                <a:srgbClr val="0070C0"/>
              </a:solidFill>
            </c:spPr>
          </c:dPt>
          <c:dLbls>
            <c:txPr>
              <a:bodyPr/>
              <a:lstStyle/>
              <a:p>
                <a:pPr>
                  <a:defRPr sz="2800" b="1">
                    <a:latin typeface="Franklin Gothic Medium" pitchFamily="34" charset="0"/>
                  </a:defRPr>
                </a:pPr>
                <a:endParaRPr lang="en-US"/>
              </a:p>
            </c:txPr>
            <c:showVal val="1"/>
          </c:dLbls>
          <c:cat>
            <c:strRef>
              <c:f>Sheet1!$A$2:$A$3</c:f>
              <c:strCache>
                <c:ptCount val="2"/>
                <c:pt idx="0">
                  <c:v>Congressional opponents</c:v>
                </c:pt>
                <c:pt idx="1">
                  <c:v>Bush administration sources</c:v>
                </c:pt>
              </c:strCache>
            </c:strRef>
          </c:cat>
          <c:val>
            <c:numRef>
              <c:f>Sheet1!$B$2:$B$3</c:f>
              <c:numCache>
                <c:formatCode>General</c:formatCode>
                <c:ptCount val="2"/>
                <c:pt idx="0">
                  <c:v>150</c:v>
                </c:pt>
                <c:pt idx="1">
                  <c:v>1718</c:v>
                </c:pt>
              </c:numCache>
            </c:numRef>
          </c:val>
        </c:ser>
        <c:dLbls/>
        <c:axId val="79455744"/>
        <c:axId val="79457280"/>
      </c:barChart>
      <c:catAx>
        <c:axId val="79455744"/>
        <c:scaling>
          <c:orientation val="minMax"/>
        </c:scaling>
        <c:axPos val="l"/>
        <c:tickLblPos val="nextTo"/>
        <c:txPr>
          <a:bodyPr/>
          <a:lstStyle/>
          <a:p>
            <a:pPr>
              <a:defRPr sz="2400" b="1">
                <a:latin typeface="Franklin Gothic Medium" pitchFamily="34" charset="0"/>
              </a:defRPr>
            </a:pPr>
            <a:endParaRPr lang="en-US"/>
          </a:p>
        </c:txPr>
        <c:crossAx val="79457280"/>
        <c:crosses val="autoZero"/>
        <c:auto val="1"/>
        <c:lblAlgn val="ctr"/>
        <c:lblOffset val="100"/>
      </c:catAx>
      <c:valAx>
        <c:axId val="79457280"/>
        <c:scaling>
          <c:orientation val="minMax"/>
        </c:scaling>
        <c:delete val="1"/>
        <c:axPos val="b"/>
        <c:numFmt formatCode="General" sourceLinked="1"/>
        <c:tickLblPos val="none"/>
        <c:crossAx val="79455744"/>
        <c:crosses val="autoZero"/>
        <c:crossBetween val="between"/>
      </c:valAx>
    </c:plotArea>
    <c:plotVisOnly val="1"/>
    <c:dispBlanksAs val="gap"/>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Series 1</c:v>
                </c:pt>
              </c:strCache>
            </c:strRef>
          </c:tx>
          <c:spPr>
            <a:solidFill>
              <a:srgbClr val="FF0000"/>
            </a:solidFill>
          </c:spPr>
          <c:dPt>
            <c:idx val="1"/>
            <c:spPr>
              <a:solidFill>
                <a:srgbClr val="0070C0"/>
              </a:solidFill>
            </c:spPr>
          </c:dPt>
          <c:dLbls>
            <c:dLbl>
              <c:idx val="0"/>
              <c:layout/>
              <c:tx>
                <c:rich>
                  <a:bodyPr/>
                  <a:lstStyle/>
                  <a:p>
                    <a:r>
                      <a:rPr lang="en-US" sz="2800" b="1" dirty="0" smtClean="0">
                        <a:latin typeface="Franklin Gothic Medium" pitchFamily="34" charset="0"/>
                      </a:rPr>
                      <a:t>25%</a:t>
                    </a:r>
                    <a:endParaRPr lang="en-US" dirty="0"/>
                  </a:p>
                </c:rich>
              </c:tx>
              <c:showVal val="1"/>
            </c:dLbl>
            <c:dLbl>
              <c:idx val="1"/>
              <c:layout/>
              <c:tx>
                <c:rich>
                  <a:bodyPr/>
                  <a:lstStyle/>
                  <a:p>
                    <a:r>
                      <a:rPr lang="en-US" sz="2800" b="1" dirty="0" smtClean="0">
                        <a:latin typeface="Franklin Gothic Medium" pitchFamily="34" charset="0"/>
                      </a:rPr>
                      <a:t>72%</a:t>
                    </a:r>
                    <a:endParaRPr lang="en-US" dirty="0"/>
                  </a:p>
                </c:rich>
              </c:tx>
              <c:showVal val="1"/>
            </c:dLbl>
            <c:dLbl>
              <c:idx val="2"/>
              <c:tx>
                <c:rich>
                  <a:bodyPr/>
                  <a:lstStyle/>
                  <a:p>
                    <a:r>
                      <a:rPr lang="en-US" sz="2800" b="1" smtClean="0">
                        <a:latin typeface="Franklin Gothic Medium" pitchFamily="34" charset="0"/>
                      </a:rPr>
                      <a:t>72%</a:t>
                    </a:r>
                    <a:endParaRPr lang="en-US"/>
                  </a:p>
                </c:rich>
              </c:tx>
              <c:showVal val="1"/>
            </c:dLbl>
            <c:txPr>
              <a:bodyPr/>
              <a:lstStyle/>
              <a:p>
                <a:pPr>
                  <a:defRPr sz="2800" b="1">
                    <a:latin typeface="Franklin Gothic Medium" pitchFamily="34" charset="0"/>
                  </a:defRPr>
                </a:pPr>
                <a:endParaRPr lang="en-US"/>
              </a:p>
            </c:txPr>
            <c:showVal val="1"/>
          </c:dLbls>
          <c:cat>
            <c:strRef>
              <c:f>Sheet1!$A$2:$A$3</c:f>
              <c:strCache>
                <c:ptCount val="2"/>
                <c:pt idx="0">
                  <c:v>disapprove</c:v>
                </c:pt>
                <c:pt idx="1">
                  <c:v>approve</c:v>
                </c:pt>
              </c:strCache>
            </c:strRef>
          </c:cat>
          <c:val>
            <c:numRef>
              <c:f>Sheet1!$B$2:$B$3</c:f>
              <c:numCache>
                <c:formatCode>General</c:formatCode>
                <c:ptCount val="2"/>
                <c:pt idx="0">
                  <c:v>25</c:v>
                </c:pt>
                <c:pt idx="1">
                  <c:v>72</c:v>
                </c:pt>
              </c:numCache>
            </c:numRef>
          </c:val>
        </c:ser>
        <c:dLbls/>
        <c:axId val="79519744"/>
        <c:axId val="79521280"/>
      </c:barChart>
      <c:catAx>
        <c:axId val="79519744"/>
        <c:scaling>
          <c:orientation val="minMax"/>
        </c:scaling>
        <c:axPos val="b"/>
        <c:tickLblPos val="nextTo"/>
        <c:txPr>
          <a:bodyPr/>
          <a:lstStyle/>
          <a:p>
            <a:pPr>
              <a:defRPr sz="2800" b="1">
                <a:latin typeface="Franklin Gothic Medium" pitchFamily="34" charset="0"/>
              </a:defRPr>
            </a:pPr>
            <a:endParaRPr lang="en-US"/>
          </a:p>
        </c:txPr>
        <c:crossAx val="79521280"/>
        <c:crosses val="autoZero"/>
        <c:auto val="1"/>
        <c:lblAlgn val="ctr"/>
        <c:lblOffset val="100"/>
      </c:catAx>
      <c:valAx>
        <c:axId val="79521280"/>
        <c:scaling>
          <c:orientation val="minMax"/>
        </c:scaling>
        <c:delete val="1"/>
        <c:axPos val="l"/>
        <c:numFmt formatCode="General" sourceLinked="1"/>
        <c:tickLblPos val="none"/>
        <c:crossAx val="79519744"/>
        <c:crosses val="autoZero"/>
        <c:crossBetween val="between"/>
      </c:valAx>
    </c:plotArea>
    <c:plotVisOnly val="1"/>
    <c:dispBlanksAs val="gap"/>
  </c:chart>
  <c:txPr>
    <a:bodyPr/>
    <a:lstStyle/>
    <a:p>
      <a:pPr>
        <a:defRPr sz="1800"/>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0.7037</cdr:x>
      <cdr:y>0.30079</cdr:y>
    </cdr:from>
    <cdr:to>
      <cdr:x>0.81481</cdr:x>
      <cdr:y>0.51145</cdr:y>
    </cdr:to>
    <cdr:sp macro="" textlink="">
      <cdr:nvSpPr>
        <cdr:cNvPr id="2" name="TextBox 1"/>
        <cdr:cNvSpPr txBox="1"/>
      </cdr:nvSpPr>
      <cdr:spPr>
        <a:xfrm xmlns:a="http://schemas.openxmlformats.org/drawingml/2006/main">
          <a:off x="5791200" y="130558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0.09259</cdr:x>
      <cdr:y>0.44123</cdr:y>
    </cdr:from>
    <cdr:to>
      <cdr:x>0.2037</cdr:x>
      <cdr:y>0.65189</cdr:y>
    </cdr:to>
    <cdr:sp macro="" textlink="">
      <cdr:nvSpPr>
        <cdr:cNvPr id="3" name="TextBox 2"/>
        <cdr:cNvSpPr txBox="1"/>
      </cdr:nvSpPr>
      <cdr:spPr>
        <a:xfrm xmlns:a="http://schemas.openxmlformats.org/drawingml/2006/main">
          <a:off x="762000" y="191518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a</a:t>
          </a:r>
          <a:r>
            <a:rPr lang="en-US" sz="2000" b="1" dirty="0" smtClean="0"/>
            <a:t>uthorized by Congress, </a:t>
          </a:r>
        </a:p>
        <a:p xmlns:a="http://schemas.openxmlformats.org/drawingml/2006/main">
          <a:r>
            <a:rPr lang="en-US" sz="2000" b="1" dirty="0" smtClean="0"/>
            <a:t>UN, or NATO</a:t>
          </a:r>
          <a:endParaRPr lang="en-US" sz="2000" b="1" dirty="0"/>
        </a:p>
      </cdr:txBody>
    </cdr:sp>
  </cdr:relSizeAnchor>
  <cdr:relSizeAnchor xmlns:cdr="http://schemas.openxmlformats.org/drawingml/2006/chartDrawing">
    <cdr:from>
      <cdr:x>0.23148</cdr:x>
      <cdr:y>0.63434</cdr:y>
    </cdr:from>
    <cdr:to>
      <cdr:x>0.2963</cdr:x>
      <cdr:y>0.73967</cdr:y>
    </cdr:to>
    <cdr:cxnSp macro="">
      <cdr:nvCxnSpPr>
        <cdr:cNvPr id="5" name="Straight Arrow Connector 4"/>
        <cdr:cNvCxnSpPr/>
      </cdr:nvCxnSpPr>
      <cdr:spPr>
        <a:xfrm xmlns:a="http://schemas.openxmlformats.org/drawingml/2006/main">
          <a:off x="1905000" y="2753380"/>
          <a:ext cx="533400" cy="457200"/>
        </a:xfrm>
        <a:prstGeom xmlns:a="http://schemas.openxmlformats.org/drawingml/2006/main" prst="straightConnector1">
          <a:avLst/>
        </a:prstGeom>
        <a:ln xmlns:a="http://schemas.openxmlformats.org/drawingml/2006/main" w="381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0.84259</cdr:x>
      <cdr:y>0.19545</cdr:y>
    </cdr:from>
    <cdr:to>
      <cdr:x>0.99074</cdr:x>
      <cdr:y>0.58167</cdr:y>
    </cdr:to>
    <cdr:sp macro="" textlink="">
      <cdr:nvSpPr>
        <cdr:cNvPr id="6" name="TextBox 5"/>
        <cdr:cNvSpPr txBox="1"/>
      </cdr:nvSpPr>
      <cdr:spPr>
        <a:xfrm xmlns:a="http://schemas.openxmlformats.org/drawingml/2006/main">
          <a:off x="6934200" y="848380"/>
          <a:ext cx="1219200" cy="167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a</a:t>
          </a:r>
          <a:r>
            <a:rPr lang="en-US" sz="2000" b="1" dirty="0" smtClean="0"/>
            <a:t>uthorized </a:t>
          </a:r>
        </a:p>
        <a:p xmlns:a="http://schemas.openxmlformats.org/drawingml/2006/main">
          <a:r>
            <a:rPr lang="en-US" sz="2000" b="1" dirty="0"/>
            <a:t>s</a:t>
          </a:r>
          <a:r>
            <a:rPr lang="en-US" sz="2000" b="1" dirty="0" smtClean="0"/>
            <a:t>olely by </a:t>
          </a:r>
        </a:p>
        <a:p xmlns:a="http://schemas.openxmlformats.org/drawingml/2006/main">
          <a:r>
            <a:rPr lang="en-US" sz="2000" b="1" dirty="0" smtClean="0"/>
            <a:t>president</a:t>
          </a:r>
        </a:p>
        <a:p xmlns:a="http://schemas.openxmlformats.org/drawingml/2006/main">
          <a:endParaRPr lang="en-US" sz="2000" dirty="0"/>
        </a:p>
      </cdr:txBody>
    </cdr:sp>
  </cdr:relSizeAnchor>
  <cdr:relSizeAnchor xmlns:cdr="http://schemas.openxmlformats.org/drawingml/2006/chartDrawing">
    <cdr:from>
      <cdr:x>0.77778</cdr:x>
      <cdr:y>0.19545</cdr:y>
    </cdr:from>
    <cdr:to>
      <cdr:x>0.85648</cdr:x>
      <cdr:y>0.28323</cdr:y>
    </cdr:to>
    <cdr:cxnSp macro="">
      <cdr:nvCxnSpPr>
        <cdr:cNvPr id="11" name="Straight Arrow Connector 10"/>
        <cdr:cNvCxnSpPr/>
      </cdr:nvCxnSpPr>
      <cdr:spPr>
        <a:xfrm xmlns:a="http://schemas.openxmlformats.org/drawingml/2006/main" flipH="1" flipV="1">
          <a:off x="6400800" y="848380"/>
          <a:ext cx="647700" cy="381000"/>
        </a:xfrm>
        <a:prstGeom xmlns:a="http://schemas.openxmlformats.org/drawingml/2006/main" prst="straightConnector1">
          <a:avLst/>
        </a:prstGeom>
        <a:ln xmlns:a="http://schemas.openxmlformats.org/drawingml/2006/main" w="381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0.37344</cdr:x>
      <cdr:y>0</cdr:y>
    </cdr:from>
    <cdr:to>
      <cdr:x>0.48559</cdr:x>
      <cdr:y>0.25424</cdr:y>
    </cdr:to>
    <cdr:sp macro="" textlink="">
      <cdr:nvSpPr>
        <cdr:cNvPr id="2" name="TextBox 1"/>
        <cdr:cNvSpPr txBox="1"/>
      </cdr:nvSpPr>
      <cdr:spPr>
        <a:xfrm xmlns:a="http://schemas.openxmlformats.org/drawingml/2006/main">
          <a:off x="3044825" y="0"/>
          <a:ext cx="9144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dirty="0"/>
            <a:t>p</a:t>
          </a:r>
          <a:r>
            <a:rPr lang="en-US" sz="2400" b="1" dirty="0" smtClean="0"/>
            <a:t>ercentage of respondents</a:t>
          </a:r>
          <a:endParaRPr lang="en-US" sz="24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26143B70-2D84-47B5-AAFF-27CFA4CBE317}" type="datetimeFigureOut">
              <a:rPr lang="en-US" smtClean="0"/>
              <a:pPr/>
              <a:t>10/20/2015</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3021FA48-AED3-4128-8BCB-FD463E7047CE}" type="slidenum">
              <a:rPr lang="en-US" smtClean="0"/>
              <a:pPr/>
              <a:t>‹#›</a:t>
            </a:fld>
            <a:endParaRPr lang="en-US"/>
          </a:p>
        </p:txBody>
      </p:sp>
    </p:spTree>
    <p:extLst>
      <p:ext uri="{BB962C8B-B14F-4D97-AF65-F5344CB8AC3E}">
        <p14:creationId xmlns:p14="http://schemas.microsoft.com/office/powerpoint/2010/main" xmlns="" val="3970373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4859163B-CF3C-4A0A-B342-8B52911C4109}" type="datetimeFigureOut">
              <a:rPr lang="en-US" smtClean="0"/>
              <a:pPr/>
              <a:t>10/20/2015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B5B78851-D254-437A-B42B-93C576A35DC9}" type="slidenum">
              <a:rPr lang="en-US" smtClean="0"/>
              <a:pPr/>
              <a:t>‹#›</a:t>
            </a:fld>
            <a:endParaRPr lang="en-US"/>
          </a:p>
        </p:txBody>
      </p:sp>
    </p:spTree>
    <p:extLst>
      <p:ext uri="{BB962C8B-B14F-4D97-AF65-F5344CB8AC3E}">
        <p14:creationId xmlns:p14="http://schemas.microsoft.com/office/powerpoint/2010/main" xmlns="" val="2581148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second point, emphasize</a:t>
            </a:r>
            <a:r>
              <a:rPr lang="en-US" baseline="0" dirty="0" smtClean="0"/>
              <a:t> the huge “knowledge” advantage available to the president. Executive branch and White House are swimming in policy and political experts, as opposed to the small staffs available to members of Congress.</a:t>
            </a:r>
            <a:endParaRPr lang="en-US" dirty="0"/>
          </a:p>
        </p:txBody>
      </p:sp>
      <p:sp>
        <p:nvSpPr>
          <p:cNvPr id="4" name="Slide Number Placeholder 3"/>
          <p:cNvSpPr>
            <a:spLocks noGrp="1"/>
          </p:cNvSpPr>
          <p:nvPr>
            <p:ph type="sldNum" sz="quarter" idx="10"/>
          </p:nvPr>
        </p:nvSpPr>
        <p:spPr/>
        <p:txBody>
          <a:bodyPr/>
          <a:lstStyle/>
          <a:p>
            <a:fld id="{B5B78851-D254-437A-B42B-93C576A35DC9}"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xmlns="" val="1028451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C9C64C-CB59-443C-AA3E-07D26AD9B08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xmlns="" val="1521555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4EB76AC-3CAE-4E99-84F1-75D07282CB82}" type="datetimeFigureOut">
              <a:rPr lang="en-US" smtClean="0"/>
              <a:pPr/>
              <a:t>10/20/2015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FE9B4B3-40FE-4D6D-BD72-ABB448B12E6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9B4B3-40FE-4D6D-BD72-ABB448B12E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4EB76AC-3CAE-4E99-84F1-75D07282CB82}" type="datetimeFigureOut">
              <a:rPr lang="en-US" smtClean="0"/>
              <a:pPr/>
              <a:t>10/20/2015</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DFE9B4B3-40FE-4D6D-BD72-ABB448B12E6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9B4B3-40FE-4D6D-BD72-ABB448B12E6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0414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55534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42750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92727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97995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16196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19042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13410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523462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59318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03146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4EB76AC-3CAE-4E99-84F1-75D07282CB82}" type="datetimeFigureOut">
              <a:rPr lang="en-US" smtClean="0"/>
              <a:pPr/>
              <a:t>10/20/2015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solidFill>
                <a:srgbClr val="FFFFFF"/>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FE9B4B3-40FE-4D6D-BD72-ABB448B12E6D}"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xmlns="" val="2461330440"/>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5" name="Footer Placeholder 4"/>
          <p:cNvSpPr>
            <a:spLocks noGrp="1"/>
          </p:cNvSpPr>
          <p:nvPr>
            <p:ph type="ftr" sz="quarter" idx="11"/>
          </p:nvPr>
        </p:nvSpPr>
        <p:spPr/>
        <p:txBody>
          <a:bodyPr/>
          <a:lstStyle/>
          <a:p>
            <a:endParaRPr lang="en-US">
              <a:solidFill>
                <a:srgbClr val="002060"/>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xmlns="" val="11940334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FE9B4B3-40FE-4D6D-BD72-ABB448B12E6D}" type="slidenum">
              <a:rPr lang="en-US" smtClean="0"/>
              <a:pPr/>
              <a:t>‹#›</a:t>
            </a:fld>
            <a:endParaRPr lang="en-US"/>
          </a:p>
        </p:txBody>
      </p:sp>
      <p:sp>
        <p:nvSpPr>
          <p:cNvPr id="14" name="Footer Placeholder 13"/>
          <p:cNvSpPr>
            <a:spLocks noGrp="1"/>
          </p:cNvSpPr>
          <p:nvPr>
            <p:ph type="ftr" sz="quarter" idx="12"/>
          </p:nvPr>
        </p:nvSpPr>
        <p:spPr/>
        <p:txBody>
          <a:bodyPr/>
          <a:lstStyle/>
          <a:p>
            <a:endParaRPr lang="en-US">
              <a:solidFill>
                <a:srgbClr val="002060"/>
              </a:solidFill>
            </a:endParaRPr>
          </a:p>
        </p:txBody>
      </p:sp>
    </p:spTree>
    <p:extLst>
      <p:ext uri="{BB962C8B-B14F-4D97-AF65-F5344CB8AC3E}">
        <p14:creationId xmlns:p14="http://schemas.microsoft.com/office/powerpoint/2010/main" xmlns="" val="253657386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B4EB76AC-3CAE-4E99-84F1-75D07282CB82}" type="datetimeFigureOut">
              <a:rPr lang="en-US" smtClean="0">
                <a:solidFill>
                  <a:srgbClr val="002060"/>
                </a:solidFill>
              </a:rPr>
              <a:pPr/>
              <a:t>10/20/2015</a:t>
            </a:fld>
            <a:endParaRPr lang="en-US">
              <a:solidFill>
                <a:srgbClr val="002060"/>
              </a:solidFill>
            </a:endParaRPr>
          </a:p>
        </p:txBody>
      </p:sp>
      <p:sp>
        <p:nvSpPr>
          <p:cNvPr id="10" name="Slide Number Placeholder 9"/>
          <p:cNvSpPr>
            <a:spLocks noGrp="1"/>
          </p:cNvSpPr>
          <p:nvPr>
            <p:ph type="sldNum" sz="quarter" idx="16"/>
          </p:nvPr>
        </p:nvSpPr>
        <p:spPr/>
        <p:txBody>
          <a:bodyPr rtlCol="0"/>
          <a:lstStyle/>
          <a:p>
            <a:fld id="{DFE9B4B3-40FE-4D6D-BD72-ABB448B12E6D}"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solidFill>
                <a:srgbClr val="002060"/>
              </a:solidFill>
            </a:endParaRPr>
          </a:p>
        </p:txBody>
      </p:sp>
    </p:spTree>
    <p:extLst>
      <p:ext uri="{BB962C8B-B14F-4D97-AF65-F5344CB8AC3E}">
        <p14:creationId xmlns:p14="http://schemas.microsoft.com/office/powerpoint/2010/main" xmlns="" val="12229900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B4EB76AC-3CAE-4E99-84F1-75D07282CB82}" type="datetimeFigureOut">
              <a:rPr lang="en-US" smtClean="0">
                <a:solidFill>
                  <a:srgbClr val="002060"/>
                </a:solidFill>
              </a:rPr>
              <a:pPr/>
              <a:t>10/20/2015</a:t>
            </a:fld>
            <a:endParaRPr lang="en-US">
              <a:solidFill>
                <a:srgbClr val="002060"/>
              </a:solidFill>
            </a:endParaRPr>
          </a:p>
        </p:txBody>
      </p:sp>
      <p:sp>
        <p:nvSpPr>
          <p:cNvPr id="12" name="Slide Number Placeholder 11"/>
          <p:cNvSpPr>
            <a:spLocks noGrp="1"/>
          </p:cNvSpPr>
          <p:nvPr>
            <p:ph type="sldNum" sz="quarter" idx="16"/>
          </p:nvPr>
        </p:nvSpPr>
        <p:spPr/>
        <p:txBody>
          <a:bodyPr rtlCol="0"/>
          <a:lstStyle/>
          <a:p>
            <a:fld id="{DFE9B4B3-40FE-4D6D-BD72-ABB448B12E6D}"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solidFill>
                <a:srgbClr val="002060"/>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xmlns="" val="1711882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4" name="Footer Placeholder 3"/>
          <p:cNvSpPr>
            <a:spLocks noGrp="1"/>
          </p:cNvSpPr>
          <p:nvPr>
            <p:ph type="ftr" sz="quarter" idx="11"/>
          </p:nvPr>
        </p:nvSpPr>
        <p:spPr/>
        <p:txBody>
          <a:bodyPr/>
          <a:lstStyle/>
          <a:p>
            <a:endParaRPr lang="en-US">
              <a:solidFill>
                <a:srgbClr val="002060"/>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Tree>
    <p:extLst>
      <p:ext uri="{BB962C8B-B14F-4D97-AF65-F5344CB8AC3E}">
        <p14:creationId xmlns:p14="http://schemas.microsoft.com/office/powerpoint/2010/main" xmlns="" val="3411888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FE9B4B3-40FE-4D6D-BD72-ABB448B12E6D}"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3" name="Footer Placeholder 2"/>
          <p:cNvSpPr>
            <a:spLocks noGrp="1"/>
          </p:cNvSpPr>
          <p:nvPr>
            <p:ph type="ftr" sz="quarter" idx="11"/>
          </p:nvPr>
        </p:nvSpPr>
        <p:spPr/>
        <p:txBody>
          <a:bodyPr/>
          <a:lstStyle/>
          <a:p>
            <a:endParaRPr lang="en-US">
              <a:solidFill>
                <a:srgbClr val="002060"/>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FE9B4B3-40FE-4D6D-BD72-ABB448B12E6D}" type="slidenum">
              <a:rPr lang="en-US" smtClean="0">
                <a:solidFill>
                  <a:srgbClr val="002060"/>
                </a:solidFill>
              </a:rPr>
              <a:pPr/>
              <a:t>‹#›</a:t>
            </a:fld>
            <a:endParaRPr lang="en-US">
              <a:solidFill>
                <a:srgbClr val="002060"/>
              </a:solidFill>
            </a:endParaRPr>
          </a:p>
        </p:txBody>
      </p:sp>
    </p:spTree>
    <p:extLst>
      <p:ext uri="{BB962C8B-B14F-4D97-AF65-F5344CB8AC3E}">
        <p14:creationId xmlns:p14="http://schemas.microsoft.com/office/powerpoint/2010/main" xmlns="" val="40451892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6" name="Footer Placeholder 5"/>
          <p:cNvSpPr>
            <a:spLocks noGrp="1"/>
          </p:cNvSpPr>
          <p:nvPr>
            <p:ph type="ftr" sz="quarter" idx="11"/>
          </p:nvPr>
        </p:nvSpPr>
        <p:spPr/>
        <p:txBody>
          <a:bodyPr/>
          <a:lstStyle/>
          <a:p>
            <a:endParaRPr lang="en-US">
              <a:solidFill>
                <a:srgbClr val="002060"/>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xmlns="" val="6682933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fld id="{B4EB76AC-3CAE-4E99-84F1-75D07282CB82}" type="datetimeFigureOut">
              <a:rPr lang="en-US" smtClean="0">
                <a:solidFill>
                  <a:srgbClr val="002060"/>
                </a:solidFill>
              </a:rPr>
              <a:pPr/>
              <a:t>10/20/2015</a:t>
            </a:fld>
            <a:endParaRPr lang="en-US">
              <a:solidFill>
                <a:srgbClr val="002060"/>
              </a:solidFill>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FE9B4B3-40FE-4D6D-BD72-ABB448B12E6D}"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solidFill>
                <a:srgbClr val="002060"/>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Drag picture to placeholder or click icon to add</a:t>
            </a:r>
            <a:endParaRPr kumimoji="0" lang="en-US" dirty="0"/>
          </a:p>
        </p:txBody>
      </p:sp>
    </p:spTree>
    <p:extLst>
      <p:ext uri="{BB962C8B-B14F-4D97-AF65-F5344CB8AC3E}">
        <p14:creationId xmlns:p14="http://schemas.microsoft.com/office/powerpoint/2010/main" xmlns="" val="528005364"/>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5" name="Footer Placeholder 4"/>
          <p:cNvSpPr>
            <a:spLocks noGrp="1"/>
          </p:cNvSpPr>
          <p:nvPr>
            <p:ph type="ftr" sz="quarter" idx="11"/>
          </p:nvPr>
        </p:nvSpPr>
        <p:spPr/>
        <p:txBody>
          <a:bodyPr/>
          <a:lstStyle/>
          <a:p>
            <a:endParaRPr lang="en-US">
              <a:solidFill>
                <a:srgbClr val="002060"/>
              </a:solidFill>
            </a:endParaRPr>
          </a:p>
        </p:txBody>
      </p:sp>
      <p:sp>
        <p:nvSpPr>
          <p:cNvPr id="6" name="Slide Number Placeholder 5"/>
          <p:cNvSpPr>
            <a:spLocks noGrp="1"/>
          </p:cNvSpPr>
          <p:nvPr>
            <p:ph type="sldNum" sz="quarter" idx="12"/>
          </p:nvPr>
        </p:nvSpPr>
        <p:spPr/>
        <p:txBody>
          <a:bodyPr/>
          <a:lstStyle/>
          <a:p>
            <a:fld id="{DFE9B4B3-40FE-4D6D-BD72-ABB448B12E6D}" type="slidenum">
              <a:rPr lang="en-US" smtClean="0"/>
              <a:pPr/>
              <a:t>‹#›</a:t>
            </a:fld>
            <a:endParaRPr lang="en-US"/>
          </a:p>
        </p:txBody>
      </p:sp>
    </p:spTree>
    <p:extLst>
      <p:ext uri="{BB962C8B-B14F-4D97-AF65-F5344CB8AC3E}">
        <p14:creationId xmlns:p14="http://schemas.microsoft.com/office/powerpoint/2010/main" xmlns="" val="826813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5" name="Footer Placeholder 4"/>
          <p:cNvSpPr>
            <a:spLocks noGrp="1"/>
          </p:cNvSpPr>
          <p:nvPr>
            <p:ph type="ftr" sz="quarter" idx="11"/>
          </p:nvPr>
        </p:nvSpPr>
        <p:spPr>
          <a:xfrm>
            <a:off x="457201" y="6248207"/>
            <a:ext cx="5573483" cy="365125"/>
          </a:xfrm>
        </p:spPr>
        <p:txBody>
          <a:bodyPr/>
          <a:lstStyle/>
          <a:p>
            <a:endParaRPr lang="en-US">
              <a:solidFill>
                <a:srgbClr val="002060"/>
              </a:solidFill>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DFE9B4B3-40FE-4D6D-BD72-ABB448B12E6D}" type="slidenum">
              <a:rPr lang="en-US" smtClean="0"/>
              <a:pPr/>
              <a:t>‹#›</a:t>
            </a:fld>
            <a:endParaRPr lang="en-US"/>
          </a:p>
        </p:txBody>
      </p:sp>
    </p:spTree>
    <p:extLst>
      <p:ext uri="{BB962C8B-B14F-4D97-AF65-F5344CB8AC3E}">
        <p14:creationId xmlns:p14="http://schemas.microsoft.com/office/powerpoint/2010/main" xmlns="" val="36836951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5" name="Footer Placeholder 4"/>
          <p:cNvSpPr>
            <a:spLocks noGrp="1"/>
          </p:cNvSpPr>
          <p:nvPr>
            <p:ph type="ftr" sz="quarter" idx="11"/>
          </p:nvPr>
        </p:nvSpPr>
        <p:spPr/>
        <p:txBody>
          <a:bodyPr/>
          <a:lstStyle/>
          <a:p>
            <a:endParaRPr lang="en-US">
              <a:solidFill>
                <a:srgbClr val="002060"/>
              </a:solidFill>
            </a:endParaRPr>
          </a:p>
        </p:txBody>
      </p:sp>
      <p:sp>
        <p:nvSpPr>
          <p:cNvPr id="6" name="Slide Number Placeholder 5"/>
          <p:cNvSpPr>
            <a:spLocks noGrp="1"/>
          </p:cNvSpPr>
          <p:nvPr>
            <p:ph type="sldNum" sz="quarter" idx="12"/>
          </p:nvPr>
        </p:nvSpPr>
        <p:spPr/>
        <p:txBody>
          <a:bodyPr/>
          <a:lstStyle/>
          <a:p>
            <a:fld id="{DFE9B4B3-40FE-4D6D-BD72-ABB448B12E6D}" type="slidenum">
              <a:rPr lang="en-US" smtClean="0"/>
              <a:pPr/>
              <a:t>‹#›</a:t>
            </a:fld>
            <a:endParaRPr lang="en-US"/>
          </a:p>
        </p:txBody>
      </p:sp>
    </p:spTree>
    <p:extLst>
      <p:ext uri="{BB962C8B-B14F-4D97-AF65-F5344CB8AC3E}">
        <p14:creationId xmlns:p14="http://schemas.microsoft.com/office/powerpoint/2010/main" xmlns="" val="29064710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B4EB76AC-3CAE-4E99-84F1-75D07282CB82}" type="datetimeFigureOut">
              <a:rPr lang="en-US" smtClean="0"/>
              <a:pPr/>
              <a:t>10/20/2015</a:t>
            </a:fld>
            <a:endParaRPr lang="en-US"/>
          </a:p>
        </p:txBody>
      </p:sp>
      <p:sp>
        <p:nvSpPr>
          <p:cNvPr id="10" name="Slide Number Placeholder 9"/>
          <p:cNvSpPr>
            <a:spLocks noGrp="1"/>
          </p:cNvSpPr>
          <p:nvPr>
            <p:ph type="sldNum" sz="quarter" idx="16"/>
          </p:nvPr>
        </p:nvSpPr>
        <p:spPr/>
        <p:txBody>
          <a:bodyPr rtlCol="0"/>
          <a:lstStyle/>
          <a:p>
            <a:fld id="{DFE9B4B3-40FE-4D6D-BD72-ABB448B12E6D}"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B4EB76AC-3CAE-4E99-84F1-75D07282CB82}" type="datetimeFigureOut">
              <a:rPr lang="en-US" smtClean="0"/>
              <a:pPr/>
              <a:t>10/20/2015</a:t>
            </a:fld>
            <a:endParaRPr lang="en-US"/>
          </a:p>
        </p:txBody>
      </p:sp>
      <p:sp>
        <p:nvSpPr>
          <p:cNvPr id="12" name="Slide Number Placeholder 11"/>
          <p:cNvSpPr>
            <a:spLocks noGrp="1"/>
          </p:cNvSpPr>
          <p:nvPr>
            <p:ph type="sldNum" sz="quarter" idx="16"/>
          </p:nvPr>
        </p:nvSpPr>
        <p:spPr/>
        <p:txBody>
          <a:bodyPr rtlCol="0"/>
          <a:lstStyle/>
          <a:p>
            <a:fld id="{DFE9B4B3-40FE-4D6D-BD72-ABB448B12E6D}"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FE9B4B3-40FE-4D6D-BD72-ABB448B12E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4EB76AC-3CAE-4E99-84F1-75D07282CB82}" type="datetimeFigureOut">
              <a:rPr lang="en-US" smtClean="0"/>
              <a:pPr/>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FE9B4B3-40FE-4D6D-BD72-ABB448B12E6D}"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B4EB76AC-3CAE-4E99-84F1-75D07282CB82}" type="datetimeFigureOut">
              <a:rPr lang="en-US" smtClean="0"/>
              <a:pPr/>
              <a:t>10/20/2015</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FE9B4B3-40FE-4D6D-BD72-ABB448B12E6D}"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4EB76AC-3CAE-4E99-84F1-75D07282CB82}" type="datetimeFigureOut">
              <a:rPr lang="en-US" smtClean="0"/>
              <a:pPr/>
              <a:t>10/20/2015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FE9B4B3-40FE-4D6D-BD72-ABB448B12E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C99461-C51E-4113-84BA-EE24F92B11A0}" type="datetimeFigureOut">
              <a:rPr lang="en-US" smtClean="0">
                <a:solidFill>
                  <a:prstClr val="black">
                    <a:tint val="75000"/>
                  </a:prstClr>
                </a:solidFill>
              </a:rPr>
              <a:pPr/>
              <a:t>10/20/2015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F976A-4838-4C26-B552-84F3C899EE9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0264211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4EB76AC-3CAE-4E99-84F1-75D07282CB82}" type="datetimeFigureOut">
              <a:rPr lang="en-US" smtClean="0">
                <a:solidFill>
                  <a:srgbClr val="002060"/>
                </a:solidFill>
              </a:rPr>
              <a:pPr/>
              <a:t>10/20/2015</a:t>
            </a:fld>
            <a:endParaRPr lang="en-US">
              <a:solidFill>
                <a:srgbClr val="002060"/>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solidFill>
                <a:srgbClr val="002060"/>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FE9B4B3-40FE-4D6D-BD72-ABB448B12E6D}" type="slidenum">
              <a:rPr lang="en-US" smtClean="0"/>
              <a:pPr/>
              <a:t>‹#›</a:t>
            </a:fld>
            <a:endParaRPr lang="en-US"/>
          </a:p>
        </p:txBody>
      </p:sp>
    </p:spTree>
    <p:extLst>
      <p:ext uri="{BB962C8B-B14F-4D97-AF65-F5344CB8AC3E}">
        <p14:creationId xmlns:p14="http://schemas.microsoft.com/office/powerpoint/2010/main" xmlns="" val="116508313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Presidents and Foreign Policy</a:t>
            </a:r>
            <a:endParaRPr lang="en-US" dirty="0"/>
          </a:p>
        </p:txBody>
      </p:sp>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1092835" y="1600200"/>
            <a:ext cx="7193280" cy="4495800"/>
          </a:xfrm>
        </p:spPr>
      </p:pic>
    </p:spTree>
    <p:extLst>
      <p:ext uri="{BB962C8B-B14F-4D97-AF65-F5344CB8AC3E}">
        <p14:creationId xmlns:p14="http://schemas.microsoft.com/office/powerpoint/2010/main" xmlns="" val="4932948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latin typeface="Calibri"/>
                <a:ea typeface="Calibri"/>
                <a:cs typeface="Times New Roman"/>
              </a:rPr>
              <a:t>executive agreement</a:t>
            </a:r>
            <a:endParaRPr lang="en-US" dirty="0"/>
          </a:p>
        </p:txBody>
      </p:sp>
      <p:sp>
        <p:nvSpPr>
          <p:cNvPr id="3" name="Content Placeholder 2"/>
          <p:cNvSpPr>
            <a:spLocks noGrp="1"/>
          </p:cNvSpPr>
          <p:nvPr>
            <p:ph sz="quarter" idx="1"/>
          </p:nvPr>
        </p:nvSpPr>
        <p:spPr/>
        <p:txBody>
          <a:bodyPr/>
          <a:lstStyle/>
          <a:p>
            <a:pPr marL="0" marR="0" indent="0">
              <a:lnSpc>
                <a:spcPct val="115000"/>
              </a:lnSpc>
              <a:spcBef>
                <a:spcPts val="0"/>
              </a:spcBef>
              <a:spcAft>
                <a:spcPts val="1000"/>
              </a:spcAft>
              <a:buNone/>
            </a:pPr>
            <a:endParaRPr lang="en-US" sz="3200" dirty="0" smtClean="0">
              <a:latin typeface="Calibri"/>
              <a:ea typeface="Calibri"/>
              <a:cs typeface="Times New Roman"/>
            </a:endParaRPr>
          </a:p>
          <a:p>
            <a:pPr marL="0" marR="0" indent="0">
              <a:lnSpc>
                <a:spcPct val="115000"/>
              </a:lnSpc>
              <a:spcBef>
                <a:spcPts val="0"/>
              </a:spcBef>
              <a:spcAft>
                <a:spcPts val="1000"/>
              </a:spcAft>
              <a:buNone/>
            </a:pPr>
            <a:r>
              <a:rPr lang="en-US" sz="3200" b="1" dirty="0" smtClean="0">
                <a:latin typeface="Calibri"/>
                <a:ea typeface="Calibri"/>
                <a:cs typeface="Times New Roman"/>
              </a:rPr>
              <a:t>A treaty-like </a:t>
            </a:r>
            <a:r>
              <a:rPr lang="en-US" sz="3200" b="1" dirty="0">
                <a:latin typeface="Calibri"/>
                <a:ea typeface="Calibri"/>
                <a:cs typeface="Times New Roman"/>
              </a:rPr>
              <a:t>agreement made by president that doesn’t require Senate ratification.</a:t>
            </a:r>
          </a:p>
          <a:p>
            <a:endParaRPr lang="en-US" b="1" dirty="0"/>
          </a:p>
        </p:txBody>
      </p:sp>
    </p:spTree>
    <p:extLst>
      <p:ext uri="{BB962C8B-B14F-4D97-AF65-F5344CB8AC3E}">
        <p14:creationId xmlns:p14="http://schemas.microsoft.com/office/powerpoint/2010/main" xmlns="" val="335668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dirty="0" smtClean="0">
                <a:solidFill>
                  <a:srgbClr val="C00000"/>
                </a:solidFill>
                <a:latin typeface="Franklin Gothic Medium" pitchFamily="34" charset="0"/>
              </a:rPr>
              <a:t>Executive Agreements and Treaties (1939-2013)</a:t>
            </a:r>
            <a:endParaRPr lang="en-US" dirty="0">
              <a:solidFill>
                <a:srgbClr val="C00000"/>
              </a:solidFill>
              <a:latin typeface="Franklin Gothic Medium"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54411790"/>
              </p:ext>
            </p:extLst>
          </p:nvPr>
        </p:nvGraphicFramePr>
        <p:xfrm>
          <a:off x="76200" y="1828800"/>
          <a:ext cx="8229600" cy="430212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04800" y="6172200"/>
            <a:ext cx="3191899" cy="369332"/>
          </a:xfrm>
          <a:prstGeom prst="rect">
            <a:avLst/>
          </a:prstGeom>
          <a:noFill/>
        </p:spPr>
        <p:txBody>
          <a:bodyPr wrap="none" rtlCol="0">
            <a:spAutoFit/>
          </a:bodyPr>
          <a:lstStyle/>
          <a:p>
            <a:r>
              <a:rPr lang="en-US" dirty="0" smtClean="0">
                <a:solidFill>
                  <a:prstClr val="black"/>
                </a:solidFill>
              </a:rPr>
              <a:t>Source: State Department, 2014.</a:t>
            </a:r>
            <a:endParaRPr lang="en-US" dirty="0">
              <a:solidFill>
                <a:prstClr val="black"/>
              </a:solidFill>
            </a:endParaRPr>
          </a:p>
        </p:txBody>
      </p:sp>
      <p:cxnSp>
        <p:nvCxnSpPr>
          <p:cNvPr id="6" name="Straight Connector 5"/>
          <p:cNvCxnSpPr/>
          <p:nvPr/>
        </p:nvCxnSpPr>
        <p:spPr>
          <a:xfrm>
            <a:off x="76200" y="228600"/>
            <a:ext cx="90678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57601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Franklin Gothic Medium" pitchFamily="34" charset="0"/>
              </a:rPr>
              <a:t>Military Actions (1946-2015)</a:t>
            </a:r>
            <a:endParaRPr lang="en-US" dirty="0">
              <a:solidFill>
                <a:srgbClr val="C00000"/>
              </a:solidFill>
              <a:latin typeface="Franklin Gothic Medium"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074322825"/>
              </p:ext>
            </p:extLst>
          </p:nvPr>
        </p:nvGraphicFramePr>
        <p:xfrm>
          <a:off x="381000" y="2047220"/>
          <a:ext cx="8229600" cy="434055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52600" y="1524000"/>
            <a:ext cx="5410200" cy="461665"/>
          </a:xfrm>
          <a:prstGeom prst="rect">
            <a:avLst/>
          </a:prstGeom>
          <a:noFill/>
        </p:spPr>
        <p:txBody>
          <a:bodyPr wrap="square" rtlCol="0">
            <a:spAutoFit/>
          </a:bodyPr>
          <a:lstStyle/>
          <a:p>
            <a:r>
              <a:rPr lang="en-US" sz="2400" b="1" dirty="0">
                <a:solidFill>
                  <a:prstClr val="black"/>
                </a:solidFill>
                <a:latin typeface="Franklin Gothic Medium" pitchFamily="34" charset="0"/>
              </a:rPr>
              <a:t>p</a:t>
            </a:r>
            <a:r>
              <a:rPr lang="en-US" sz="2400" b="1" dirty="0" smtClean="0">
                <a:solidFill>
                  <a:prstClr val="black"/>
                </a:solidFill>
                <a:latin typeface="Franklin Gothic Medium" pitchFamily="34" charset="0"/>
              </a:rPr>
              <a:t>ercentage of  military actions</a:t>
            </a:r>
            <a:endParaRPr lang="en-US" sz="2400" b="1" dirty="0">
              <a:solidFill>
                <a:prstClr val="black"/>
              </a:solidFill>
              <a:latin typeface="Franklin Gothic Medium" pitchFamily="34" charset="0"/>
            </a:endParaRPr>
          </a:p>
        </p:txBody>
      </p:sp>
      <p:cxnSp>
        <p:nvCxnSpPr>
          <p:cNvPr id="8" name="Straight Connector 7"/>
          <p:cNvCxnSpPr/>
          <p:nvPr/>
        </p:nvCxnSpPr>
        <p:spPr>
          <a:xfrm flipV="1">
            <a:off x="0" y="304800"/>
            <a:ext cx="9144000" cy="762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6248400"/>
            <a:ext cx="8445838" cy="461665"/>
          </a:xfrm>
          <a:prstGeom prst="rect">
            <a:avLst/>
          </a:prstGeom>
          <a:noFill/>
        </p:spPr>
        <p:txBody>
          <a:bodyPr wrap="none" rtlCol="0">
            <a:spAutoFit/>
          </a:bodyPr>
          <a:lstStyle/>
          <a:p>
            <a:r>
              <a:rPr lang="en-US" sz="1200" dirty="0" smtClean="0">
                <a:solidFill>
                  <a:prstClr val="black"/>
                </a:solidFill>
                <a:latin typeface="Franklin Gothic Medium" pitchFamily="34" charset="0"/>
              </a:rPr>
              <a:t>Source: Rough estimates derived from Barbara Salazar Torreon, “Instances of Use of United States Armed Forces Abroad, </a:t>
            </a:r>
          </a:p>
          <a:p>
            <a:r>
              <a:rPr lang="en-US" sz="1200" dirty="0" smtClean="0">
                <a:solidFill>
                  <a:prstClr val="black"/>
                </a:solidFill>
                <a:latin typeface="Franklin Gothic Medium" pitchFamily="34" charset="0"/>
              </a:rPr>
              <a:t>1798-2015,” Congressional Research Service, January 15, 2015. Excludes CIA operations and non-combat troop deployments.</a:t>
            </a:r>
            <a:endParaRPr lang="en-US" sz="1200" dirty="0">
              <a:solidFill>
                <a:prstClr val="black"/>
              </a:solidFill>
              <a:latin typeface="Franklin Gothic Medium" pitchFamily="34" charset="0"/>
            </a:endParaRPr>
          </a:p>
        </p:txBody>
      </p:sp>
    </p:spTree>
    <p:extLst>
      <p:ext uri="{BB962C8B-B14F-4D97-AF65-F5344CB8AC3E}">
        <p14:creationId xmlns:p14="http://schemas.microsoft.com/office/powerpoint/2010/main" xmlns="" val="2222359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81000" y="1524000"/>
            <a:ext cx="7924800" cy="5029200"/>
          </a:xfrm>
        </p:spPr>
      </p:pic>
      <p:sp>
        <p:nvSpPr>
          <p:cNvPr id="5" name="Rectangle 4"/>
          <p:cNvSpPr/>
          <p:nvPr/>
        </p:nvSpPr>
        <p:spPr>
          <a:xfrm>
            <a:off x="1143000" y="5181600"/>
            <a:ext cx="69342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2800" b="1" dirty="0"/>
              <a:t>“We weren’t asked for advice . . . we were informed what was taking place.”</a:t>
            </a:r>
          </a:p>
          <a:p>
            <a:r>
              <a:rPr lang="en-US" sz="2800" b="1" dirty="0"/>
              <a:t>	</a:t>
            </a:r>
            <a:r>
              <a:rPr lang="en-US" b="1" dirty="0"/>
              <a:t>	</a:t>
            </a:r>
            <a:r>
              <a:rPr lang="en-US" b="1" dirty="0" smtClean="0"/>
              <a:t>Thomas </a:t>
            </a:r>
            <a:r>
              <a:rPr lang="en-US" b="1" dirty="0"/>
              <a:t>P. “Tip” O’Neill , Speaker of the House </a:t>
            </a:r>
          </a:p>
        </p:txBody>
      </p:sp>
    </p:spTree>
    <p:extLst>
      <p:ext uri="{BB962C8B-B14F-4D97-AF65-F5344CB8AC3E}">
        <p14:creationId xmlns:p14="http://schemas.microsoft.com/office/powerpoint/2010/main" xmlns="" val="224760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prstClr val="black"/>
                </a:solidFill>
                <a:latin typeface="Calibri"/>
                <a:ea typeface="Calibri"/>
                <a:cs typeface="Times New Roman"/>
              </a:rPr>
              <a:t>Was the War a Mistake?</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xmlns="" val="2133485085"/>
              </p:ext>
            </p:extLst>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04800" y="6324600"/>
            <a:ext cx="6613157" cy="369332"/>
          </a:xfrm>
          <a:prstGeom prst="rect">
            <a:avLst/>
          </a:prstGeom>
          <a:noFill/>
        </p:spPr>
        <p:txBody>
          <a:bodyPr wrap="none" rtlCol="0">
            <a:spAutoFit/>
          </a:bodyPr>
          <a:lstStyle/>
          <a:p>
            <a:r>
              <a:rPr lang="en-US" dirty="0" smtClean="0"/>
              <a:t>Source: For Vietnam, Gallup polls; for Iraq, Pew Research Center polls</a:t>
            </a:r>
            <a:endParaRPr lang="en-US" dirty="0"/>
          </a:p>
        </p:txBody>
      </p:sp>
    </p:spTree>
    <p:extLst>
      <p:ext uri="{BB962C8B-B14F-4D97-AF65-F5344CB8AC3E}">
        <p14:creationId xmlns:p14="http://schemas.microsoft.com/office/powerpoint/2010/main" xmlns="" val="2069595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762000" y="1676400"/>
            <a:ext cx="7086600" cy="4724400"/>
          </a:xfrm>
        </p:spPr>
      </p:pic>
      <p:sp>
        <p:nvSpPr>
          <p:cNvPr id="5" name="Rectangle 4"/>
          <p:cNvSpPr/>
          <p:nvPr/>
        </p:nvSpPr>
        <p:spPr>
          <a:xfrm>
            <a:off x="2057400" y="5105400"/>
            <a:ext cx="44196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t>“axis of evil”</a:t>
            </a:r>
            <a:endParaRPr lang="en-US" sz="4000" b="1" dirty="0"/>
          </a:p>
        </p:txBody>
      </p:sp>
    </p:spTree>
    <p:extLst>
      <p:ext uri="{BB962C8B-B14F-4D97-AF65-F5344CB8AC3E}">
        <p14:creationId xmlns:p14="http://schemas.microsoft.com/office/powerpoint/2010/main" xmlns="" val="2897865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prstClr val="black"/>
                </a:solidFill>
                <a:latin typeface="Calibri"/>
                <a:ea typeface="Calibri"/>
                <a:cs typeface="Times New Roman"/>
              </a:rPr>
              <a:t>Preemptive War Doctrine</a:t>
            </a:r>
            <a:endParaRPr lang="en-US" dirty="0"/>
          </a:p>
        </p:txBody>
      </p:sp>
      <p:sp>
        <p:nvSpPr>
          <p:cNvPr id="3" name="Content Placeholder 2"/>
          <p:cNvSpPr>
            <a:spLocks noGrp="1"/>
          </p:cNvSpPr>
          <p:nvPr>
            <p:ph sz="quarter" idx="1"/>
          </p:nvPr>
        </p:nvSpPr>
        <p:spPr/>
        <p:txBody>
          <a:bodyPr/>
          <a:lstStyle/>
          <a:p>
            <a:pPr marL="0" marR="0" indent="0">
              <a:lnSpc>
                <a:spcPct val="115000"/>
              </a:lnSpc>
              <a:spcBef>
                <a:spcPts val="0"/>
              </a:spcBef>
              <a:spcAft>
                <a:spcPts val="1000"/>
              </a:spcAft>
              <a:buNone/>
            </a:pPr>
            <a:endParaRPr lang="en-US" sz="3200" dirty="0" smtClean="0">
              <a:latin typeface="Calibri"/>
              <a:ea typeface="Calibri"/>
              <a:cs typeface="Times New Roman"/>
            </a:endParaRPr>
          </a:p>
          <a:p>
            <a:pPr marL="0" marR="0" indent="0">
              <a:lnSpc>
                <a:spcPct val="115000"/>
              </a:lnSpc>
              <a:spcBef>
                <a:spcPts val="0"/>
              </a:spcBef>
              <a:spcAft>
                <a:spcPts val="1000"/>
              </a:spcAft>
              <a:buNone/>
            </a:pPr>
            <a:r>
              <a:rPr lang="en-US" sz="3200" b="1" dirty="0">
                <a:ea typeface="Calibri"/>
                <a:cs typeface="Times New Roman"/>
              </a:rPr>
              <a:t>Doctrine holding that U.S. can attack a potentially threatening nation even before the threat materializes.</a:t>
            </a:r>
          </a:p>
          <a:p>
            <a:endParaRPr lang="en-US" dirty="0"/>
          </a:p>
        </p:txBody>
      </p:sp>
    </p:spTree>
    <p:extLst>
      <p:ext uri="{BB962C8B-B14F-4D97-AF65-F5344CB8AC3E}">
        <p14:creationId xmlns:p14="http://schemas.microsoft.com/office/powerpoint/2010/main" xmlns="" val="1105881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914400" y="2133600"/>
            <a:ext cx="7391400" cy="4495800"/>
          </a:xfrm>
        </p:spPr>
      </p:pic>
      <p:sp>
        <p:nvSpPr>
          <p:cNvPr id="5" name="Rectangle 4"/>
          <p:cNvSpPr/>
          <p:nvPr/>
        </p:nvSpPr>
        <p:spPr>
          <a:xfrm>
            <a:off x="1143000" y="4800600"/>
            <a:ext cx="68580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"The evidence indicates that Iraq is reconstituting its nuclear weapons program. . . . Satellite photographs reveal that Iraq is rebuilding facilities at sites that have been part of its nuclear program in the past."</a:t>
            </a:r>
          </a:p>
        </p:txBody>
      </p:sp>
    </p:spTree>
    <p:extLst>
      <p:ext uri="{BB962C8B-B14F-4D97-AF65-F5344CB8AC3E}">
        <p14:creationId xmlns:p14="http://schemas.microsoft.com/office/powerpoint/2010/main" xmlns="" val="15708886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rgbClr val="C00000"/>
                </a:solidFill>
                <a:latin typeface="Franklin Gothic Medium" pitchFamily="34" charset="0"/>
              </a:rPr>
              <a:t>Iraq War Resolution (2002)</a:t>
            </a:r>
            <a:endParaRPr lang="en-US" dirty="0">
              <a:solidFill>
                <a:srgbClr val="C00000"/>
              </a:solidFill>
              <a:latin typeface="Franklin Gothic Medium" pitchFamily="34" charset="0"/>
            </a:endParaRPr>
          </a:p>
        </p:txBody>
      </p:sp>
      <p:sp>
        <p:nvSpPr>
          <p:cNvPr id="6" name="Text Placeholder 5"/>
          <p:cNvSpPr>
            <a:spLocks noGrp="1"/>
          </p:cNvSpPr>
          <p:nvPr>
            <p:ph type="body" idx="1"/>
          </p:nvPr>
        </p:nvSpPr>
        <p:spPr/>
        <p:txBody>
          <a:bodyPr>
            <a:normAutofit/>
          </a:bodyPr>
          <a:lstStyle/>
          <a:p>
            <a:pPr algn="ctr"/>
            <a:r>
              <a:rPr lang="en-US" sz="3200" dirty="0" smtClean="0">
                <a:latin typeface="Franklin Gothic Medium" pitchFamily="34" charset="0"/>
              </a:rPr>
              <a:t>Vote in House</a:t>
            </a:r>
            <a:endParaRPr lang="en-US" sz="3200" dirty="0">
              <a:latin typeface="Franklin Gothic Medium" pitchFamily="34" charset="0"/>
            </a:endParaRPr>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xmlns="" val="2034634606"/>
              </p:ext>
            </p:extLst>
          </p:nvPr>
        </p:nvGraphicFramePr>
        <p:xfrm>
          <a:off x="457200" y="2174875"/>
          <a:ext cx="4040188"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3"/>
          </p:nvPr>
        </p:nvSpPr>
        <p:spPr/>
        <p:txBody>
          <a:bodyPr>
            <a:noAutofit/>
          </a:bodyPr>
          <a:lstStyle/>
          <a:p>
            <a:pPr algn="ctr"/>
            <a:r>
              <a:rPr lang="en-US" sz="3200" dirty="0" smtClean="0">
                <a:latin typeface="Franklin Gothic Medium" pitchFamily="34" charset="0"/>
              </a:rPr>
              <a:t>Vote in Senate</a:t>
            </a:r>
            <a:endParaRPr lang="en-US" sz="3200" dirty="0">
              <a:latin typeface="Franklin Gothic Medium" pitchFamily="34" charset="0"/>
            </a:endParaRPr>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xmlns="" val="1270655772"/>
              </p:ext>
            </p:extLst>
          </p:nvPr>
        </p:nvGraphicFramePr>
        <p:xfrm>
          <a:off x="4645025" y="2174875"/>
          <a:ext cx="4041775" cy="3951288"/>
        </p:xfrm>
        <a:graphic>
          <a:graphicData uri="http://schemas.openxmlformats.org/drawingml/2006/chart">
            <c:chart xmlns:c="http://schemas.openxmlformats.org/drawingml/2006/chart" xmlns:r="http://schemas.openxmlformats.org/officeDocument/2006/relationships" r:id="rId4"/>
          </a:graphicData>
        </a:graphic>
      </p:graphicFrame>
      <p:cxnSp>
        <p:nvCxnSpPr>
          <p:cNvPr id="3" name="Straight Connector 2"/>
          <p:cNvCxnSpPr/>
          <p:nvPr/>
        </p:nvCxnSpPr>
        <p:spPr>
          <a:xfrm>
            <a:off x="76200" y="381000"/>
            <a:ext cx="89916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74762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solidFill>
                  <a:srgbClr val="C00000"/>
                </a:solidFill>
                <a:latin typeface="Franklin Gothic Medium" pitchFamily="34" charset="0"/>
              </a:rPr>
              <a:t>Pre-Invasion News Coverage</a:t>
            </a:r>
            <a:endParaRPr lang="en-US" dirty="0">
              <a:solidFill>
                <a:srgbClr val="C00000"/>
              </a:solidFill>
              <a:latin typeface="Franklin Gothic Medium" pitchFamily="3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xmlns="" val="407549638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304800" y="6096000"/>
            <a:ext cx="8753422" cy="584775"/>
          </a:xfrm>
          <a:prstGeom prst="rect">
            <a:avLst/>
          </a:prstGeom>
          <a:noFill/>
        </p:spPr>
        <p:txBody>
          <a:bodyPr wrap="none" rtlCol="0">
            <a:spAutoFit/>
          </a:bodyPr>
          <a:lstStyle/>
          <a:p>
            <a:r>
              <a:rPr lang="en-US" sz="1400" dirty="0" smtClean="0">
                <a:solidFill>
                  <a:prstClr val="black"/>
                </a:solidFill>
                <a:latin typeface="Franklin Gothic Medium" pitchFamily="34" charset="0"/>
              </a:rPr>
              <a:t>Source: Estimated from Danny Hayes and Matt </a:t>
            </a:r>
            <a:r>
              <a:rPr lang="en-US" sz="1400" dirty="0" err="1" smtClean="0">
                <a:solidFill>
                  <a:prstClr val="black"/>
                </a:solidFill>
                <a:latin typeface="Franklin Gothic Medium" pitchFamily="34" charset="0"/>
              </a:rPr>
              <a:t>Guardino</a:t>
            </a:r>
            <a:r>
              <a:rPr lang="en-US" sz="1400" dirty="0" smtClean="0">
                <a:solidFill>
                  <a:prstClr val="black"/>
                </a:solidFill>
                <a:latin typeface="Franklin Gothic Medium" pitchFamily="34" charset="0"/>
              </a:rPr>
              <a:t>, “Whose Views Made News?” </a:t>
            </a:r>
            <a:r>
              <a:rPr lang="en-US" sz="1400" i="1" dirty="0" smtClean="0">
                <a:solidFill>
                  <a:prstClr val="black"/>
                </a:solidFill>
                <a:latin typeface="Franklin Gothic Medium" pitchFamily="34" charset="0"/>
              </a:rPr>
              <a:t>Political Communication </a:t>
            </a:r>
          </a:p>
          <a:p>
            <a:r>
              <a:rPr lang="en-US" sz="1400" dirty="0" smtClean="0">
                <a:solidFill>
                  <a:prstClr val="black"/>
                </a:solidFill>
                <a:latin typeface="Franklin Gothic Medium" pitchFamily="34" charset="0"/>
              </a:rPr>
              <a:t>27 (2010), 73. Based on ABC, CBS, and NBC coverage, Aug 1, 2002-Mar 19, 2003.</a:t>
            </a:r>
            <a:r>
              <a:rPr lang="en-US" dirty="0" smtClean="0">
                <a:solidFill>
                  <a:prstClr val="black"/>
                </a:solidFill>
                <a:latin typeface="Franklin Gothic Medium" pitchFamily="34" charset="0"/>
              </a:rPr>
              <a:t> </a:t>
            </a:r>
            <a:endParaRPr lang="en-US" dirty="0">
              <a:solidFill>
                <a:prstClr val="black"/>
              </a:solidFill>
              <a:latin typeface="Franklin Gothic Medium" pitchFamily="34" charset="0"/>
            </a:endParaRPr>
          </a:p>
        </p:txBody>
      </p:sp>
      <p:cxnSp>
        <p:nvCxnSpPr>
          <p:cNvPr id="3" name="Straight Connector 2"/>
          <p:cNvCxnSpPr/>
          <p:nvPr/>
        </p:nvCxnSpPr>
        <p:spPr>
          <a:xfrm>
            <a:off x="0" y="381000"/>
            <a:ext cx="90678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46272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153400" cy="990600"/>
          </a:xfrm>
        </p:spPr>
        <p:txBody>
          <a:bodyPr>
            <a:normAutofit fontScale="90000"/>
          </a:bodyPr>
          <a:lstStyle/>
          <a:p>
            <a:r>
              <a:rPr lang="en-US" dirty="0" smtClean="0"/>
              <a:t>The President’s constitutional powers in the foreign affairs</a:t>
            </a:r>
            <a:endParaRPr lang="en-US" dirty="0"/>
          </a:p>
        </p:txBody>
      </p:sp>
      <p:sp>
        <p:nvSpPr>
          <p:cNvPr id="3" name="Content Placeholder 2"/>
          <p:cNvSpPr>
            <a:spLocks noGrp="1"/>
          </p:cNvSpPr>
          <p:nvPr>
            <p:ph sz="quarter" idx="1"/>
          </p:nvPr>
        </p:nvSpPr>
        <p:spPr>
          <a:xfrm>
            <a:off x="457200" y="1981200"/>
            <a:ext cx="8229600" cy="4724400"/>
          </a:xfrm>
        </p:spPr>
        <p:txBody>
          <a:bodyPr>
            <a:normAutofit/>
          </a:bodyPr>
          <a:lstStyle/>
          <a:p>
            <a:endParaRPr lang="en-US" dirty="0" smtClean="0"/>
          </a:p>
          <a:p>
            <a:r>
              <a:rPr lang="en-US" sz="3300" b="1" dirty="0" smtClean="0"/>
              <a:t>1. Chief diplomat</a:t>
            </a:r>
          </a:p>
          <a:p>
            <a:endParaRPr lang="en-US" sz="3300" b="1" dirty="0"/>
          </a:p>
          <a:p>
            <a:r>
              <a:rPr lang="en-US" sz="3300" b="1" dirty="0" smtClean="0"/>
              <a:t>2. Commander in chief</a:t>
            </a:r>
            <a:endParaRPr lang="en-US" sz="3000" dirty="0"/>
          </a:p>
        </p:txBody>
      </p:sp>
    </p:spTree>
    <p:extLst>
      <p:ext uri="{BB962C8B-B14F-4D97-AF65-F5344CB8AC3E}">
        <p14:creationId xmlns:p14="http://schemas.microsoft.com/office/powerpoint/2010/main" xmlns="" val="571781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lstStyle/>
          <a:p>
            <a:r>
              <a:rPr lang="en-US" dirty="0" smtClean="0">
                <a:solidFill>
                  <a:srgbClr val="C00000"/>
                </a:solidFill>
                <a:latin typeface="Franklin Gothic Medium" pitchFamily="34" charset="0"/>
              </a:rPr>
              <a:t>Opinion of Iraq Invasion</a:t>
            </a:r>
            <a:endParaRPr lang="en-US" dirty="0">
              <a:solidFill>
                <a:srgbClr val="C00000"/>
              </a:solidFill>
              <a:latin typeface="Franklin Gothic Medium"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78119642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533400" y="6324600"/>
            <a:ext cx="3738972" cy="369332"/>
          </a:xfrm>
          <a:prstGeom prst="rect">
            <a:avLst/>
          </a:prstGeom>
          <a:noFill/>
        </p:spPr>
        <p:txBody>
          <a:bodyPr wrap="none" rtlCol="0">
            <a:spAutoFit/>
          </a:bodyPr>
          <a:lstStyle/>
          <a:p>
            <a:r>
              <a:rPr lang="en-US" dirty="0">
                <a:solidFill>
                  <a:prstClr val="black"/>
                </a:solidFill>
                <a:latin typeface="Franklin Gothic Medium" pitchFamily="34" charset="0"/>
              </a:rPr>
              <a:t>Source: Gallup poll, March 24, 2003</a:t>
            </a:r>
          </a:p>
        </p:txBody>
      </p:sp>
      <p:cxnSp>
        <p:nvCxnSpPr>
          <p:cNvPr id="6" name="Straight Connector 5"/>
          <p:cNvCxnSpPr/>
          <p:nvPr/>
        </p:nvCxnSpPr>
        <p:spPr>
          <a:xfrm>
            <a:off x="76200" y="457200"/>
            <a:ext cx="89916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80482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prstClr val="black"/>
                </a:solidFill>
                <a:latin typeface="Calibri"/>
                <a:ea typeface="Calibri"/>
                <a:cs typeface="Times New Roman"/>
              </a:rPr>
              <a:t>Why Has Control of War Shifted to the President?</a:t>
            </a:r>
            <a:endParaRPr lang="en-US" dirty="0"/>
          </a:p>
        </p:txBody>
      </p:sp>
      <p:sp>
        <p:nvSpPr>
          <p:cNvPr id="3" name="Content Placeholder 2"/>
          <p:cNvSpPr>
            <a:spLocks noGrp="1"/>
          </p:cNvSpPr>
          <p:nvPr>
            <p:ph sz="quarter" idx="1"/>
          </p:nvPr>
        </p:nvSpPr>
        <p:spPr>
          <a:xfrm>
            <a:off x="612648" y="1600200"/>
            <a:ext cx="8153400" cy="4800600"/>
          </a:xfrm>
        </p:spPr>
        <p:txBody>
          <a:bodyPr>
            <a:normAutofit fontScale="92500" lnSpcReduction="10000"/>
          </a:bodyPr>
          <a:lstStyle/>
          <a:p>
            <a:pPr marL="0" marR="0" indent="0">
              <a:lnSpc>
                <a:spcPct val="115000"/>
              </a:lnSpc>
              <a:spcBef>
                <a:spcPts val="0"/>
              </a:spcBef>
              <a:spcAft>
                <a:spcPts val="1000"/>
              </a:spcAft>
              <a:buNone/>
            </a:pPr>
            <a:endParaRPr lang="en-US" sz="3200" dirty="0" smtClean="0">
              <a:latin typeface="Calibri"/>
              <a:ea typeface="Calibri"/>
              <a:cs typeface="Times New Roman"/>
            </a:endParaRPr>
          </a:p>
          <a:p>
            <a:pPr marL="0" lvl="0" indent="0">
              <a:spcBef>
                <a:spcPct val="20000"/>
              </a:spcBef>
              <a:buClrTx/>
              <a:buSzTx/>
              <a:buNone/>
            </a:pPr>
            <a:r>
              <a:rPr lang="en-US" sz="3200" b="1" dirty="0">
                <a:solidFill>
                  <a:prstClr val="black"/>
                </a:solidFill>
                <a:latin typeface="Calibri"/>
              </a:rPr>
              <a:t>1) </a:t>
            </a:r>
            <a:r>
              <a:rPr lang="en-US" sz="3200" b="1" dirty="0" smtClean="0">
                <a:solidFill>
                  <a:prstClr val="black"/>
                </a:solidFill>
                <a:latin typeface="Calibri"/>
              </a:rPr>
              <a:t>Congress’s reluctance to exercise</a:t>
            </a:r>
            <a:r>
              <a:rPr lang="en-US" sz="3200" b="1" dirty="0" smtClean="0">
                <a:latin typeface="Calibri"/>
                <a:ea typeface="Calibri"/>
                <a:cs typeface="Calibri"/>
              </a:rPr>
              <a:t> </a:t>
            </a:r>
            <a:r>
              <a:rPr lang="en-US" sz="3200" b="1" dirty="0">
                <a:latin typeface="Calibri"/>
                <a:ea typeface="Calibri"/>
                <a:cs typeface="Calibri"/>
              </a:rPr>
              <a:t>its constitutional control </a:t>
            </a:r>
            <a:r>
              <a:rPr lang="en-US" sz="3200" b="1" dirty="0" smtClean="0">
                <a:latin typeface="Calibri"/>
                <a:ea typeface="Calibri"/>
                <a:cs typeface="Calibri"/>
              </a:rPr>
              <a:t>over</a:t>
            </a:r>
            <a:r>
              <a:rPr lang="en-US" sz="3200" b="1" dirty="0" smtClean="0">
                <a:solidFill>
                  <a:prstClr val="black"/>
                </a:solidFill>
                <a:latin typeface="Calibri"/>
              </a:rPr>
              <a:t> war?</a:t>
            </a:r>
            <a:endParaRPr lang="en-US" sz="3200" b="1" dirty="0">
              <a:solidFill>
                <a:prstClr val="black"/>
              </a:solidFill>
              <a:latin typeface="Calibri"/>
            </a:endParaRPr>
          </a:p>
          <a:p>
            <a:pPr marL="0" lvl="0" indent="0">
              <a:spcBef>
                <a:spcPct val="20000"/>
              </a:spcBef>
              <a:buClrTx/>
              <a:buSzTx/>
              <a:buNone/>
            </a:pPr>
            <a:endParaRPr lang="en-US" sz="3200" b="1" dirty="0" smtClean="0">
              <a:solidFill>
                <a:prstClr val="black"/>
              </a:solidFill>
              <a:latin typeface="Calibri"/>
            </a:endParaRPr>
          </a:p>
          <a:p>
            <a:pPr marL="0" lvl="0" indent="0">
              <a:spcBef>
                <a:spcPct val="20000"/>
              </a:spcBef>
              <a:buClrTx/>
              <a:buSzTx/>
              <a:buNone/>
            </a:pPr>
            <a:r>
              <a:rPr lang="en-US" sz="3200" b="1" dirty="0" smtClean="0">
                <a:solidFill>
                  <a:prstClr val="black"/>
                </a:solidFill>
                <a:latin typeface="Calibri"/>
              </a:rPr>
              <a:t>OR:</a:t>
            </a:r>
            <a:endParaRPr lang="en-US" sz="3200" b="1" dirty="0">
              <a:solidFill>
                <a:prstClr val="black"/>
              </a:solidFill>
              <a:latin typeface="Calibri"/>
            </a:endParaRPr>
          </a:p>
          <a:p>
            <a:pPr marL="0" lvl="0" indent="0">
              <a:spcBef>
                <a:spcPct val="20000"/>
              </a:spcBef>
              <a:buClrTx/>
              <a:buSzTx/>
              <a:buNone/>
            </a:pPr>
            <a:endParaRPr lang="en-US" sz="3200" b="1" dirty="0" smtClean="0">
              <a:solidFill>
                <a:prstClr val="black"/>
              </a:solidFill>
              <a:latin typeface="Calibri"/>
            </a:endParaRPr>
          </a:p>
          <a:p>
            <a:pPr marL="0" lvl="0" indent="0">
              <a:spcBef>
                <a:spcPct val="20000"/>
              </a:spcBef>
              <a:buClrTx/>
              <a:buSzTx/>
              <a:buNone/>
            </a:pPr>
            <a:r>
              <a:rPr lang="en-US" sz="3200" b="1" dirty="0" smtClean="0">
                <a:solidFill>
                  <a:prstClr val="black"/>
                </a:solidFill>
                <a:latin typeface="Calibri"/>
              </a:rPr>
              <a:t>2</a:t>
            </a:r>
            <a:r>
              <a:rPr lang="en-US" sz="3200" b="1" dirty="0">
                <a:solidFill>
                  <a:prstClr val="black"/>
                </a:solidFill>
                <a:latin typeface="Calibri"/>
              </a:rPr>
              <a:t>) Changes in the </a:t>
            </a:r>
            <a:r>
              <a:rPr lang="en-US" sz="3200" b="1">
                <a:solidFill>
                  <a:prstClr val="black"/>
                </a:solidFill>
                <a:latin typeface="Calibri"/>
              </a:rPr>
              <a:t>world </a:t>
            </a:r>
            <a:r>
              <a:rPr lang="en-US" sz="3200" b="1" smtClean="0">
                <a:solidFill>
                  <a:prstClr val="black"/>
                </a:solidFill>
                <a:latin typeface="Calibri"/>
              </a:rPr>
              <a:t>that have </a:t>
            </a:r>
            <a:r>
              <a:rPr lang="en-US" sz="3200" b="1" dirty="0">
                <a:solidFill>
                  <a:prstClr val="black"/>
                </a:solidFill>
                <a:latin typeface="Calibri"/>
              </a:rPr>
              <a:t>tipped the balance in war decisions away from Congress and toward the president?</a:t>
            </a:r>
          </a:p>
          <a:p>
            <a:endParaRPr lang="en-US" dirty="0"/>
          </a:p>
        </p:txBody>
      </p:sp>
    </p:spTree>
    <p:extLst>
      <p:ext uri="{BB962C8B-B14F-4D97-AF65-F5344CB8AC3E}">
        <p14:creationId xmlns:p14="http://schemas.microsoft.com/office/powerpoint/2010/main" xmlns="" val="19446051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4267200" y="2014537"/>
            <a:ext cx="4267200" cy="3243263"/>
          </a:xfrm>
        </p:spPr>
      </p:pic>
      <p:sp>
        <p:nvSpPr>
          <p:cNvPr id="3" name="Rectangle 2"/>
          <p:cNvSpPr/>
          <p:nvPr/>
        </p:nvSpPr>
        <p:spPr>
          <a:xfrm>
            <a:off x="304800" y="1981200"/>
            <a:ext cx="3657600" cy="46482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480"/>
              </a:spcBef>
            </a:pPr>
            <a:r>
              <a:rPr lang="en-US" sz="2000" dirty="0">
                <a:solidFill>
                  <a:prstClr val="white"/>
                </a:solidFill>
                <a:latin typeface="Calibri"/>
                <a:ea typeface="Calibri"/>
                <a:cs typeface="Calibri"/>
              </a:rPr>
              <a:t>“It has been circumstance which has given the executive its great predominance . . . . An entire era of crisis in which urgent decisions have been required again and again, decisions of a kind that Congress is ill-equipped to make…The President has the means at his disposal for prompt action; the Congress does not</a:t>
            </a:r>
            <a:r>
              <a:rPr lang="en-US" sz="2000" dirty="0" smtClean="0">
                <a:solidFill>
                  <a:prstClr val="white"/>
                </a:solidFill>
                <a:latin typeface="Calibri"/>
                <a:ea typeface="Calibri"/>
                <a:cs typeface="Calibri"/>
              </a:rPr>
              <a:t>.”</a:t>
            </a:r>
          </a:p>
          <a:p>
            <a:pPr>
              <a:lnSpc>
                <a:spcPct val="115000"/>
              </a:lnSpc>
              <a:spcBef>
                <a:spcPts val="480"/>
              </a:spcBef>
            </a:pPr>
            <a:r>
              <a:rPr lang="en-US" sz="2000" dirty="0">
                <a:solidFill>
                  <a:prstClr val="white"/>
                </a:solidFill>
                <a:latin typeface="Calibri"/>
                <a:ea typeface="Calibri"/>
                <a:cs typeface="Times New Roman"/>
              </a:rPr>
              <a:t>	</a:t>
            </a:r>
            <a:r>
              <a:rPr lang="en-US" sz="2000" dirty="0" smtClean="0">
                <a:solidFill>
                  <a:prstClr val="white"/>
                </a:solidFill>
                <a:latin typeface="Calibri"/>
                <a:ea typeface="Calibri"/>
                <a:cs typeface="Times New Roman"/>
              </a:rPr>
              <a:t>- William Fulbright</a:t>
            </a:r>
            <a:endParaRPr lang="en-US" sz="2000" dirty="0">
              <a:solidFill>
                <a:prstClr val="white"/>
              </a:solidFill>
              <a:latin typeface="Calibri"/>
              <a:ea typeface="Calibri"/>
              <a:cs typeface="Times New Roman"/>
            </a:endParaRPr>
          </a:p>
        </p:txBody>
      </p:sp>
    </p:spTree>
    <p:extLst>
      <p:ext uri="{BB962C8B-B14F-4D97-AF65-F5344CB8AC3E}">
        <p14:creationId xmlns:p14="http://schemas.microsoft.com/office/powerpoint/2010/main" xmlns="" val="20395619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smtClean="0">
                <a:solidFill>
                  <a:prstClr val="black"/>
                </a:solidFill>
                <a:latin typeface="Calibri"/>
                <a:ea typeface="Calibri"/>
                <a:cs typeface="Times New Roman"/>
              </a:rPr>
              <a:t>War Powers Act (1973)</a:t>
            </a:r>
            <a:endParaRPr lang="en-US" sz="4800" dirty="0"/>
          </a:p>
        </p:txBody>
      </p:sp>
      <p:sp>
        <p:nvSpPr>
          <p:cNvPr id="3" name="Content Placeholder 2"/>
          <p:cNvSpPr>
            <a:spLocks noGrp="1"/>
          </p:cNvSpPr>
          <p:nvPr>
            <p:ph sz="quarter" idx="1"/>
          </p:nvPr>
        </p:nvSpPr>
        <p:spPr/>
        <p:txBody>
          <a:bodyPr>
            <a:normAutofit fontScale="92500" lnSpcReduction="20000"/>
          </a:bodyPr>
          <a:lstStyle/>
          <a:p>
            <a:pPr marL="457200" marR="0">
              <a:lnSpc>
                <a:spcPct val="115000"/>
              </a:lnSpc>
              <a:spcBef>
                <a:spcPts val="480"/>
              </a:spcBef>
              <a:spcAft>
                <a:spcPts val="0"/>
              </a:spcAft>
            </a:pPr>
            <a:r>
              <a:rPr lang="en-US" sz="3200" b="1" dirty="0" smtClean="0">
                <a:latin typeface="Calibri"/>
                <a:ea typeface="Calibri"/>
                <a:cs typeface="Calibri"/>
              </a:rPr>
              <a:t>1</a:t>
            </a:r>
            <a:r>
              <a:rPr lang="en-US" sz="3200" b="1" dirty="0">
                <a:latin typeface="Calibri"/>
                <a:ea typeface="Calibri"/>
                <a:cs typeface="Calibri"/>
              </a:rPr>
              <a:t>. Requires the president to inform Congress within 48 hours of the start of military action of the reasons for it.</a:t>
            </a:r>
            <a:endParaRPr lang="en-US" sz="1400" b="1" dirty="0">
              <a:latin typeface="Calibri"/>
              <a:ea typeface="Calibri"/>
              <a:cs typeface="Times New Roman"/>
            </a:endParaRPr>
          </a:p>
          <a:p>
            <a:pPr marL="457200" marR="0">
              <a:lnSpc>
                <a:spcPct val="115000"/>
              </a:lnSpc>
              <a:spcBef>
                <a:spcPts val="480"/>
              </a:spcBef>
              <a:spcAft>
                <a:spcPts val="0"/>
              </a:spcAft>
            </a:pPr>
            <a:r>
              <a:rPr lang="en-US" sz="3200" b="1" dirty="0">
                <a:latin typeface="Calibri"/>
                <a:ea typeface="Calibri"/>
                <a:cs typeface="Calibri"/>
              </a:rPr>
              <a:t>2. Requires the president to stop offensive operations within 60 days unless Congress authorizes an extension.</a:t>
            </a:r>
            <a:endParaRPr lang="en-US" sz="1400" b="1" dirty="0">
              <a:latin typeface="Calibri"/>
              <a:ea typeface="Calibri"/>
              <a:cs typeface="Times New Roman"/>
            </a:endParaRPr>
          </a:p>
          <a:p>
            <a:pPr marL="457200" marR="0">
              <a:lnSpc>
                <a:spcPct val="115000"/>
              </a:lnSpc>
              <a:spcBef>
                <a:spcPts val="480"/>
              </a:spcBef>
              <a:spcAft>
                <a:spcPts val="0"/>
              </a:spcAft>
            </a:pPr>
            <a:r>
              <a:rPr lang="en-US" sz="3200" b="1" dirty="0">
                <a:latin typeface="Calibri"/>
                <a:ea typeface="Calibri"/>
                <a:cs typeface="Calibri"/>
              </a:rPr>
              <a:t>3. Requires the president to withdraw U.S. troops within 30 days if Congress has not authorized an extension.</a:t>
            </a:r>
            <a:endParaRPr lang="en-US" sz="1400" b="1" dirty="0">
              <a:latin typeface="Calibri"/>
              <a:ea typeface="Calibri"/>
              <a:cs typeface="Times New Roman"/>
            </a:endParaRPr>
          </a:p>
          <a:p>
            <a:endParaRPr lang="en-US" b="1" dirty="0"/>
          </a:p>
        </p:txBody>
      </p:sp>
    </p:spTree>
    <p:extLst>
      <p:ext uri="{BB962C8B-B14F-4D97-AF65-F5344CB8AC3E}">
        <p14:creationId xmlns:p14="http://schemas.microsoft.com/office/powerpoint/2010/main" xmlns="" val="33247270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381000" y="1676400"/>
            <a:ext cx="8305800" cy="4953000"/>
          </a:xfrm>
          <a:noFill/>
        </p:spPr>
      </p:pic>
      <p:sp>
        <p:nvSpPr>
          <p:cNvPr id="5" name="Rectangle 4"/>
          <p:cNvSpPr/>
          <p:nvPr/>
        </p:nvSpPr>
        <p:spPr>
          <a:xfrm>
            <a:off x="609600" y="2133600"/>
            <a:ext cx="3810000" cy="419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“While I appreciate receiving that support, my request for it did not . . . constitute any change in the long-standing positions of the executive branch on . . . the constitutionality of the War Powers Resolution.” </a:t>
            </a:r>
          </a:p>
        </p:txBody>
      </p:sp>
    </p:spTree>
    <p:extLst>
      <p:ext uri="{BB962C8B-B14F-4D97-AF65-F5344CB8AC3E}">
        <p14:creationId xmlns:p14="http://schemas.microsoft.com/office/powerpoint/2010/main" xmlns="" val="17247542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t>Summary</a:t>
            </a:r>
            <a:endParaRPr lang="en-US" sz="5400" b="1" dirty="0"/>
          </a:p>
        </p:txBody>
      </p:sp>
      <p:sp>
        <p:nvSpPr>
          <p:cNvPr id="3" name="Content Placeholder 2"/>
          <p:cNvSpPr>
            <a:spLocks noGrp="1"/>
          </p:cNvSpPr>
          <p:nvPr>
            <p:ph sz="quarter" idx="1"/>
          </p:nvPr>
        </p:nvSpPr>
        <p:spPr>
          <a:xfrm>
            <a:off x="612648" y="1600200"/>
            <a:ext cx="8153400" cy="4724400"/>
          </a:xfrm>
        </p:spPr>
        <p:txBody>
          <a:bodyPr>
            <a:normAutofit lnSpcReduction="10000"/>
          </a:bodyPr>
          <a:lstStyle/>
          <a:p>
            <a:pPr marL="0" indent="0">
              <a:buNone/>
            </a:pPr>
            <a:r>
              <a:rPr lang="en-US" b="1" dirty="0" smtClean="0"/>
              <a:t>1. presidents</a:t>
            </a:r>
            <a:r>
              <a:rPr lang="en-US" b="1" dirty="0"/>
              <a:t>’ constitutional authority in foreign </a:t>
            </a:r>
            <a:r>
              <a:rPr lang="en-US" b="1" dirty="0" smtClean="0"/>
              <a:t>affairs	</a:t>
            </a:r>
            <a:br>
              <a:rPr lang="en-US" b="1" dirty="0" smtClean="0"/>
            </a:br>
            <a:r>
              <a:rPr lang="en-US" b="1" dirty="0" smtClean="0"/>
              <a:t>	&gt;chief </a:t>
            </a:r>
            <a:r>
              <a:rPr lang="en-US" b="1" dirty="0"/>
              <a:t>diplomat</a:t>
            </a:r>
          </a:p>
          <a:p>
            <a:pPr marL="0" indent="0">
              <a:buNone/>
            </a:pPr>
            <a:r>
              <a:rPr lang="en-US" b="1" dirty="0" smtClean="0"/>
              <a:t>	&gt;</a:t>
            </a:r>
            <a:r>
              <a:rPr lang="en-US" b="1" dirty="0"/>
              <a:t>commander-in-chief</a:t>
            </a:r>
          </a:p>
          <a:p>
            <a:pPr marL="0" indent="0">
              <a:buNone/>
            </a:pPr>
            <a:r>
              <a:rPr lang="en-US" b="1" dirty="0"/>
              <a:t>2. presidents’ foreign policy advantage over Congress</a:t>
            </a:r>
          </a:p>
          <a:p>
            <a:pPr marL="0" indent="0">
              <a:buNone/>
            </a:pPr>
            <a:r>
              <a:rPr lang="en-US" b="1" dirty="0" smtClean="0"/>
              <a:t>	&gt;</a:t>
            </a:r>
            <a:r>
              <a:rPr lang="en-US" b="1" dirty="0"/>
              <a:t>access to policy-relevant information</a:t>
            </a:r>
          </a:p>
          <a:p>
            <a:pPr marL="0" indent="0">
              <a:buNone/>
            </a:pPr>
            <a:r>
              <a:rPr lang="en-US" b="1" dirty="0" smtClean="0"/>
              <a:t>	&gt;</a:t>
            </a:r>
            <a:r>
              <a:rPr lang="en-US" b="1" dirty="0"/>
              <a:t>unitary authority in diplomatic relations</a:t>
            </a:r>
          </a:p>
          <a:p>
            <a:pPr marL="0" indent="0">
              <a:buNone/>
            </a:pPr>
            <a:r>
              <a:rPr lang="en-US" b="1" dirty="0"/>
              <a:t>3. presidents’ opportunities to act on their own </a:t>
            </a:r>
            <a:r>
              <a:rPr lang="en-US" b="1" dirty="0" smtClean="0"/>
              <a:t>	authority </a:t>
            </a:r>
            <a:r>
              <a:rPr lang="en-US" b="1" dirty="0"/>
              <a:t>in foreign affairs</a:t>
            </a:r>
          </a:p>
          <a:p>
            <a:endParaRPr lang="en-US" dirty="0"/>
          </a:p>
        </p:txBody>
      </p:sp>
    </p:spTree>
    <p:extLst>
      <p:ext uri="{BB962C8B-B14F-4D97-AF65-F5344CB8AC3E}">
        <p14:creationId xmlns:p14="http://schemas.microsoft.com/office/powerpoint/2010/main" xmlns="" val="1737225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Congress and War</a:t>
            </a:r>
            <a:endParaRPr lang="en-US" dirty="0"/>
          </a:p>
        </p:txBody>
      </p:sp>
      <p:sp>
        <p:nvSpPr>
          <p:cNvPr id="3" name="Content Placeholder 2"/>
          <p:cNvSpPr>
            <a:spLocks noGrp="1"/>
          </p:cNvSpPr>
          <p:nvPr>
            <p:ph sz="quarter" idx="1"/>
          </p:nvPr>
        </p:nvSpPr>
        <p:spPr/>
        <p:txBody>
          <a:bodyPr>
            <a:normAutofit fontScale="77500" lnSpcReduction="20000"/>
          </a:bodyPr>
          <a:lstStyle/>
          <a:p>
            <a:pPr marL="0" marR="0">
              <a:lnSpc>
                <a:spcPct val="115000"/>
              </a:lnSpc>
              <a:spcBef>
                <a:spcPts val="0"/>
              </a:spcBef>
              <a:spcAft>
                <a:spcPts val="1000"/>
              </a:spcAft>
            </a:pPr>
            <a:r>
              <a:rPr lang="en-US" sz="3200" b="1" dirty="0" smtClean="0">
                <a:latin typeface="Calibri"/>
                <a:ea typeface="Calibri"/>
                <a:cs typeface="Times New Roman"/>
              </a:rPr>
              <a:t>The Constitution’s Article I grants Congress the power to</a:t>
            </a:r>
            <a:endParaRPr lang="en-US" sz="3200" b="1" dirty="0">
              <a:latin typeface="Calibri"/>
              <a:ea typeface="Calibri"/>
              <a:cs typeface="Times New Roman"/>
            </a:endParaRPr>
          </a:p>
          <a:p>
            <a:pPr marL="0" marR="0" indent="0">
              <a:lnSpc>
                <a:spcPct val="115000"/>
              </a:lnSpc>
              <a:spcBef>
                <a:spcPts val="0"/>
              </a:spcBef>
              <a:spcAft>
                <a:spcPts val="1000"/>
              </a:spcAft>
              <a:buNone/>
            </a:pPr>
            <a:r>
              <a:rPr lang="en-US" sz="3200" b="1" dirty="0" smtClean="0">
                <a:latin typeface="Calibri"/>
                <a:ea typeface="Calibri"/>
                <a:cs typeface="Times New Roman"/>
              </a:rPr>
              <a:t>	• declare War</a:t>
            </a:r>
          </a:p>
          <a:p>
            <a:pPr marL="0" marR="0" indent="0">
              <a:lnSpc>
                <a:spcPct val="115000"/>
              </a:lnSpc>
              <a:spcBef>
                <a:spcPts val="0"/>
              </a:spcBef>
              <a:spcAft>
                <a:spcPts val="1000"/>
              </a:spcAft>
              <a:buNone/>
            </a:pPr>
            <a:r>
              <a:rPr lang="en-US" sz="3200" b="1" dirty="0" smtClean="0">
                <a:latin typeface="Calibri"/>
                <a:ea typeface="Calibri"/>
                <a:cs typeface="Times New Roman"/>
              </a:rPr>
              <a:t>	• raise </a:t>
            </a:r>
            <a:r>
              <a:rPr lang="en-US" sz="3200" b="1" dirty="0">
                <a:latin typeface="Calibri"/>
                <a:ea typeface="Calibri"/>
                <a:cs typeface="Times New Roman"/>
              </a:rPr>
              <a:t>and support </a:t>
            </a:r>
            <a:r>
              <a:rPr lang="en-US" sz="3200" b="1" dirty="0" smtClean="0">
                <a:latin typeface="Calibri"/>
                <a:ea typeface="Calibri"/>
                <a:cs typeface="Times New Roman"/>
              </a:rPr>
              <a:t>Armies</a:t>
            </a:r>
          </a:p>
          <a:p>
            <a:pPr marL="0" marR="0" indent="0">
              <a:lnSpc>
                <a:spcPct val="115000"/>
              </a:lnSpc>
              <a:spcBef>
                <a:spcPts val="0"/>
              </a:spcBef>
              <a:spcAft>
                <a:spcPts val="1000"/>
              </a:spcAft>
              <a:buNone/>
            </a:pPr>
            <a:r>
              <a:rPr lang="en-US" sz="3200" b="1" dirty="0" smtClean="0">
                <a:latin typeface="Calibri"/>
                <a:ea typeface="Calibri"/>
                <a:cs typeface="Times New Roman"/>
              </a:rPr>
              <a:t>	• provide </a:t>
            </a:r>
            <a:r>
              <a:rPr lang="en-US" sz="3200" b="1" dirty="0">
                <a:latin typeface="Calibri"/>
                <a:ea typeface="Calibri"/>
                <a:cs typeface="Times New Roman"/>
              </a:rPr>
              <a:t>and maintain a Navy;</a:t>
            </a:r>
          </a:p>
          <a:p>
            <a:pPr marL="0" marR="0" indent="0">
              <a:lnSpc>
                <a:spcPct val="115000"/>
              </a:lnSpc>
              <a:spcBef>
                <a:spcPts val="0"/>
              </a:spcBef>
              <a:spcAft>
                <a:spcPts val="1000"/>
              </a:spcAft>
              <a:buNone/>
            </a:pPr>
            <a:r>
              <a:rPr lang="en-US" sz="3200" b="1" dirty="0" smtClean="0">
                <a:latin typeface="Calibri"/>
                <a:ea typeface="Calibri"/>
                <a:cs typeface="Times New Roman"/>
              </a:rPr>
              <a:t>	• make </a:t>
            </a:r>
            <a:r>
              <a:rPr lang="en-US" sz="3200" b="1" dirty="0">
                <a:latin typeface="Calibri"/>
                <a:ea typeface="Calibri"/>
                <a:cs typeface="Times New Roman"/>
              </a:rPr>
              <a:t>Rules for the . . . land and naval </a:t>
            </a:r>
            <a:r>
              <a:rPr lang="en-US" sz="3200" b="1" dirty="0" smtClean="0">
                <a:latin typeface="Calibri"/>
                <a:ea typeface="Calibri"/>
                <a:cs typeface="Times New Roman"/>
              </a:rPr>
              <a:t>forces</a:t>
            </a:r>
            <a:endParaRPr lang="en-US" sz="3200" b="1" dirty="0">
              <a:latin typeface="Calibri"/>
              <a:ea typeface="Calibri"/>
              <a:cs typeface="Times New Roman"/>
            </a:endParaRPr>
          </a:p>
          <a:p>
            <a:pPr marL="0" marR="0" indent="0">
              <a:lnSpc>
                <a:spcPct val="115000"/>
              </a:lnSpc>
              <a:spcBef>
                <a:spcPts val="0"/>
              </a:spcBef>
              <a:spcAft>
                <a:spcPts val="1000"/>
              </a:spcAft>
              <a:buNone/>
            </a:pPr>
            <a:r>
              <a:rPr lang="en-US" sz="3200" b="1" dirty="0" smtClean="0">
                <a:latin typeface="Calibri"/>
                <a:ea typeface="Calibri"/>
                <a:cs typeface="Times New Roman"/>
              </a:rPr>
              <a:t>	• provide </a:t>
            </a:r>
            <a:r>
              <a:rPr lang="en-US" sz="3200" b="1" dirty="0">
                <a:latin typeface="Calibri"/>
                <a:ea typeface="Calibri"/>
                <a:cs typeface="Times New Roman"/>
              </a:rPr>
              <a:t>for calling forth the Militia to … </a:t>
            </a:r>
            <a:r>
              <a:rPr lang="en-US" sz="3200" b="1" dirty="0" smtClean="0">
                <a:latin typeface="Calibri"/>
                <a:ea typeface="Calibri"/>
                <a:cs typeface="Times New Roman"/>
              </a:rPr>
              <a:t>suppress 	Insurrections </a:t>
            </a:r>
            <a:r>
              <a:rPr lang="en-US" sz="3200" b="1" dirty="0">
                <a:latin typeface="Calibri"/>
                <a:ea typeface="Calibri"/>
                <a:cs typeface="Times New Roman"/>
              </a:rPr>
              <a:t>and repel </a:t>
            </a:r>
            <a:r>
              <a:rPr lang="en-US" sz="3200" b="1" dirty="0" smtClean="0">
                <a:latin typeface="Calibri"/>
                <a:ea typeface="Calibri"/>
                <a:cs typeface="Times New Roman"/>
              </a:rPr>
              <a:t>Invasions</a:t>
            </a:r>
            <a:endParaRPr lang="en-US" sz="3200" b="1" dirty="0">
              <a:latin typeface="Calibri"/>
              <a:ea typeface="Calibri"/>
              <a:cs typeface="Times New Roman"/>
            </a:endParaRPr>
          </a:p>
          <a:p>
            <a:pPr marL="0" marR="0" indent="0">
              <a:lnSpc>
                <a:spcPct val="115000"/>
              </a:lnSpc>
              <a:spcBef>
                <a:spcPts val="0"/>
              </a:spcBef>
              <a:spcAft>
                <a:spcPts val="1000"/>
              </a:spcAft>
              <a:buNone/>
            </a:pPr>
            <a:r>
              <a:rPr lang="en-US" sz="3200" b="1" dirty="0" smtClean="0">
                <a:latin typeface="Calibri"/>
                <a:ea typeface="Calibri"/>
                <a:cs typeface="Times New Roman"/>
              </a:rPr>
              <a:t>	• provide </a:t>
            </a:r>
            <a:r>
              <a:rPr lang="en-US" sz="3200" b="1" dirty="0">
                <a:latin typeface="Calibri"/>
                <a:ea typeface="Calibri"/>
                <a:cs typeface="Times New Roman"/>
              </a:rPr>
              <a:t>for organizing, arming, and disciplining the </a:t>
            </a:r>
            <a:r>
              <a:rPr lang="en-US" sz="3200" b="1" dirty="0" smtClean="0">
                <a:latin typeface="Calibri"/>
                <a:ea typeface="Calibri"/>
                <a:cs typeface="Times New Roman"/>
              </a:rPr>
              <a:t>	Militia</a:t>
            </a:r>
            <a:endParaRPr lang="en-US" sz="3200" b="1" dirty="0">
              <a:effectLst/>
              <a:latin typeface="Calibri"/>
              <a:ea typeface="Calibri"/>
              <a:cs typeface="Times New Roman"/>
            </a:endParaRPr>
          </a:p>
        </p:txBody>
      </p:sp>
    </p:spTree>
    <p:extLst>
      <p:ext uri="{BB962C8B-B14F-4D97-AF65-F5344CB8AC3E}">
        <p14:creationId xmlns:p14="http://schemas.microsoft.com/office/powerpoint/2010/main" xmlns="" val="376796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685800" y="1981200"/>
            <a:ext cx="7772716" cy="4572000"/>
          </a:xfrm>
        </p:spPr>
      </p:pic>
      <p:sp>
        <p:nvSpPr>
          <p:cNvPr id="5" name="Rectangle 4"/>
          <p:cNvSpPr/>
          <p:nvPr/>
        </p:nvSpPr>
        <p:spPr>
          <a:xfrm>
            <a:off x="609600" y="3886200"/>
            <a:ext cx="4495800" cy="2362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"The only case in which the Executive can enter on a war, undeclared by Congress, is when a state of war has been [initiated by] another [country</a:t>
            </a:r>
            <a:r>
              <a:rPr lang="en-US" sz="2800" b="1" dirty="0" smtClean="0"/>
              <a:t>].“ – </a:t>
            </a:r>
          </a:p>
          <a:p>
            <a:r>
              <a:rPr lang="en-US" sz="2800" b="1" dirty="0"/>
              <a:t>	</a:t>
            </a:r>
            <a:r>
              <a:rPr lang="en-US" sz="2800" b="1" dirty="0" smtClean="0"/>
              <a:t>	</a:t>
            </a:r>
            <a:r>
              <a:rPr lang="en-US" sz="2000" b="1" dirty="0" smtClean="0"/>
              <a:t>James Madison</a:t>
            </a:r>
            <a:endParaRPr lang="en-US" sz="2800" b="1" dirty="0"/>
          </a:p>
        </p:txBody>
      </p:sp>
    </p:spTree>
    <p:extLst>
      <p:ext uri="{BB962C8B-B14F-4D97-AF65-F5344CB8AC3E}">
        <p14:creationId xmlns:p14="http://schemas.microsoft.com/office/powerpoint/2010/main" xmlns="" val="3576114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Today’s session</a:t>
            </a:r>
            <a:endParaRPr lang="en-US" dirty="0"/>
          </a:p>
        </p:txBody>
      </p:sp>
      <p:sp>
        <p:nvSpPr>
          <p:cNvPr id="3" name="Content Placeholder 2"/>
          <p:cNvSpPr>
            <a:spLocks noGrp="1"/>
          </p:cNvSpPr>
          <p:nvPr>
            <p:ph sz="quarter" idx="1"/>
          </p:nvPr>
        </p:nvSpPr>
        <p:spPr>
          <a:xfrm>
            <a:off x="609600" y="1752600"/>
            <a:ext cx="8153400" cy="4495800"/>
          </a:xfrm>
        </p:spPr>
        <p:txBody>
          <a:bodyPr>
            <a:normAutofit fontScale="92500" lnSpcReduction="10000"/>
          </a:bodyPr>
          <a:lstStyle/>
          <a:p>
            <a:pPr marL="285750" marR="0">
              <a:lnSpc>
                <a:spcPct val="115000"/>
              </a:lnSpc>
              <a:spcBef>
                <a:spcPts val="480"/>
              </a:spcBef>
              <a:spcAft>
                <a:spcPts val="0"/>
              </a:spcAft>
            </a:pPr>
            <a:r>
              <a:rPr lang="en-US" sz="3200" dirty="0">
                <a:latin typeface="Calibri"/>
                <a:ea typeface="Calibri"/>
                <a:cs typeface="Calibri"/>
              </a:rPr>
              <a:t>1. </a:t>
            </a:r>
            <a:r>
              <a:rPr lang="en-US" sz="3200" dirty="0" smtClean="0">
                <a:latin typeface="Calibri"/>
                <a:ea typeface="Calibri"/>
                <a:cs typeface="Calibri"/>
              </a:rPr>
              <a:t>The </a:t>
            </a:r>
            <a:r>
              <a:rPr lang="en-US" sz="3200" dirty="0">
                <a:latin typeface="Calibri"/>
                <a:ea typeface="Calibri"/>
                <a:cs typeface="Calibri"/>
              </a:rPr>
              <a:t>information and leadership advantage that the president has over Congress in the making of foreign policy</a:t>
            </a:r>
            <a:endParaRPr lang="en-US" sz="1400" dirty="0">
              <a:latin typeface="Calibri"/>
              <a:ea typeface="Calibri"/>
              <a:cs typeface="Times New Roman"/>
            </a:endParaRPr>
          </a:p>
          <a:p>
            <a:pPr marL="0" marR="0">
              <a:lnSpc>
                <a:spcPct val="115000"/>
              </a:lnSpc>
              <a:spcBef>
                <a:spcPts val="480"/>
              </a:spcBef>
              <a:spcAft>
                <a:spcPts val="0"/>
              </a:spcAft>
            </a:pPr>
            <a:r>
              <a:rPr lang="en-US" sz="3200" dirty="0">
                <a:latin typeface="Calibri"/>
                <a:ea typeface="Calibri"/>
                <a:cs typeface="Calibri"/>
              </a:rPr>
              <a:t> </a:t>
            </a:r>
            <a:endParaRPr lang="en-US" sz="1400" dirty="0">
              <a:latin typeface="Calibri"/>
              <a:ea typeface="Calibri"/>
              <a:cs typeface="Times New Roman"/>
            </a:endParaRPr>
          </a:p>
          <a:p>
            <a:pPr marL="285750" marR="0">
              <a:lnSpc>
                <a:spcPct val="115000"/>
              </a:lnSpc>
              <a:spcBef>
                <a:spcPts val="480"/>
              </a:spcBef>
              <a:spcAft>
                <a:spcPts val="0"/>
              </a:spcAft>
            </a:pPr>
            <a:r>
              <a:rPr lang="en-US" sz="3200" dirty="0">
                <a:latin typeface="Calibri"/>
                <a:ea typeface="Calibri"/>
                <a:cs typeface="Calibri"/>
              </a:rPr>
              <a:t>2. </a:t>
            </a:r>
            <a:r>
              <a:rPr lang="en-US" sz="3200" dirty="0" smtClean="0">
                <a:latin typeface="Calibri"/>
                <a:ea typeface="Calibri"/>
                <a:cs typeface="Calibri"/>
              </a:rPr>
              <a:t>Presidents</a:t>
            </a:r>
            <a:r>
              <a:rPr lang="en-US" sz="3200" dirty="0">
                <a:latin typeface="Calibri"/>
                <a:ea typeface="Calibri"/>
                <a:cs typeface="Calibri"/>
              </a:rPr>
              <a:t>’ ability to act on their own in the area of foreign affairs</a:t>
            </a:r>
            <a:endParaRPr lang="en-US" sz="1400" dirty="0">
              <a:latin typeface="Calibri"/>
              <a:ea typeface="Calibri"/>
              <a:cs typeface="Times New Roman"/>
            </a:endParaRPr>
          </a:p>
          <a:p>
            <a:pPr marL="0" marR="0">
              <a:lnSpc>
                <a:spcPct val="115000"/>
              </a:lnSpc>
              <a:spcBef>
                <a:spcPts val="480"/>
              </a:spcBef>
              <a:spcAft>
                <a:spcPts val="0"/>
              </a:spcAft>
            </a:pPr>
            <a:r>
              <a:rPr lang="en-US" sz="3200" dirty="0">
                <a:latin typeface="Calibri"/>
                <a:ea typeface="Calibri"/>
                <a:cs typeface="Calibri"/>
              </a:rPr>
              <a:t> </a:t>
            </a:r>
            <a:endParaRPr lang="en-US" sz="1400" dirty="0">
              <a:latin typeface="Calibri"/>
              <a:ea typeface="Calibri"/>
              <a:cs typeface="Times New Roman"/>
            </a:endParaRPr>
          </a:p>
          <a:p>
            <a:pPr marL="285750" marR="0">
              <a:lnSpc>
                <a:spcPct val="115000"/>
              </a:lnSpc>
              <a:spcBef>
                <a:spcPts val="480"/>
              </a:spcBef>
              <a:spcAft>
                <a:spcPts val="0"/>
              </a:spcAft>
            </a:pPr>
            <a:r>
              <a:rPr lang="en-US" sz="3200" dirty="0">
                <a:latin typeface="Calibri"/>
                <a:ea typeface="Calibri"/>
                <a:cs typeface="Calibri"/>
              </a:rPr>
              <a:t>3. </a:t>
            </a:r>
            <a:r>
              <a:rPr lang="en-US" sz="3200" dirty="0" smtClean="0">
                <a:latin typeface="Calibri"/>
                <a:ea typeface="Calibri"/>
                <a:cs typeface="Calibri"/>
              </a:rPr>
              <a:t>Presidents’ power </a:t>
            </a:r>
            <a:r>
              <a:rPr lang="en-US" sz="3200" dirty="0">
                <a:latin typeface="Calibri"/>
                <a:ea typeface="Calibri"/>
                <a:cs typeface="Calibri"/>
              </a:rPr>
              <a:t>over war </a:t>
            </a:r>
            <a:endParaRPr lang="en-US" sz="1400" dirty="0">
              <a:effectLst/>
              <a:latin typeface="Calibri"/>
              <a:ea typeface="Calibri"/>
              <a:cs typeface="Times New Roman"/>
            </a:endParaRPr>
          </a:p>
        </p:txBody>
      </p:sp>
    </p:spTree>
    <p:extLst>
      <p:ext uri="{BB962C8B-B14F-4D97-AF65-F5344CB8AC3E}">
        <p14:creationId xmlns:p14="http://schemas.microsoft.com/office/powerpoint/2010/main" xmlns="" val="1801594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990600"/>
          </a:xfrm>
        </p:spPr>
        <p:txBody>
          <a:bodyPr>
            <a:normAutofit fontScale="90000"/>
          </a:bodyPr>
          <a:lstStyle/>
          <a:p>
            <a:pPr algn="ctr"/>
            <a:r>
              <a:rPr lang="en-US" dirty="0" smtClean="0"/>
              <a:t>Presidential Advantages in Foreign Policy</a:t>
            </a:r>
            <a:endParaRPr lang="en-US" dirty="0"/>
          </a:p>
        </p:txBody>
      </p:sp>
      <p:sp>
        <p:nvSpPr>
          <p:cNvPr id="3" name="Content Placeholder 2"/>
          <p:cNvSpPr>
            <a:spLocks noGrp="1"/>
          </p:cNvSpPr>
          <p:nvPr>
            <p:ph sz="quarter" idx="1"/>
          </p:nvPr>
        </p:nvSpPr>
        <p:spPr/>
        <p:txBody>
          <a:bodyPr/>
          <a:lstStyle/>
          <a:p>
            <a:pPr marL="0" marR="0">
              <a:lnSpc>
                <a:spcPct val="115000"/>
              </a:lnSpc>
              <a:spcBef>
                <a:spcPts val="0"/>
              </a:spcBef>
              <a:spcAft>
                <a:spcPts val="1000"/>
              </a:spcAft>
            </a:pPr>
            <a:endParaRPr lang="en-US" sz="3200" dirty="0" smtClean="0">
              <a:latin typeface="Calibri"/>
              <a:ea typeface="Calibri"/>
              <a:cs typeface="Times New Roman"/>
            </a:endParaRPr>
          </a:p>
          <a:p>
            <a:pPr marL="0" marR="0" indent="0">
              <a:lnSpc>
                <a:spcPct val="115000"/>
              </a:lnSpc>
              <a:spcBef>
                <a:spcPts val="0"/>
              </a:spcBef>
              <a:spcAft>
                <a:spcPts val="1000"/>
              </a:spcAft>
              <a:buNone/>
            </a:pPr>
            <a:r>
              <a:rPr lang="en-US" sz="3200" dirty="0" smtClean="0">
                <a:latin typeface="Calibri"/>
                <a:ea typeface="Calibri"/>
                <a:cs typeface="Times New Roman"/>
              </a:rPr>
              <a:t>	</a:t>
            </a:r>
            <a:r>
              <a:rPr lang="en-US" sz="3200" b="1" dirty="0" smtClean="0">
                <a:latin typeface="Calibri"/>
                <a:ea typeface="Calibri"/>
                <a:cs typeface="Times New Roman"/>
              </a:rPr>
              <a:t>1</a:t>
            </a:r>
            <a:r>
              <a:rPr lang="en-US" sz="3200" b="1" dirty="0">
                <a:latin typeface="Calibri"/>
                <a:ea typeface="Calibri"/>
                <a:cs typeface="Times New Roman"/>
              </a:rPr>
              <a:t>.  control of information </a:t>
            </a:r>
          </a:p>
          <a:p>
            <a:pPr marL="0" indent="0">
              <a:buNone/>
            </a:pPr>
            <a:r>
              <a:rPr lang="en-US" sz="3200" b="1" dirty="0" smtClean="0">
                <a:latin typeface="Calibri"/>
                <a:ea typeface="Calibri"/>
                <a:cs typeface="Times New Roman"/>
              </a:rPr>
              <a:t>	</a:t>
            </a:r>
            <a:endParaRPr lang="en-US" b="1" dirty="0"/>
          </a:p>
        </p:txBody>
      </p:sp>
    </p:spTree>
    <p:extLst>
      <p:ext uri="{BB962C8B-B14F-4D97-AF65-F5344CB8AC3E}">
        <p14:creationId xmlns:p14="http://schemas.microsoft.com/office/powerpoint/2010/main" xmlns="" val="2959202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990600"/>
          </a:xfrm>
        </p:spPr>
        <p:txBody>
          <a:bodyPr>
            <a:normAutofit fontScale="90000"/>
          </a:bodyPr>
          <a:lstStyle/>
          <a:p>
            <a:r>
              <a:rPr lang="en-US" dirty="0" smtClean="0"/>
              <a:t>Presidential Advantages in Foreign Policy</a:t>
            </a:r>
            <a:endParaRPr lang="en-US" dirty="0"/>
          </a:p>
        </p:txBody>
      </p:sp>
      <p:sp>
        <p:nvSpPr>
          <p:cNvPr id="3" name="Content Placeholder 2"/>
          <p:cNvSpPr>
            <a:spLocks noGrp="1"/>
          </p:cNvSpPr>
          <p:nvPr>
            <p:ph sz="quarter" idx="1"/>
          </p:nvPr>
        </p:nvSpPr>
        <p:spPr/>
        <p:txBody>
          <a:bodyPr/>
          <a:lstStyle/>
          <a:p>
            <a:pPr marL="0" marR="0">
              <a:lnSpc>
                <a:spcPct val="115000"/>
              </a:lnSpc>
              <a:spcBef>
                <a:spcPts val="0"/>
              </a:spcBef>
              <a:spcAft>
                <a:spcPts val="1000"/>
              </a:spcAft>
            </a:pPr>
            <a:endParaRPr lang="en-US" sz="3200" dirty="0" smtClean="0">
              <a:latin typeface="Calibri"/>
              <a:ea typeface="Calibri"/>
              <a:cs typeface="Times New Roman"/>
            </a:endParaRPr>
          </a:p>
          <a:p>
            <a:pPr marL="0" marR="0" indent="0">
              <a:lnSpc>
                <a:spcPct val="115000"/>
              </a:lnSpc>
              <a:spcBef>
                <a:spcPts val="0"/>
              </a:spcBef>
              <a:spcAft>
                <a:spcPts val="1000"/>
              </a:spcAft>
              <a:buNone/>
            </a:pPr>
            <a:r>
              <a:rPr lang="en-US" sz="3200" dirty="0" smtClean="0">
                <a:latin typeface="Calibri"/>
                <a:ea typeface="Calibri"/>
                <a:cs typeface="Times New Roman"/>
              </a:rPr>
              <a:t>	</a:t>
            </a:r>
            <a:r>
              <a:rPr lang="en-US" sz="3200" b="1" dirty="0" smtClean="0">
                <a:latin typeface="Calibri"/>
                <a:ea typeface="Calibri"/>
                <a:cs typeface="Times New Roman"/>
              </a:rPr>
              <a:t>1</a:t>
            </a:r>
            <a:r>
              <a:rPr lang="en-US" sz="3200" b="1" dirty="0">
                <a:latin typeface="Calibri"/>
                <a:ea typeface="Calibri"/>
                <a:cs typeface="Times New Roman"/>
              </a:rPr>
              <a:t>.  control of information </a:t>
            </a:r>
          </a:p>
          <a:p>
            <a:pPr marL="0" indent="0">
              <a:buNone/>
            </a:pPr>
            <a:r>
              <a:rPr lang="en-US" sz="3200" b="1" dirty="0" smtClean="0">
                <a:latin typeface="Calibri"/>
                <a:ea typeface="Calibri"/>
                <a:cs typeface="Times New Roman"/>
              </a:rPr>
              <a:t>	2</a:t>
            </a:r>
            <a:r>
              <a:rPr lang="en-US" sz="3200" b="1" dirty="0">
                <a:latin typeface="Calibri"/>
                <a:ea typeface="Calibri"/>
                <a:cs typeface="Times New Roman"/>
              </a:rPr>
              <a:t>.  unitary authority in diplomatic </a:t>
            </a:r>
            <a:r>
              <a:rPr lang="en-US" sz="3200" b="1" dirty="0" smtClean="0">
                <a:latin typeface="Calibri"/>
                <a:ea typeface="Calibri"/>
                <a:cs typeface="Times New Roman"/>
              </a:rPr>
              <a:t>	relations </a:t>
            </a:r>
            <a:endParaRPr lang="en-US" b="1" dirty="0"/>
          </a:p>
        </p:txBody>
      </p:sp>
    </p:spTree>
    <p:extLst>
      <p:ext uri="{BB962C8B-B14F-4D97-AF65-F5344CB8AC3E}">
        <p14:creationId xmlns:p14="http://schemas.microsoft.com/office/powerpoint/2010/main" xmlns="" val="1723517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3886200"/>
            <a:ext cx="4495800" cy="2362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prstClr val="white"/>
                </a:solidFill>
              </a:rPr>
              <a:t>"The only case in which the Executive can enter on a war, undeclared by Congress, is when a state of war has been [initiated by] another [country</a:t>
            </a:r>
            <a:r>
              <a:rPr lang="en-US" sz="2800" b="1" dirty="0" smtClean="0">
                <a:solidFill>
                  <a:prstClr val="white"/>
                </a:solidFill>
              </a:rPr>
              <a:t>].“ – </a:t>
            </a:r>
          </a:p>
          <a:p>
            <a:r>
              <a:rPr lang="en-US" sz="2800" b="1" dirty="0">
                <a:solidFill>
                  <a:prstClr val="white"/>
                </a:solidFill>
              </a:rPr>
              <a:t>	</a:t>
            </a:r>
            <a:r>
              <a:rPr lang="en-US" sz="2800" b="1" dirty="0" smtClean="0">
                <a:solidFill>
                  <a:prstClr val="white"/>
                </a:solidFill>
              </a:rPr>
              <a:t>	</a:t>
            </a:r>
            <a:r>
              <a:rPr lang="en-US" sz="2000" b="1" dirty="0" smtClean="0">
                <a:solidFill>
                  <a:prstClr val="white"/>
                </a:solidFill>
              </a:rPr>
              <a:t>James Madison</a:t>
            </a:r>
            <a:endParaRPr lang="en-US" sz="2800" b="1" dirty="0">
              <a:solidFill>
                <a:prstClr val="white"/>
              </a:solidFill>
            </a:endParaRPr>
          </a:p>
        </p:txBody>
      </p:sp>
      <p:pic>
        <p:nvPicPr>
          <p:cNvPr id="6" name="Content Placeholder 5"/>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914400" y="1524000"/>
            <a:ext cx="7315200" cy="5334000"/>
          </a:xfrm>
        </p:spPr>
      </p:pic>
      <p:sp>
        <p:nvSpPr>
          <p:cNvPr id="10" name="TextBox 9"/>
          <p:cNvSpPr txBox="1"/>
          <p:nvPr/>
        </p:nvSpPr>
        <p:spPr>
          <a:xfrm>
            <a:off x="1066800" y="2667000"/>
            <a:ext cx="2112822" cy="2369880"/>
          </a:xfrm>
          <a:prstGeom prst="rect">
            <a:avLst/>
          </a:prstGeom>
          <a:noFill/>
        </p:spPr>
        <p:txBody>
          <a:bodyPr wrap="none" rtlCol="0">
            <a:spAutoFit/>
          </a:bodyPr>
          <a:lstStyle/>
          <a:p>
            <a:r>
              <a:rPr lang="en-US" sz="2800" dirty="0">
                <a:solidFill>
                  <a:prstClr val="white"/>
                </a:solidFill>
              </a:rPr>
              <a:t>“the exercise </a:t>
            </a:r>
          </a:p>
          <a:p>
            <a:r>
              <a:rPr lang="en-US" sz="2800" dirty="0">
                <a:solidFill>
                  <a:prstClr val="white"/>
                </a:solidFill>
              </a:rPr>
              <a:t>of power by</a:t>
            </a:r>
          </a:p>
          <a:p>
            <a:r>
              <a:rPr lang="en-US" sz="2800" dirty="0">
                <a:solidFill>
                  <a:prstClr val="white"/>
                </a:solidFill>
              </a:rPr>
              <a:t>a single</a:t>
            </a:r>
          </a:p>
          <a:p>
            <a:r>
              <a:rPr lang="en-US" sz="2800" dirty="0">
                <a:solidFill>
                  <a:prstClr val="white"/>
                </a:solidFill>
              </a:rPr>
              <a:t>hand.”</a:t>
            </a:r>
          </a:p>
          <a:p>
            <a:r>
              <a:rPr lang="en-US" dirty="0">
                <a:solidFill>
                  <a:prstClr val="white"/>
                </a:solidFill>
              </a:rPr>
              <a:t>   Alexander</a:t>
            </a:r>
          </a:p>
          <a:p>
            <a:r>
              <a:rPr lang="en-US" dirty="0">
                <a:solidFill>
                  <a:prstClr val="white"/>
                </a:solidFill>
              </a:rPr>
              <a:t>    Hamilton</a:t>
            </a:r>
          </a:p>
        </p:txBody>
      </p:sp>
    </p:spTree>
    <p:extLst>
      <p:ext uri="{BB962C8B-B14F-4D97-AF65-F5344CB8AC3E}">
        <p14:creationId xmlns:p14="http://schemas.microsoft.com/office/powerpoint/2010/main" xmlns="" val="4032129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838200" y="1981200"/>
            <a:ext cx="7696200" cy="4191000"/>
          </a:xfrm>
        </p:spPr>
      </p:pic>
      <p:sp>
        <p:nvSpPr>
          <p:cNvPr id="5" name="Rectangle 4"/>
          <p:cNvSpPr/>
          <p:nvPr/>
        </p:nvSpPr>
        <p:spPr>
          <a:xfrm>
            <a:off x="1143000" y="4724400"/>
            <a:ext cx="6858000" cy="114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"We're in the process, all of us, of reading the Trans-Pacific partnership agreement</a:t>
            </a:r>
            <a:r>
              <a:rPr lang="en-US" sz="2800" b="1" dirty="0" smtClean="0"/>
              <a:t>.”</a:t>
            </a:r>
          </a:p>
          <a:p>
            <a:r>
              <a:rPr lang="en-US" b="1" dirty="0"/>
              <a:t>	</a:t>
            </a:r>
            <a:r>
              <a:rPr lang="en-US" b="1" dirty="0" smtClean="0"/>
              <a:t>			Mitch McConnell</a:t>
            </a:r>
            <a:endParaRPr lang="en-US" b="1" dirty="0"/>
          </a:p>
        </p:txBody>
      </p:sp>
    </p:spTree>
    <p:extLst>
      <p:ext uri="{BB962C8B-B14F-4D97-AF65-F5344CB8AC3E}">
        <p14:creationId xmlns:p14="http://schemas.microsoft.com/office/powerpoint/2010/main" xmlns="" val="11667896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05030.17.01"/>
  <p:tag name="PPTVERSION" val="14"/>
  <p:tag name="TPOS" val="6"/>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2015 DPI101">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2015 DPI101">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 DPI101.thmx</Template>
  <TotalTime>2400</TotalTime>
  <Words>720</Words>
  <Application>Microsoft Office PowerPoint</Application>
  <PresentationFormat>On-screen Show (4:3)</PresentationFormat>
  <Paragraphs>108</Paragraphs>
  <Slides>25</Slides>
  <Notes>2</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2015 DPI101</vt:lpstr>
      <vt:lpstr>Office Theme</vt:lpstr>
      <vt:lpstr>2_2015 DPI101</vt:lpstr>
      <vt:lpstr>Presidents and Foreign Policy</vt:lpstr>
      <vt:lpstr>The President’s constitutional powers in the foreign affairs</vt:lpstr>
      <vt:lpstr>Congress and War</vt:lpstr>
      <vt:lpstr>Slide 4</vt:lpstr>
      <vt:lpstr>Today’s session</vt:lpstr>
      <vt:lpstr>Presidential Advantages in Foreign Policy</vt:lpstr>
      <vt:lpstr>Presidential Advantages in Foreign Policy</vt:lpstr>
      <vt:lpstr>Slide 8</vt:lpstr>
      <vt:lpstr>Slide 9</vt:lpstr>
      <vt:lpstr>executive agreement</vt:lpstr>
      <vt:lpstr>Executive Agreements and Treaties (1939-2013)</vt:lpstr>
      <vt:lpstr>Military Actions (1946-2015)</vt:lpstr>
      <vt:lpstr>Slide 13</vt:lpstr>
      <vt:lpstr>Was the War a Mistake?</vt:lpstr>
      <vt:lpstr>Slide 15</vt:lpstr>
      <vt:lpstr>Preemptive War Doctrine</vt:lpstr>
      <vt:lpstr>Slide 17</vt:lpstr>
      <vt:lpstr>Iraq War Resolution (2002)</vt:lpstr>
      <vt:lpstr>Pre-Invasion News Coverage</vt:lpstr>
      <vt:lpstr>Opinion of Iraq Invasion</vt:lpstr>
      <vt:lpstr>Why Has Control of War Shifted to the President?</vt:lpstr>
      <vt:lpstr>Slide 22</vt:lpstr>
      <vt:lpstr>War Powers Act (1973)</vt:lpstr>
      <vt:lpstr>Slide 24</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Presidency</dc:title>
  <dc:creator>Thomas</dc:creator>
  <cp:lastModifiedBy>Dell</cp:lastModifiedBy>
  <cp:revision>94</cp:revision>
  <cp:lastPrinted>2015-10-19T20:02:30Z</cp:lastPrinted>
  <dcterms:created xsi:type="dcterms:W3CDTF">2015-01-25T14:47:30Z</dcterms:created>
  <dcterms:modified xsi:type="dcterms:W3CDTF">2015-10-20T13:11:18Z</dcterms:modified>
</cp:coreProperties>
</file>