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theme/themeOverride5.xml" ContentType="application/vnd.openxmlformats-officedocument.themeOverr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5.xml" ContentType="application/vnd.openxmlformats-officedocument.drawingml.chartshapes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2.xml" ContentType="application/vnd.openxmlformats-officedocument.presentationml.notesSlide+xml"/>
  <Override PartName="/ppt/charts/chart17.xml" ContentType="application/vnd.openxmlformats-officedocument.drawingml.chart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1"/>
  </p:notesMasterIdLst>
  <p:sldIdLst>
    <p:sldId id="267" r:id="rId4"/>
    <p:sldId id="287" r:id="rId5"/>
    <p:sldId id="272" r:id="rId6"/>
    <p:sldId id="285" r:id="rId7"/>
    <p:sldId id="270" r:id="rId8"/>
    <p:sldId id="297" r:id="rId9"/>
    <p:sldId id="299" r:id="rId10"/>
    <p:sldId id="264" r:id="rId11"/>
    <p:sldId id="303" r:id="rId12"/>
    <p:sldId id="298" r:id="rId13"/>
    <p:sldId id="292" r:id="rId14"/>
    <p:sldId id="265" r:id="rId15"/>
    <p:sldId id="304" r:id="rId16"/>
    <p:sldId id="305" r:id="rId17"/>
    <p:sldId id="282" r:id="rId18"/>
    <p:sldId id="294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>
      <p:cViewPr>
        <p:scale>
          <a:sx n="94" d="100"/>
          <a:sy n="94" d="100"/>
        </p:scale>
        <p:origin x="-1494" y="-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5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6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 b="0" dirty="0" smtClean="0"/>
              <a:t>percentage of news reports</a:t>
            </a:r>
            <a:endParaRPr lang="en-US" sz="1800" b="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215096015816757"/>
          <c:y val="0.20724205810480584"/>
          <c:w val="0.86287237157524033"/>
          <c:h val="0.738160240745768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36%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23%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Clinton</c:v>
                </c:pt>
                <c:pt idx="1">
                  <c:v>Trump</c:v>
                </c:pt>
                <c:pt idx="3">
                  <c:v>Clinton</c:v>
                </c:pt>
                <c:pt idx="4">
                  <c:v>Trump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38</c:v>
                </c:pt>
                <c:pt idx="1">
                  <c:v>44</c:v>
                </c:pt>
                <c:pt idx="3">
                  <c:v>36</c:v>
                </c:pt>
                <c:pt idx="4">
                  <c:v>23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62%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56%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64%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77%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Clinton</c:v>
                </c:pt>
                <c:pt idx="1">
                  <c:v>Trump</c:v>
                </c:pt>
                <c:pt idx="3">
                  <c:v>Clinton</c:v>
                </c:pt>
                <c:pt idx="4">
                  <c:v>Trump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62</c:v>
                </c:pt>
                <c:pt idx="1">
                  <c:v>56</c:v>
                </c:pt>
                <c:pt idx="3">
                  <c:v>64</c:v>
                </c:pt>
                <c:pt idx="4">
                  <c:v>77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7315072"/>
        <c:axId val="157316608"/>
      </c:barChart>
      <c:catAx>
        <c:axId val="15731507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157316608"/>
        <c:crosses val="autoZero"/>
        <c:auto val="1"/>
        <c:lblAlgn val="ctr"/>
        <c:lblOffset val="100"/>
        <c:noMultiLvlLbl val="0"/>
      </c:catAx>
      <c:valAx>
        <c:axId val="1573166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7315072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 dirty="0" smtClean="0"/>
              <a:t>percentage of news stories</a:t>
            </a:r>
            <a:endParaRPr lang="en-US" b="0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2"/>
              <c:layout>
                <c:manualLayout>
                  <c:x val="8.2111909924302937E-2"/>
                  <c:y val="7.9561734804329154E-4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1.5596130193870694E-2"/>
                  <c:y val="1.588453942212717E-2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solidFill>
                          <a:schemeClr val="tx1"/>
                        </a:solidFill>
                      </a:defRPr>
                    </a:pPr>
                    <a:endParaRPr lang="en-US" sz="1400" dirty="0" smtClean="0"/>
                  </a:p>
                  <a:p>
                    <a:pPr>
                      <a:defRPr sz="1400">
                        <a:solidFill>
                          <a:schemeClr val="tx1"/>
                        </a:solidFill>
                      </a:defRPr>
                    </a:pPr>
                    <a:r>
                      <a:rPr lang="en-US" sz="1400" dirty="0" smtClean="0"/>
                      <a:t>Leadership/</a:t>
                    </a:r>
                  </a:p>
                  <a:p>
                    <a:pPr>
                      <a:defRPr sz="1400">
                        <a:solidFill>
                          <a:schemeClr val="tx1"/>
                        </a:solidFill>
                      </a:defRPr>
                    </a:pPr>
                    <a:r>
                      <a:rPr lang="en-US" sz="1400" dirty="0" smtClean="0"/>
                      <a:t>experience</a:t>
                    </a:r>
                    <a:r>
                      <a:rPr lang="en-US" sz="1400" dirty="0"/>
                      <a:t>
4%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Horserace</c:v>
                </c:pt>
                <c:pt idx="1">
                  <c:v>Policy stands</c:v>
                </c:pt>
                <c:pt idx="2">
                  <c:v>Personal traits</c:v>
                </c:pt>
                <c:pt idx="3">
                  <c:v>Leadership/experience</c:v>
                </c:pt>
                <c:pt idx="4">
                  <c:v>Controversies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33.200000000000003</c:v>
                </c:pt>
                <c:pt idx="1">
                  <c:v>9.8000000000000007</c:v>
                </c:pt>
                <c:pt idx="2">
                  <c:v>3.3</c:v>
                </c:pt>
                <c:pt idx="3">
                  <c:v>3</c:v>
                </c:pt>
                <c:pt idx="4">
                  <c:v>11.4</c:v>
                </c:pt>
                <c:pt idx="5">
                  <c:v>17.8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 dirty="0" smtClean="0"/>
              <a:t>percentage of </a:t>
            </a:r>
            <a:r>
              <a:rPr lang="en-US" sz="1800" b="0" dirty="0"/>
              <a:t>news </a:t>
            </a:r>
            <a:r>
              <a:rPr lang="en-US" sz="1800" b="0" dirty="0" smtClean="0"/>
              <a:t>reports </a:t>
            </a:r>
            <a:r>
              <a:rPr lang="en-US" sz="1800" b="0" dirty="0"/>
              <a:t>about . . . 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22%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Leadership/experience</c:v>
                </c:pt>
                <c:pt idx="1">
                  <c:v>Personal qualities</c:v>
                </c:pt>
                <c:pt idx="2">
                  <c:v>Policy stands</c:v>
                </c:pt>
                <c:pt idx="3">
                  <c:v>Controversies</c:v>
                </c:pt>
                <c:pt idx="4">
                  <c:v>Horserace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</c:v>
                </c:pt>
                <c:pt idx="1">
                  <c:v>18</c:v>
                </c:pt>
                <c:pt idx="2">
                  <c:v>15</c:v>
                </c:pt>
                <c:pt idx="3">
                  <c:v>8</c:v>
                </c:pt>
                <c:pt idx="4">
                  <c:v>22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93%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82%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85%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92%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78%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Leadership/experience</c:v>
                </c:pt>
                <c:pt idx="1">
                  <c:v>Personal qualities</c:v>
                </c:pt>
                <c:pt idx="2">
                  <c:v>Policy stands</c:v>
                </c:pt>
                <c:pt idx="3">
                  <c:v>Controversies</c:v>
                </c:pt>
                <c:pt idx="4">
                  <c:v>Horserace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93</c:v>
                </c:pt>
                <c:pt idx="1">
                  <c:v>82</c:v>
                </c:pt>
                <c:pt idx="2">
                  <c:v>85</c:v>
                </c:pt>
                <c:pt idx="3">
                  <c:v>92</c:v>
                </c:pt>
                <c:pt idx="4">
                  <c:v>78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12852736"/>
        <c:axId val="212854272"/>
      </c:barChart>
      <c:catAx>
        <c:axId val="212852736"/>
        <c:scaling>
          <c:orientation val="minMax"/>
        </c:scaling>
        <c:delete val="0"/>
        <c:axPos val="l"/>
        <c:majorTickMark val="none"/>
        <c:minorTickMark val="none"/>
        <c:tickLblPos val="nextTo"/>
        <c:crossAx val="212854272"/>
        <c:crosses val="autoZero"/>
        <c:auto val="1"/>
        <c:lblAlgn val="ctr"/>
        <c:lblOffset val="100"/>
        <c:noMultiLvlLbl val="0"/>
      </c:catAx>
      <c:valAx>
        <c:axId val="2128542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285273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800" b="0" dirty="0" smtClean="0"/>
              <a:t>percentage of Clinton news reports</a:t>
            </a:r>
            <a:endParaRPr lang="en-US" sz="1800" b="0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 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6224188790560472E-2"/>
                  <c:y val="-3.2051282051282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9174041297935103E-2"/>
                  <c:y val="-3.84615384615385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4749262536873156E-2"/>
                  <c:y val="-3.8461538461538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7699115044247787E-2"/>
                  <c:y val="2.5641025641025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0648967551622419E-2"/>
                  <c:y val="-2.2435897435897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6224188790560416E-2"/>
                  <c:y val="-2.2435897435897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0324483775811209E-2"/>
                  <c:y val="-2.8846153846153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3274336283185841E-2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8.8495575221238937E-3"/>
                  <c:y val="-4.16666666666666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1799410029498525E-2"/>
                  <c:y val="-2.5641025641025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9174041297935103E-2"/>
                  <c:y val="-4.48717948717948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1.769911504424768E-2"/>
                  <c:y val="-2.88461538461538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Sheet1!$A$2:$A$14</c:f>
              <c:numCache>
                <c:formatCode>d\-mmm</c:formatCode>
                <c:ptCount val="13"/>
                <c:pt idx="0">
                  <c:v>42596</c:v>
                </c:pt>
                <c:pt idx="1">
                  <c:v>42603</c:v>
                </c:pt>
                <c:pt idx="2">
                  <c:v>42610</c:v>
                </c:pt>
                <c:pt idx="3">
                  <c:v>42617</c:v>
                </c:pt>
                <c:pt idx="4">
                  <c:v>42624</c:v>
                </c:pt>
                <c:pt idx="5">
                  <c:v>42631</c:v>
                </c:pt>
                <c:pt idx="6">
                  <c:v>42638</c:v>
                </c:pt>
                <c:pt idx="7">
                  <c:v>42645</c:v>
                </c:pt>
                <c:pt idx="8">
                  <c:v>42652</c:v>
                </c:pt>
                <c:pt idx="9">
                  <c:v>42659</c:v>
                </c:pt>
                <c:pt idx="10">
                  <c:v>42666</c:v>
                </c:pt>
                <c:pt idx="11">
                  <c:v>42673</c:v>
                </c:pt>
                <c:pt idx="12">
                  <c:v>42680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58</c:v>
                </c:pt>
                <c:pt idx="1">
                  <c:v>57</c:v>
                </c:pt>
                <c:pt idx="2">
                  <c:v>61</c:v>
                </c:pt>
                <c:pt idx="3">
                  <c:v>59</c:v>
                </c:pt>
                <c:pt idx="4">
                  <c:v>79</c:v>
                </c:pt>
                <c:pt idx="5">
                  <c:v>79</c:v>
                </c:pt>
                <c:pt idx="6">
                  <c:v>63</c:v>
                </c:pt>
                <c:pt idx="7">
                  <c:v>47</c:v>
                </c:pt>
                <c:pt idx="8">
                  <c:v>60</c:v>
                </c:pt>
                <c:pt idx="9">
                  <c:v>67</c:v>
                </c:pt>
                <c:pt idx="10">
                  <c:v>52</c:v>
                </c:pt>
                <c:pt idx="11">
                  <c:v>74</c:v>
                </c:pt>
                <c:pt idx="12">
                  <c:v>72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ln w="38100">
              <a:solidFill>
                <a:srgbClr val="00B05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6224188790560472E-2"/>
                  <c:y val="3.5256410256410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9174041297935103E-2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4749262536873156E-2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7699115044247787E-2"/>
                  <c:y val="5.1282051282051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0648967551622419E-2"/>
                  <c:y val="4.48717948717948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6224188790560416E-2"/>
                  <c:y val="4.48717948717948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0324483775811209E-2"/>
                  <c:y val="4.807692307692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2123893805309734E-2"/>
                  <c:y val="-3.8461538461538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7699115044247787E-2"/>
                  <c:y val="4.48717948717948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0648967551622419E-2"/>
                  <c:y val="4.807692307692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0648967551622419E-2"/>
                  <c:y val="6.7307439935392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1.769911504424768E-2"/>
                  <c:y val="3.2051282051282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Sheet1!$A$2:$A$14</c:f>
              <c:numCache>
                <c:formatCode>d\-mmm</c:formatCode>
                <c:ptCount val="13"/>
                <c:pt idx="0">
                  <c:v>42596</c:v>
                </c:pt>
                <c:pt idx="1">
                  <c:v>42603</c:v>
                </c:pt>
                <c:pt idx="2">
                  <c:v>42610</c:v>
                </c:pt>
                <c:pt idx="3">
                  <c:v>42617</c:v>
                </c:pt>
                <c:pt idx="4">
                  <c:v>42624</c:v>
                </c:pt>
                <c:pt idx="5">
                  <c:v>42631</c:v>
                </c:pt>
                <c:pt idx="6">
                  <c:v>42638</c:v>
                </c:pt>
                <c:pt idx="7">
                  <c:v>42645</c:v>
                </c:pt>
                <c:pt idx="8">
                  <c:v>42652</c:v>
                </c:pt>
                <c:pt idx="9">
                  <c:v>42659</c:v>
                </c:pt>
                <c:pt idx="10">
                  <c:v>42666</c:v>
                </c:pt>
                <c:pt idx="11">
                  <c:v>42673</c:v>
                </c:pt>
                <c:pt idx="12">
                  <c:v>42680</c:v>
                </c:pt>
              </c:numCache>
            </c:num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42</c:v>
                </c:pt>
                <c:pt idx="1">
                  <c:v>43</c:v>
                </c:pt>
                <c:pt idx="2">
                  <c:v>39</c:v>
                </c:pt>
                <c:pt idx="3">
                  <c:v>41</c:v>
                </c:pt>
                <c:pt idx="4">
                  <c:v>21</c:v>
                </c:pt>
                <c:pt idx="5">
                  <c:v>21</c:v>
                </c:pt>
                <c:pt idx="6">
                  <c:v>37</c:v>
                </c:pt>
                <c:pt idx="7">
                  <c:v>53</c:v>
                </c:pt>
                <c:pt idx="8">
                  <c:v>40</c:v>
                </c:pt>
                <c:pt idx="9">
                  <c:v>33</c:v>
                </c:pt>
                <c:pt idx="10">
                  <c:v>48</c:v>
                </c:pt>
                <c:pt idx="11">
                  <c:v>26</c:v>
                </c:pt>
                <c:pt idx="12">
                  <c:v>28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19233664"/>
        <c:axId val="219239552"/>
      </c:lineChart>
      <c:dateAx>
        <c:axId val="219233664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crossAx val="219239552"/>
        <c:crosses val="autoZero"/>
        <c:auto val="1"/>
        <c:lblOffset val="100"/>
        <c:baseTimeUnit val="days"/>
      </c:dateAx>
      <c:valAx>
        <c:axId val="219239552"/>
        <c:scaling>
          <c:orientation val="minMax"/>
          <c:max val="100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21923366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 dirty="0" smtClean="0"/>
              <a:t>percentage of Clinton</a:t>
            </a:r>
            <a:r>
              <a:rPr lang="en-US" sz="1800" b="0" baseline="0" dirty="0" smtClean="0"/>
              <a:t> coverage</a:t>
            </a:r>
            <a:endParaRPr lang="en-US" sz="1800" b="0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Sheet1!$A$2:$A$11</c:f>
              <c:strCache>
                <c:ptCount val="10"/>
                <c:pt idx="0">
                  <c:v>Los Angeles Times</c:v>
                </c:pt>
                <c:pt idx="1">
                  <c:v>New York Times</c:v>
                </c:pt>
                <c:pt idx="2">
                  <c:v>CBS</c:v>
                </c:pt>
                <c:pt idx="3">
                  <c:v>Wall Street Journal</c:v>
                </c:pt>
                <c:pt idx="4">
                  <c:v>NBC</c:v>
                </c:pt>
                <c:pt idx="5">
                  <c:v>ABC</c:v>
                </c:pt>
                <c:pt idx="6">
                  <c:v>CNN</c:v>
                </c:pt>
                <c:pt idx="7">
                  <c:v>USA Today</c:v>
                </c:pt>
                <c:pt idx="8">
                  <c:v>Washington Post</c:v>
                </c:pt>
                <c:pt idx="9">
                  <c:v>Fox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47</c:v>
                </c:pt>
                <c:pt idx="1">
                  <c:v>39</c:v>
                </c:pt>
                <c:pt idx="2">
                  <c:v>39</c:v>
                </c:pt>
                <c:pt idx="3">
                  <c:v>37</c:v>
                </c:pt>
                <c:pt idx="4">
                  <c:v>37</c:v>
                </c:pt>
                <c:pt idx="5">
                  <c:v>37</c:v>
                </c:pt>
                <c:pt idx="6">
                  <c:v>33</c:v>
                </c:pt>
                <c:pt idx="7">
                  <c:v>30</c:v>
                </c:pt>
                <c:pt idx="8">
                  <c:v>23</c:v>
                </c:pt>
                <c:pt idx="9">
                  <c:v>19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Sheet1!$A$2:$A$11</c:f>
              <c:strCache>
                <c:ptCount val="10"/>
                <c:pt idx="0">
                  <c:v>Los Angeles Times</c:v>
                </c:pt>
                <c:pt idx="1">
                  <c:v>New York Times</c:v>
                </c:pt>
                <c:pt idx="2">
                  <c:v>CBS</c:v>
                </c:pt>
                <c:pt idx="3">
                  <c:v>Wall Street Journal</c:v>
                </c:pt>
                <c:pt idx="4">
                  <c:v>NBC</c:v>
                </c:pt>
                <c:pt idx="5">
                  <c:v>ABC</c:v>
                </c:pt>
                <c:pt idx="6">
                  <c:v>CNN</c:v>
                </c:pt>
                <c:pt idx="7">
                  <c:v>USA Today</c:v>
                </c:pt>
                <c:pt idx="8">
                  <c:v>Washington Post</c:v>
                </c:pt>
                <c:pt idx="9">
                  <c:v>Fox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53</c:v>
                </c:pt>
                <c:pt idx="1">
                  <c:v>61</c:v>
                </c:pt>
                <c:pt idx="2">
                  <c:v>61</c:v>
                </c:pt>
                <c:pt idx="3">
                  <c:v>63</c:v>
                </c:pt>
                <c:pt idx="4">
                  <c:v>63</c:v>
                </c:pt>
                <c:pt idx="5">
                  <c:v>63</c:v>
                </c:pt>
                <c:pt idx="6">
                  <c:v>67</c:v>
                </c:pt>
                <c:pt idx="7">
                  <c:v>70</c:v>
                </c:pt>
                <c:pt idx="8">
                  <c:v>77</c:v>
                </c:pt>
                <c:pt idx="9">
                  <c:v>81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19632000"/>
        <c:axId val="219633536"/>
      </c:barChart>
      <c:catAx>
        <c:axId val="219632000"/>
        <c:scaling>
          <c:orientation val="minMax"/>
        </c:scaling>
        <c:delete val="0"/>
        <c:axPos val="l"/>
        <c:majorTickMark val="none"/>
        <c:minorTickMark val="none"/>
        <c:tickLblPos val="nextTo"/>
        <c:crossAx val="219633536"/>
        <c:crosses val="autoZero"/>
        <c:auto val="1"/>
        <c:lblAlgn val="ctr"/>
        <c:lblOffset val="100"/>
        <c:noMultiLvlLbl val="0"/>
      </c:catAx>
      <c:valAx>
        <c:axId val="2196335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963200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percentage of coverage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sz="14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2.0795389706721443E-2"/>
                  <c:y val="-0.13155945129500321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solidFill>
                          <a:schemeClr val="bg1"/>
                        </a:solidFill>
                      </a:defRPr>
                    </a:pPr>
                    <a:endParaRPr lang="en-US" dirty="0" smtClean="0">
                      <a:solidFill>
                        <a:schemeClr val="bg1"/>
                      </a:solidFill>
                    </a:endParaRPr>
                  </a:p>
                  <a:p>
                    <a:pPr>
                      <a:defRPr sz="1400">
                        <a:solidFill>
                          <a:schemeClr val="bg1"/>
                        </a:solidFill>
                      </a:defRPr>
                    </a:pP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Policy </a:t>
                    </a:r>
                  </a:p>
                  <a:p>
                    <a:pPr>
                      <a:defRPr sz="1400">
                        <a:solidFill>
                          <a:schemeClr val="bg1"/>
                        </a:solidFill>
                      </a:defRPr>
                    </a:pP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stands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
</a:t>
                    </a: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9%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8.5475420644883157E-2"/>
                  <c:y val="0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7.3385065997185139E-2"/>
                  <c:y val="-3.387089585499925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Leadership/</a:t>
                    </a:r>
                  </a:p>
                  <a:p>
                    <a:r>
                      <a:rPr lang="en-US" dirty="0" smtClean="0"/>
                      <a:t>experience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2%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spPr/>
              <c:txPr>
                <a:bodyPr/>
                <a:lstStyle/>
                <a:p>
                  <a:pPr>
                    <a:defRPr sz="14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6.8030545094906608E-2"/>
                  <c:y val="0.16150940239530923"/>
                </c:manualLayout>
              </c:layout>
              <c:spPr/>
              <c:txPr>
                <a:bodyPr/>
                <a:lstStyle/>
                <a:p>
                  <a:pPr>
                    <a:defRPr sz="1400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Horserace</c:v>
                </c:pt>
                <c:pt idx="1">
                  <c:v>Policy stands</c:v>
                </c:pt>
                <c:pt idx="2">
                  <c:v>Personal traits</c:v>
                </c:pt>
                <c:pt idx="3">
                  <c:v>Leadership/experience</c:v>
                </c:pt>
                <c:pt idx="4">
                  <c:v>Controversies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4300</c:v>
                </c:pt>
                <c:pt idx="1">
                  <c:v>978</c:v>
                </c:pt>
                <c:pt idx="2">
                  <c:v>400</c:v>
                </c:pt>
                <c:pt idx="3">
                  <c:v>200</c:v>
                </c:pt>
                <c:pt idx="4">
                  <c:v>1906</c:v>
                </c:pt>
                <c:pt idx="5">
                  <c:v>2208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 dirty="0" smtClean="0"/>
              <a:t>percentage </a:t>
            </a:r>
            <a:r>
              <a:rPr lang="en-US" sz="1800" b="0" dirty="0"/>
              <a:t>of </a:t>
            </a:r>
            <a:r>
              <a:rPr lang="en-US" sz="1800" b="0" dirty="0" smtClean="0"/>
              <a:t>debate-related </a:t>
            </a:r>
            <a:r>
              <a:rPr lang="en-US" sz="1800" b="0" dirty="0"/>
              <a:t>stories about . . . </a:t>
            </a:r>
          </a:p>
        </c:rich>
      </c:tx>
      <c:layout>
        <c:manualLayout>
          <c:xMode val="edge"/>
          <c:yMode val="edge"/>
          <c:x val="0.21886872836547608"/>
          <c:y val="2.1257750221434897E-2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Trump</c:v>
                </c:pt>
                <c:pt idx="1">
                  <c:v>Clinton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18</c:v>
                </c:pt>
                <c:pt idx="1">
                  <c:v>65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82%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35%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Trump</c:v>
                </c:pt>
                <c:pt idx="1">
                  <c:v>Clinton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82</c:v>
                </c:pt>
                <c:pt idx="1">
                  <c:v>35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1702144"/>
        <c:axId val="211227776"/>
      </c:barChart>
      <c:catAx>
        <c:axId val="151702144"/>
        <c:scaling>
          <c:orientation val="minMax"/>
        </c:scaling>
        <c:delete val="0"/>
        <c:axPos val="l"/>
        <c:majorTickMark val="none"/>
        <c:minorTickMark val="none"/>
        <c:tickLblPos val="nextTo"/>
        <c:crossAx val="211227776"/>
        <c:crosses val="autoZero"/>
        <c:auto val="1"/>
        <c:lblAlgn val="ctr"/>
        <c:lblOffset val="100"/>
        <c:noMultiLvlLbl val="0"/>
      </c:catAx>
      <c:valAx>
        <c:axId val="2112277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170214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/>
              <a:t>tone of news stories about . . . 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39%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62%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Leadership/experience</c:v>
                </c:pt>
                <c:pt idx="1">
                  <c:v>Personal qualities</c:v>
                </c:pt>
                <c:pt idx="2">
                  <c:v>Policy stands</c:v>
                </c:pt>
                <c:pt idx="3">
                  <c:v>Controversies</c:v>
                </c:pt>
                <c:pt idx="4">
                  <c:v>Horserace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39</c:v>
                </c:pt>
                <c:pt idx="1">
                  <c:v>23</c:v>
                </c:pt>
                <c:pt idx="2">
                  <c:v>18</c:v>
                </c:pt>
                <c:pt idx="3">
                  <c:v>9</c:v>
                </c:pt>
                <c:pt idx="4">
                  <c:v>62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61%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77%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82%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91%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38%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Leadership/experience</c:v>
                </c:pt>
                <c:pt idx="1">
                  <c:v>Personal qualities</c:v>
                </c:pt>
                <c:pt idx="2">
                  <c:v>Policy stands</c:v>
                </c:pt>
                <c:pt idx="3">
                  <c:v>Controversies</c:v>
                </c:pt>
                <c:pt idx="4">
                  <c:v>Horserace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61</c:v>
                </c:pt>
                <c:pt idx="1">
                  <c:v>77</c:v>
                </c:pt>
                <c:pt idx="2">
                  <c:v>82</c:v>
                </c:pt>
                <c:pt idx="3">
                  <c:v>91</c:v>
                </c:pt>
                <c:pt idx="4">
                  <c:v>38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18585344"/>
        <c:axId val="219642112"/>
      </c:barChart>
      <c:catAx>
        <c:axId val="218585344"/>
        <c:scaling>
          <c:orientation val="minMax"/>
        </c:scaling>
        <c:delete val="0"/>
        <c:axPos val="l"/>
        <c:majorTickMark val="none"/>
        <c:minorTickMark val="none"/>
        <c:tickLblPos val="nextTo"/>
        <c:crossAx val="219642112"/>
        <c:crosses val="autoZero"/>
        <c:auto val="1"/>
        <c:lblAlgn val="ctr"/>
        <c:lblOffset val="100"/>
        <c:noMultiLvlLbl val="0"/>
      </c:catAx>
      <c:valAx>
        <c:axId val="219642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858534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800" b="0" dirty="0"/>
              <a:t>percentage of </a:t>
            </a:r>
            <a:r>
              <a:rPr lang="en-US" sz="1800" b="0" dirty="0" smtClean="0"/>
              <a:t>Clinton’s coverage</a:t>
            </a:r>
            <a:endParaRPr lang="en-US" sz="1800" b="0" dirty="0"/>
          </a:p>
        </c:rich>
      </c:tx>
      <c:layout>
        <c:manualLayout>
          <c:xMode val="edge"/>
          <c:yMode val="edge"/>
          <c:x val="0.31036501521380622"/>
          <c:y val="0.11437908496732026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coverage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6224188790560472E-2"/>
                  <c:y val="2.94117647058823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9174041297935103E-2"/>
                  <c:y val="-3.59477124183006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359882005899705E-2"/>
                  <c:y val="3.5947712418300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9498525073746312E-2"/>
                  <c:y val="-3.9215686274509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0648967551622419E-2"/>
                  <c:y val="4.57516339869281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5073746312684313E-2"/>
                  <c:y val="4.9019607843137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0324483775811209E-2"/>
                  <c:y val="4.9019607843137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2123893805309734E-2"/>
                  <c:y val="-3.9215686274509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7699115044247787E-2"/>
                  <c:y val="4.24836601307189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9498525073746312E-2"/>
                  <c:y val="-3.9215686274509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4749262536873156E-2"/>
                  <c:y val="3.9215686274509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3.5398230088495464E-2"/>
                  <c:y val="-4.9019607843137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Sheet1!$A$2:$A$14</c:f>
              <c:numCache>
                <c:formatCode>d\-mmm</c:formatCode>
                <c:ptCount val="13"/>
                <c:pt idx="0">
                  <c:v>42596</c:v>
                </c:pt>
                <c:pt idx="1">
                  <c:v>42603</c:v>
                </c:pt>
                <c:pt idx="2">
                  <c:v>42610</c:v>
                </c:pt>
                <c:pt idx="3">
                  <c:v>42617</c:v>
                </c:pt>
                <c:pt idx="4">
                  <c:v>42624</c:v>
                </c:pt>
                <c:pt idx="5">
                  <c:v>42631</c:v>
                </c:pt>
                <c:pt idx="6">
                  <c:v>42638</c:v>
                </c:pt>
                <c:pt idx="7">
                  <c:v>42645</c:v>
                </c:pt>
                <c:pt idx="8">
                  <c:v>42652</c:v>
                </c:pt>
                <c:pt idx="9">
                  <c:v>42659</c:v>
                </c:pt>
                <c:pt idx="10">
                  <c:v>42666</c:v>
                </c:pt>
                <c:pt idx="11">
                  <c:v>42673</c:v>
                </c:pt>
                <c:pt idx="12">
                  <c:v>42680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7</c:v>
                </c:pt>
                <c:pt idx="1">
                  <c:v>14</c:v>
                </c:pt>
                <c:pt idx="2">
                  <c:v>15</c:v>
                </c:pt>
                <c:pt idx="3">
                  <c:v>20</c:v>
                </c:pt>
                <c:pt idx="4">
                  <c:v>13</c:v>
                </c:pt>
                <c:pt idx="5">
                  <c:v>7</c:v>
                </c:pt>
                <c:pt idx="6">
                  <c:v>7</c:v>
                </c:pt>
                <c:pt idx="7">
                  <c:v>10</c:v>
                </c:pt>
                <c:pt idx="8">
                  <c:v>8</c:v>
                </c:pt>
                <c:pt idx="9">
                  <c:v>15</c:v>
                </c:pt>
                <c:pt idx="10">
                  <c:v>14</c:v>
                </c:pt>
                <c:pt idx="11">
                  <c:v>23</c:v>
                </c:pt>
                <c:pt idx="12">
                  <c:v>37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24720384"/>
        <c:axId val="225367168"/>
      </c:lineChart>
      <c:dateAx>
        <c:axId val="224720384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crossAx val="225367168"/>
        <c:crosses val="autoZero"/>
        <c:auto val="1"/>
        <c:lblOffset val="100"/>
        <c:baseTimeUnit val="days"/>
      </c:dateAx>
      <c:valAx>
        <c:axId val="225367168"/>
        <c:scaling>
          <c:orientation val="minMax"/>
          <c:max val="40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2247203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/>
            </a:pPr>
            <a:r>
              <a:rPr lang="en-US" sz="1800" b="0" dirty="0" smtClean="0"/>
              <a:t>percentage of news reports</a:t>
            </a:r>
            <a:endParaRPr lang="en-US" sz="1800" b="0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Clinton</c:v>
                </c:pt>
                <c:pt idx="1">
                  <c:v>Trump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13</c:v>
                </c:pt>
                <c:pt idx="1">
                  <c:v>13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87%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87%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Clinton</c:v>
                </c:pt>
                <c:pt idx="1">
                  <c:v>Trump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87</c:v>
                </c:pt>
                <c:pt idx="1">
                  <c:v>87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76254336"/>
        <c:axId val="225253248"/>
      </c:barChart>
      <c:catAx>
        <c:axId val="176254336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225253248"/>
        <c:crosses val="autoZero"/>
        <c:auto val="1"/>
        <c:lblAlgn val="ctr"/>
        <c:lblOffset val="100"/>
        <c:noMultiLvlLbl val="0"/>
      </c:catAx>
      <c:valAx>
        <c:axId val="2252532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6254336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618357487922701E-3"/>
          <c:y val="9.6315202358446983E-2"/>
          <c:w val="0.96457326892109496"/>
          <c:h val="0.7930634209523600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1"/>
              <c:layout>
                <c:manualLayout>
                  <c:x val="1.4760967429588399E-17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830917874396135E-3"/>
                  <c:y val="2.6267782461394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1272141706924286E-2"/>
                  <c:y val="5.25481981858093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830917874396135E-3"/>
                  <c:y val="-4.3779637435657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9.6618357487922111E-3"/>
                  <c:y val="3.7942352444236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2882447665056361E-2"/>
                  <c:y val="-3.50237099485261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2882447665056361E-2"/>
                  <c:y val="-3.17603841105347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3.2206119162640902E-3"/>
                  <c:y val="2.6267782461394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"/>
                  <c:y val="4.0860994939947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1.6103059581320451E-3"/>
                  <c:y val="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Sheet1!$A$2:$A$16</c:f>
              <c:numCache>
                <c:formatCode>General</c:formatCode>
                <c:ptCount val="15"/>
                <c:pt idx="0">
                  <c:v>1960</c:v>
                </c:pt>
                <c:pt idx="1">
                  <c:v>1964</c:v>
                </c:pt>
                <c:pt idx="2">
                  <c:v>1968</c:v>
                </c:pt>
                <c:pt idx="3">
                  <c:v>1972</c:v>
                </c:pt>
                <c:pt idx="4">
                  <c:v>1976</c:v>
                </c:pt>
                <c:pt idx="5">
                  <c:v>1980</c:v>
                </c:pt>
                <c:pt idx="6">
                  <c:v>1984</c:v>
                </c:pt>
                <c:pt idx="7">
                  <c:v>1988</c:v>
                </c:pt>
                <c:pt idx="8">
                  <c:v>1992</c:v>
                </c:pt>
                <c:pt idx="9">
                  <c:v>1996</c:v>
                </c:pt>
                <c:pt idx="10">
                  <c:v>2000</c:v>
                </c:pt>
                <c:pt idx="11">
                  <c:v>2004</c:v>
                </c:pt>
                <c:pt idx="12">
                  <c:v>2008</c:v>
                </c:pt>
                <c:pt idx="13">
                  <c:v>2012</c:v>
                </c:pt>
                <c:pt idx="14">
                  <c:v>2016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24</c:v>
                </c:pt>
                <c:pt idx="1">
                  <c:v>39</c:v>
                </c:pt>
                <c:pt idx="2">
                  <c:v>34</c:v>
                </c:pt>
                <c:pt idx="3">
                  <c:v>43</c:v>
                </c:pt>
                <c:pt idx="4">
                  <c:v>37</c:v>
                </c:pt>
                <c:pt idx="5">
                  <c:v>57</c:v>
                </c:pt>
                <c:pt idx="6">
                  <c:v>46</c:v>
                </c:pt>
                <c:pt idx="7">
                  <c:v>61</c:v>
                </c:pt>
                <c:pt idx="8">
                  <c:v>60</c:v>
                </c:pt>
                <c:pt idx="9">
                  <c:v>57</c:v>
                </c:pt>
                <c:pt idx="10">
                  <c:v>75</c:v>
                </c:pt>
                <c:pt idx="11">
                  <c:v>59</c:v>
                </c:pt>
                <c:pt idx="12">
                  <c:v>64</c:v>
                </c:pt>
                <c:pt idx="13">
                  <c:v>67</c:v>
                </c:pt>
                <c:pt idx="14">
                  <c:v>71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ln w="57150">
              <a:solidFill>
                <a:srgbClr val="00B050"/>
              </a:solidFill>
            </a:ln>
          </c:spPr>
          <c:marker>
            <c:symbol val="none"/>
          </c:marker>
          <c:dLbls>
            <c:dLbl>
              <c:idx val="1"/>
              <c:layout>
                <c:manualLayout>
                  <c:x val="-8.0515297906602109E-3"/>
                  <c:y val="2.9186424957105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830917874396135E-3"/>
                  <c:y val="-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6103059581320156E-3"/>
                  <c:y val="2.7819634333663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830917874396135E-3"/>
                  <c:y val="2.9186424957105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2882447665056302E-2"/>
                  <c:y val="-3.7942352444236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7375201288244767E-2"/>
                  <c:y val="5.09963347692613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2544283413848631E-2"/>
                  <c:y val="5.9579775052822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3.2206119162640902E-3"/>
                  <c:y val="-2.6267782461394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"/>
                  <c:y val="-3.7942352444236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6.4412238325281803E-3"/>
                  <c:y val="-3.7942352444236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Sheet1!$A$2:$A$16</c:f>
              <c:numCache>
                <c:formatCode>General</c:formatCode>
                <c:ptCount val="15"/>
                <c:pt idx="0">
                  <c:v>1960</c:v>
                </c:pt>
                <c:pt idx="1">
                  <c:v>1964</c:v>
                </c:pt>
                <c:pt idx="2">
                  <c:v>1968</c:v>
                </c:pt>
                <c:pt idx="3">
                  <c:v>1972</c:v>
                </c:pt>
                <c:pt idx="4">
                  <c:v>1976</c:v>
                </c:pt>
                <c:pt idx="5">
                  <c:v>1980</c:v>
                </c:pt>
                <c:pt idx="6">
                  <c:v>1984</c:v>
                </c:pt>
                <c:pt idx="7">
                  <c:v>1988</c:v>
                </c:pt>
                <c:pt idx="8">
                  <c:v>1992</c:v>
                </c:pt>
                <c:pt idx="9">
                  <c:v>1996</c:v>
                </c:pt>
                <c:pt idx="10">
                  <c:v>2000</c:v>
                </c:pt>
                <c:pt idx="11">
                  <c:v>2004</c:v>
                </c:pt>
                <c:pt idx="12">
                  <c:v>2008</c:v>
                </c:pt>
                <c:pt idx="13">
                  <c:v>2012</c:v>
                </c:pt>
                <c:pt idx="14">
                  <c:v>2016</c:v>
                </c:pt>
              </c:numCache>
            </c:numRef>
          </c:cat>
          <c:val>
            <c:numRef>
              <c:f>Sheet1!$C$2:$C$16</c:f>
              <c:numCache>
                <c:formatCode>General</c:formatCode>
                <c:ptCount val="15"/>
                <c:pt idx="0">
                  <c:v>76</c:v>
                </c:pt>
                <c:pt idx="1">
                  <c:v>61</c:v>
                </c:pt>
                <c:pt idx="2">
                  <c:v>66</c:v>
                </c:pt>
                <c:pt idx="3">
                  <c:v>57</c:v>
                </c:pt>
                <c:pt idx="4">
                  <c:v>63</c:v>
                </c:pt>
                <c:pt idx="5">
                  <c:v>43</c:v>
                </c:pt>
                <c:pt idx="6">
                  <c:v>54</c:v>
                </c:pt>
                <c:pt idx="7">
                  <c:v>39</c:v>
                </c:pt>
                <c:pt idx="8">
                  <c:v>40</c:v>
                </c:pt>
                <c:pt idx="9">
                  <c:v>43</c:v>
                </c:pt>
                <c:pt idx="10">
                  <c:v>25</c:v>
                </c:pt>
                <c:pt idx="11">
                  <c:v>41</c:v>
                </c:pt>
                <c:pt idx="12">
                  <c:v>36</c:v>
                </c:pt>
                <c:pt idx="13">
                  <c:v>33</c:v>
                </c:pt>
                <c:pt idx="14">
                  <c:v>29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99472128"/>
        <c:axId val="99473664"/>
      </c:lineChart>
      <c:catAx>
        <c:axId val="99472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99473664"/>
        <c:crosses val="autoZero"/>
        <c:auto val="1"/>
        <c:lblAlgn val="ctr"/>
        <c:lblOffset val="100"/>
        <c:noMultiLvlLbl val="0"/>
      </c:catAx>
      <c:valAx>
        <c:axId val="994736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94721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 b="0" dirty="0" smtClean="0"/>
              <a:t>percentage of news reports</a:t>
            </a:r>
            <a:endParaRPr lang="en-US" sz="1800" b="0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Economy</c:v>
                </c:pt>
                <c:pt idx="1">
                  <c:v>Health policy</c:v>
                </c:pt>
                <c:pt idx="2">
                  <c:v>Muslims</c:v>
                </c:pt>
                <c:pt idx="3">
                  <c:v>Immigration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29</c:v>
                </c:pt>
                <c:pt idx="2">
                  <c:v>13</c:v>
                </c:pt>
                <c:pt idx="3">
                  <c:v>16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Economy</c:v>
                </c:pt>
                <c:pt idx="1">
                  <c:v>Health policy</c:v>
                </c:pt>
                <c:pt idx="2">
                  <c:v>Muslims</c:v>
                </c:pt>
                <c:pt idx="3">
                  <c:v>Immigration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70</c:v>
                </c:pt>
                <c:pt idx="1">
                  <c:v>71</c:v>
                </c:pt>
                <c:pt idx="2">
                  <c:v>87</c:v>
                </c:pt>
                <c:pt idx="3">
                  <c:v>84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18266240"/>
        <c:axId val="218284416"/>
      </c:barChart>
      <c:catAx>
        <c:axId val="218266240"/>
        <c:scaling>
          <c:orientation val="minMax"/>
        </c:scaling>
        <c:delete val="0"/>
        <c:axPos val="l"/>
        <c:majorTickMark val="none"/>
        <c:minorTickMark val="none"/>
        <c:tickLblPos val="nextTo"/>
        <c:crossAx val="218284416"/>
        <c:crosses val="autoZero"/>
        <c:auto val="1"/>
        <c:lblAlgn val="ctr"/>
        <c:lblOffset val="100"/>
        <c:noMultiLvlLbl val="0"/>
      </c:catAx>
      <c:valAx>
        <c:axId val="2182844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826624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800" b="0" dirty="0"/>
              <a:t>percentage </a:t>
            </a:r>
            <a:r>
              <a:rPr lang="en-US" sz="1800" b="0" dirty="0" smtClean="0"/>
              <a:t>of news reports</a:t>
            </a:r>
            <a:endParaRPr lang="en-US" sz="1800" b="0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Trump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8.0515297906602248E-3"/>
                  <c:y val="-4.0860994939947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1272141706924315E-2"/>
                  <c:y val="-3.50237099485261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7713365539452495E-2"/>
                  <c:y val="-3.50237099485261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254428341384869E-2"/>
                  <c:y val="-2.0430497469973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932367149758454E-2"/>
                  <c:y val="-3.7942352444236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6103059581320451E-3"/>
                  <c:y val="2.62677824613946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>
                      <a:ln>
                        <a:solidFill>
                          <a:schemeClr val="tx1"/>
                        </a:solidFill>
                      </a:ln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Sheet1!$A$2:$A$14</c:f>
              <c:numCache>
                <c:formatCode>d\-mmm</c:formatCode>
                <c:ptCount val="13"/>
                <c:pt idx="0">
                  <c:v>42596</c:v>
                </c:pt>
                <c:pt idx="1">
                  <c:v>42603</c:v>
                </c:pt>
                <c:pt idx="2">
                  <c:v>42610</c:v>
                </c:pt>
                <c:pt idx="3">
                  <c:v>42617</c:v>
                </c:pt>
                <c:pt idx="4">
                  <c:v>42624</c:v>
                </c:pt>
                <c:pt idx="5">
                  <c:v>42631</c:v>
                </c:pt>
                <c:pt idx="6">
                  <c:v>42638</c:v>
                </c:pt>
                <c:pt idx="7">
                  <c:v>42645</c:v>
                </c:pt>
                <c:pt idx="8">
                  <c:v>42652</c:v>
                </c:pt>
                <c:pt idx="9">
                  <c:v>42659</c:v>
                </c:pt>
                <c:pt idx="10">
                  <c:v>42666</c:v>
                </c:pt>
                <c:pt idx="11">
                  <c:v>42673</c:v>
                </c:pt>
                <c:pt idx="12">
                  <c:v>42680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55</c:v>
                </c:pt>
                <c:pt idx="1">
                  <c:v>55</c:v>
                </c:pt>
                <c:pt idx="2">
                  <c:v>53</c:v>
                </c:pt>
                <c:pt idx="3">
                  <c:v>55</c:v>
                </c:pt>
                <c:pt idx="4">
                  <c:v>51</c:v>
                </c:pt>
                <c:pt idx="5">
                  <c:v>51</c:v>
                </c:pt>
                <c:pt idx="6">
                  <c:v>53</c:v>
                </c:pt>
                <c:pt idx="7">
                  <c:v>52</c:v>
                </c:pt>
                <c:pt idx="8">
                  <c:v>54</c:v>
                </c:pt>
                <c:pt idx="9">
                  <c:v>56</c:v>
                </c:pt>
                <c:pt idx="10">
                  <c:v>52</c:v>
                </c:pt>
                <c:pt idx="11">
                  <c:v>55</c:v>
                </c:pt>
                <c:pt idx="12">
                  <c:v>52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Clinton</c:v>
                </c:pt>
              </c:strCache>
            </c:strRef>
          </c:tx>
          <c:spPr>
            <a:ln w="38100">
              <a:solidFill>
                <a:srgbClr val="0070C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4.0860994939947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1272141706924315E-2"/>
                  <c:y val="3.50237099485261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7375201288244767E-2"/>
                  <c:y val="3.50237099485261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254428341384869E-2"/>
                  <c:y val="3.7942352444236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932367149758454E-2"/>
                  <c:y val="-3.21050674528157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Sheet1!$A$2:$A$14</c:f>
              <c:numCache>
                <c:formatCode>d\-mmm</c:formatCode>
                <c:ptCount val="13"/>
                <c:pt idx="0">
                  <c:v>42596</c:v>
                </c:pt>
                <c:pt idx="1">
                  <c:v>42603</c:v>
                </c:pt>
                <c:pt idx="2">
                  <c:v>42610</c:v>
                </c:pt>
                <c:pt idx="3">
                  <c:v>42617</c:v>
                </c:pt>
                <c:pt idx="4">
                  <c:v>42624</c:v>
                </c:pt>
                <c:pt idx="5">
                  <c:v>42631</c:v>
                </c:pt>
                <c:pt idx="6">
                  <c:v>42638</c:v>
                </c:pt>
                <c:pt idx="7">
                  <c:v>42645</c:v>
                </c:pt>
                <c:pt idx="8">
                  <c:v>42652</c:v>
                </c:pt>
                <c:pt idx="9">
                  <c:v>42659</c:v>
                </c:pt>
                <c:pt idx="10">
                  <c:v>42666</c:v>
                </c:pt>
                <c:pt idx="11">
                  <c:v>42673</c:v>
                </c:pt>
                <c:pt idx="12">
                  <c:v>42680</c:v>
                </c:pt>
              </c:numCache>
            </c:num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45</c:v>
                </c:pt>
                <c:pt idx="1">
                  <c:v>45</c:v>
                </c:pt>
                <c:pt idx="2">
                  <c:v>47</c:v>
                </c:pt>
                <c:pt idx="3">
                  <c:v>45</c:v>
                </c:pt>
                <c:pt idx="4">
                  <c:v>49</c:v>
                </c:pt>
                <c:pt idx="5">
                  <c:v>49</c:v>
                </c:pt>
                <c:pt idx="6">
                  <c:v>47</c:v>
                </c:pt>
                <c:pt idx="7">
                  <c:v>48</c:v>
                </c:pt>
                <c:pt idx="8">
                  <c:v>46</c:v>
                </c:pt>
                <c:pt idx="9">
                  <c:v>44</c:v>
                </c:pt>
                <c:pt idx="10">
                  <c:v>48</c:v>
                </c:pt>
                <c:pt idx="11">
                  <c:v>45</c:v>
                </c:pt>
                <c:pt idx="12">
                  <c:v>48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7590528"/>
        <c:axId val="147592320"/>
      </c:lineChart>
      <c:dateAx>
        <c:axId val="147590528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crossAx val="147592320"/>
        <c:crosses val="autoZero"/>
        <c:auto val="1"/>
        <c:lblOffset val="100"/>
        <c:baseTimeUnit val="days"/>
      </c:dateAx>
      <c:valAx>
        <c:axId val="147592320"/>
        <c:scaling>
          <c:orientation val="minMax"/>
          <c:max val="60"/>
          <c:min val="40"/>
        </c:scaling>
        <c:delete val="1"/>
        <c:axPos val="l"/>
        <c:numFmt formatCode="General" sourceLinked="1"/>
        <c:majorTickMark val="none"/>
        <c:minorTickMark val="none"/>
        <c:tickLblPos val="nextTo"/>
        <c:crossAx val="1475905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b="0"/>
            </a:pPr>
            <a:r>
              <a:rPr lang="en-US" b="0" dirty="0"/>
              <a:t>percentage </a:t>
            </a:r>
            <a:r>
              <a:rPr lang="en-US" b="0" dirty="0" smtClean="0"/>
              <a:t>of news reports</a:t>
            </a:r>
            <a:endParaRPr lang="en-US" b="0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0019983009370205"/>
          <c:y val="0.1248501895731943"/>
          <c:w val="0.39637985469207654"/>
          <c:h val="0.7294808718686820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400">
                        <a:solidFill>
                          <a:schemeClr val="bg1"/>
                        </a:solidFill>
                      </a:defRPr>
                    </a:pPr>
                    <a:r>
                      <a:rPr lang="en-US" dirty="0"/>
                      <a:t>Horserace
</a:t>
                    </a:r>
                    <a:r>
                      <a:rPr lang="en-US" dirty="0" smtClean="0"/>
                      <a:t>42%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2.0795389706721443E-2"/>
                  <c:y val="-0.18193962966489136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solidFill>
                          <a:schemeClr val="bg1"/>
                        </a:solidFill>
                      </a:defRPr>
                    </a:pPr>
                    <a:endParaRPr lang="en-US" dirty="0" smtClean="0">
                      <a:solidFill>
                        <a:schemeClr val="bg1"/>
                      </a:solidFill>
                    </a:endParaRPr>
                  </a:p>
                  <a:p>
                    <a:pPr>
                      <a:defRPr sz="1400">
                        <a:solidFill>
                          <a:schemeClr val="bg1"/>
                        </a:solidFill>
                      </a:defRPr>
                    </a:pP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Policy </a:t>
                    </a:r>
                  </a:p>
                  <a:p>
                    <a:pPr>
                      <a:defRPr sz="1400">
                        <a:solidFill>
                          <a:schemeClr val="bg1"/>
                        </a:solidFill>
                      </a:defRPr>
                    </a:pP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stands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
10%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8.3865114686751119E-2"/>
                  <c:y val="4.040284537137118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7.3385065997185139E-2"/>
                  <c:y val="-3.387089585499925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Leadership/</a:t>
                    </a:r>
                  </a:p>
                  <a:p>
                    <a:r>
                      <a:rPr lang="en-US" dirty="0" smtClean="0"/>
                      <a:t>experience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3%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1400">
                        <a:solidFill>
                          <a:schemeClr val="bg1"/>
                        </a:solidFill>
                      </a:defRPr>
                    </a:pPr>
                    <a:r>
                      <a:rPr lang="en-US" dirty="0" smtClean="0"/>
                      <a:t>Controversies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17%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6.8030545094906608E-2"/>
                  <c:y val="0.16150940239530923"/>
                </c:manualLayout>
              </c:layout>
              <c:tx>
                <c:rich>
                  <a:bodyPr/>
                  <a:lstStyle/>
                  <a:p>
                    <a:pPr>
                      <a:defRPr sz="1400">
                        <a:solidFill>
                          <a:schemeClr val="bg1"/>
                        </a:solidFill>
                      </a:defRPr>
                    </a:pPr>
                    <a:r>
                      <a:rPr lang="en-US" dirty="0"/>
                      <a:t>Other
</a:t>
                    </a:r>
                    <a:r>
                      <a:rPr lang="en-US" dirty="0" smtClean="0"/>
                      <a:t>24%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Horserace</c:v>
                </c:pt>
                <c:pt idx="1">
                  <c:v>Policy stands</c:v>
                </c:pt>
                <c:pt idx="2">
                  <c:v>Personal traits</c:v>
                </c:pt>
                <c:pt idx="3">
                  <c:v>Leadership/experience</c:v>
                </c:pt>
                <c:pt idx="4">
                  <c:v>Controversies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4250</c:v>
                </c:pt>
                <c:pt idx="1">
                  <c:v>978</c:v>
                </c:pt>
                <c:pt idx="2">
                  <c:v>400</c:v>
                </c:pt>
                <c:pt idx="3">
                  <c:v>100</c:v>
                </c:pt>
                <c:pt idx="4">
                  <c:v>1906</c:v>
                </c:pt>
                <c:pt idx="5">
                  <c:v>2208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0"/>
            </a:pPr>
            <a:r>
              <a:rPr lang="en-US" sz="1800" b="0" dirty="0" smtClean="0"/>
              <a:t>percentage of </a:t>
            </a:r>
            <a:r>
              <a:rPr lang="en-US" sz="1800" b="0" dirty="0"/>
              <a:t>news stories about . . . 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41%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Leadership/experience</c:v>
                </c:pt>
                <c:pt idx="1">
                  <c:v>Personal qualities</c:v>
                </c:pt>
                <c:pt idx="2">
                  <c:v>Policy stands</c:v>
                </c:pt>
                <c:pt idx="3">
                  <c:v>Controversies</c:v>
                </c:pt>
                <c:pt idx="4">
                  <c:v>Horserace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27</c:v>
                </c:pt>
                <c:pt idx="1">
                  <c:v>20</c:v>
                </c:pt>
                <c:pt idx="2">
                  <c:v>16</c:v>
                </c:pt>
                <c:pt idx="3">
                  <c:v>9</c:v>
                </c:pt>
                <c:pt idx="4">
                  <c:v>41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73%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80%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84%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91%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59%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Leadership/experience</c:v>
                </c:pt>
                <c:pt idx="1">
                  <c:v>Personal qualities</c:v>
                </c:pt>
                <c:pt idx="2">
                  <c:v>Policy stands</c:v>
                </c:pt>
                <c:pt idx="3">
                  <c:v>Controversies</c:v>
                </c:pt>
                <c:pt idx="4">
                  <c:v>Horserace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73</c:v>
                </c:pt>
                <c:pt idx="1">
                  <c:v>80</c:v>
                </c:pt>
                <c:pt idx="2">
                  <c:v>84</c:v>
                </c:pt>
                <c:pt idx="3">
                  <c:v>91</c:v>
                </c:pt>
                <c:pt idx="4">
                  <c:v>59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48215296"/>
        <c:axId val="148216832"/>
      </c:barChart>
      <c:catAx>
        <c:axId val="148215296"/>
        <c:scaling>
          <c:orientation val="minMax"/>
        </c:scaling>
        <c:delete val="0"/>
        <c:axPos val="l"/>
        <c:majorTickMark val="none"/>
        <c:minorTickMark val="none"/>
        <c:tickLblPos val="nextTo"/>
        <c:crossAx val="148216832"/>
        <c:crosses val="autoZero"/>
        <c:auto val="1"/>
        <c:lblAlgn val="ctr"/>
        <c:lblOffset val="100"/>
        <c:noMultiLvlLbl val="0"/>
      </c:catAx>
      <c:valAx>
        <c:axId val="1482168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821529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800" b="0" dirty="0"/>
              <a:t>percentage of </a:t>
            </a:r>
            <a:r>
              <a:rPr lang="en-US" sz="1800" b="0" dirty="0" smtClean="0"/>
              <a:t>Trump news reports</a:t>
            </a:r>
            <a:endParaRPr lang="en-US" sz="1800" b="0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 </c:v>
                </c:pt>
              </c:strCache>
            </c:strRef>
          </c:tx>
          <c:spPr>
            <a:ln w="3810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6516516516516516E-2"/>
                  <c:y val="-2.3809523809523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8018018018018018E-2"/>
                  <c:y val="-3.273809523809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201201201201204E-2"/>
                  <c:y val="-2.0833333333333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3513513513513514E-2"/>
                  <c:y val="3.571428571428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1021021021021023E-2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5054419061708078E-17"/>
                  <c:y val="4.46428571428571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0510510510510511E-2"/>
                  <c:y val="-3.571428571428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003003003003003E-3"/>
                  <c:y val="-3.86904761904761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6.006006006006006E-3"/>
                  <c:y val="-3.273809523809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2012012012012012E-2"/>
                  <c:y val="-2.976190476190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8018018018017907E-2"/>
                  <c:y val="-2.976190476190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2.852852852852842E-2"/>
                  <c:y val="4.7619047619047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Sheet1!$A$2:$A$14</c:f>
              <c:numCache>
                <c:formatCode>d\-mmm</c:formatCode>
                <c:ptCount val="13"/>
                <c:pt idx="0">
                  <c:v>42596</c:v>
                </c:pt>
                <c:pt idx="1">
                  <c:v>42603</c:v>
                </c:pt>
                <c:pt idx="2">
                  <c:v>42610</c:v>
                </c:pt>
                <c:pt idx="3">
                  <c:v>42617</c:v>
                </c:pt>
                <c:pt idx="4">
                  <c:v>42624</c:v>
                </c:pt>
                <c:pt idx="5">
                  <c:v>42631</c:v>
                </c:pt>
                <c:pt idx="6">
                  <c:v>42638</c:v>
                </c:pt>
                <c:pt idx="7">
                  <c:v>42645</c:v>
                </c:pt>
                <c:pt idx="8">
                  <c:v>42652</c:v>
                </c:pt>
                <c:pt idx="9">
                  <c:v>42659</c:v>
                </c:pt>
                <c:pt idx="10">
                  <c:v>42666</c:v>
                </c:pt>
                <c:pt idx="11">
                  <c:v>42673</c:v>
                </c:pt>
                <c:pt idx="12">
                  <c:v>42680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76</c:v>
                </c:pt>
                <c:pt idx="1">
                  <c:v>71</c:v>
                </c:pt>
                <c:pt idx="2">
                  <c:v>70</c:v>
                </c:pt>
                <c:pt idx="3">
                  <c:v>68</c:v>
                </c:pt>
                <c:pt idx="4">
                  <c:v>79</c:v>
                </c:pt>
                <c:pt idx="5">
                  <c:v>76</c:v>
                </c:pt>
                <c:pt idx="6">
                  <c:v>77</c:v>
                </c:pt>
                <c:pt idx="7">
                  <c:v>83</c:v>
                </c:pt>
                <c:pt idx="8">
                  <c:v>87</c:v>
                </c:pt>
                <c:pt idx="9">
                  <c:v>94</c:v>
                </c:pt>
                <c:pt idx="10">
                  <c:v>91</c:v>
                </c:pt>
                <c:pt idx="11">
                  <c:v>67</c:v>
                </c:pt>
                <c:pt idx="12">
                  <c:v>65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ln w="38100">
              <a:solidFill>
                <a:srgbClr val="00B05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1.6516516516516516E-2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0090090090090089E-3"/>
                  <c:y val="-3.571428571428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0030030030030307E-3"/>
                  <c:y val="3.86904761904761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3513513513513514E-2"/>
                  <c:y val="-1.78571428571428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5015015015015015E-2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5054419061708078E-17"/>
                  <c:y val="-2.67857142857142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5015015015015015E-3"/>
                  <c:y val="-3.273809523809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003003003003003E-3"/>
                  <c:y val="-2.976190476190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5015015015015015E-3"/>
                  <c:y val="-1.78571428571428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6516516516516516E-2"/>
                  <c:y val="2.976190476190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1010883812341616E-16"/>
                  <c:y val="2.976190476190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1.05105105105104E-2"/>
                  <c:y val="5.6547619047619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Sheet1!$A$2:$A$14</c:f>
              <c:numCache>
                <c:formatCode>d\-mmm</c:formatCode>
                <c:ptCount val="13"/>
                <c:pt idx="0">
                  <c:v>42596</c:v>
                </c:pt>
                <c:pt idx="1">
                  <c:v>42603</c:v>
                </c:pt>
                <c:pt idx="2">
                  <c:v>42610</c:v>
                </c:pt>
                <c:pt idx="3">
                  <c:v>42617</c:v>
                </c:pt>
                <c:pt idx="4">
                  <c:v>42624</c:v>
                </c:pt>
                <c:pt idx="5">
                  <c:v>42631</c:v>
                </c:pt>
                <c:pt idx="6">
                  <c:v>42638</c:v>
                </c:pt>
                <c:pt idx="7">
                  <c:v>42645</c:v>
                </c:pt>
                <c:pt idx="8">
                  <c:v>42652</c:v>
                </c:pt>
                <c:pt idx="9">
                  <c:v>42659</c:v>
                </c:pt>
                <c:pt idx="10">
                  <c:v>42666</c:v>
                </c:pt>
                <c:pt idx="11">
                  <c:v>42673</c:v>
                </c:pt>
                <c:pt idx="12">
                  <c:v>42680</c:v>
                </c:pt>
              </c:numCache>
            </c:num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24</c:v>
                </c:pt>
                <c:pt idx="1">
                  <c:v>29</c:v>
                </c:pt>
                <c:pt idx="2">
                  <c:v>30</c:v>
                </c:pt>
                <c:pt idx="3">
                  <c:v>32</c:v>
                </c:pt>
                <c:pt idx="4">
                  <c:v>21</c:v>
                </c:pt>
                <c:pt idx="5">
                  <c:v>24</c:v>
                </c:pt>
                <c:pt idx="6">
                  <c:v>23</c:v>
                </c:pt>
                <c:pt idx="7">
                  <c:v>17</c:v>
                </c:pt>
                <c:pt idx="8">
                  <c:v>13</c:v>
                </c:pt>
                <c:pt idx="9">
                  <c:v>6</c:v>
                </c:pt>
                <c:pt idx="10">
                  <c:v>9</c:v>
                </c:pt>
                <c:pt idx="11">
                  <c:v>33</c:v>
                </c:pt>
                <c:pt idx="12">
                  <c:v>35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50116224"/>
        <c:axId val="150117760"/>
      </c:lineChart>
      <c:dateAx>
        <c:axId val="150116224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crossAx val="150117760"/>
        <c:crosses val="autoZero"/>
        <c:auto val="1"/>
        <c:lblOffset val="100"/>
        <c:baseTimeUnit val="days"/>
      </c:dateAx>
      <c:valAx>
        <c:axId val="150117760"/>
        <c:scaling>
          <c:orientation val="minMax"/>
          <c:max val="100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15011622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 b="1"/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 b="0"/>
            </a:pPr>
            <a:r>
              <a:rPr lang="en-US" sz="1800" b="0" dirty="0" smtClean="0"/>
              <a:t>percentage of Trump’s</a:t>
            </a:r>
            <a:r>
              <a:rPr lang="en-US" sz="1800" b="0" baseline="0" dirty="0" smtClean="0"/>
              <a:t> coverage</a:t>
            </a:r>
            <a:endParaRPr lang="en-US" sz="1800" b="0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cat>
            <c:strRef>
              <c:f>Sheet1!$A$2:$A$11</c:f>
              <c:strCache>
                <c:ptCount val="10"/>
                <c:pt idx="0">
                  <c:v>Fox</c:v>
                </c:pt>
                <c:pt idx="1">
                  <c:v>Wall Street Journal</c:v>
                </c:pt>
                <c:pt idx="2">
                  <c:v>CNN</c:v>
                </c:pt>
                <c:pt idx="3">
                  <c:v>ABC</c:v>
                </c:pt>
                <c:pt idx="4">
                  <c:v>NBC</c:v>
                </c:pt>
                <c:pt idx="5">
                  <c:v>New York Times</c:v>
                </c:pt>
                <c:pt idx="6">
                  <c:v>Los Angeles Times</c:v>
                </c:pt>
                <c:pt idx="7">
                  <c:v>Washington Post</c:v>
                </c:pt>
                <c:pt idx="8">
                  <c:v>USA Today</c:v>
                </c:pt>
                <c:pt idx="9">
                  <c:v>CBS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27</c:v>
                </c:pt>
                <c:pt idx="1">
                  <c:v>20</c:v>
                </c:pt>
                <c:pt idx="2">
                  <c:v>19</c:v>
                </c:pt>
                <c:pt idx="3">
                  <c:v>19</c:v>
                </c:pt>
                <c:pt idx="4">
                  <c:v>17</c:v>
                </c:pt>
                <c:pt idx="5">
                  <c:v>14</c:v>
                </c:pt>
                <c:pt idx="6">
                  <c:v>14</c:v>
                </c:pt>
                <c:pt idx="7">
                  <c:v>13</c:v>
                </c:pt>
                <c:pt idx="8">
                  <c:v>12</c:v>
                </c:pt>
                <c:pt idx="9">
                  <c:v>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Sheet1!$A$2:$A$11</c:f>
              <c:strCache>
                <c:ptCount val="10"/>
                <c:pt idx="0">
                  <c:v>Fox</c:v>
                </c:pt>
                <c:pt idx="1">
                  <c:v>Wall Street Journal</c:v>
                </c:pt>
                <c:pt idx="2">
                  <c:v>CNN</c:v>
                </c:pt>
                <c:pt idx="3">
                  <c:v>ABC</c:v>
                </c:pt>
                <c:pt idx="4">
                  <c:v>NBC</c:v>
                </c:pt>
                <c:pt idx="5">
                  <c:v>New York Times</c:v>
                </c:pt>
                <c:pt idx="6">
                  <c:v>Los Angeles Times</c:v>
                </c:pt>
                <c:pt idx="7">
                  <c:v>Washington Post</c:v>
                </c:pt>
                <c:pt idx="8">
                  <c:v>USA Today</c:v>
                </c:pt>
                <c:pt idx="9">
                  <c:v>CBS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73</c:v>
                </c:pt>
                <c:pt idx="1">
                  <c:v>80</c:v>
                </c:pt>
                <c:pt idx="2">
                  <c:v>81</c:v>
                </c:pt>
                <c:pt idx="3">
                  <c:v>81</c:v>
                </c:pt>
                <c:pt idx="4">
                  <c:v>83</c:v>
                </c:pt>
                <c:pt idx="5">
                  <c:v>86</c:v>
                </c:pt>
                <c:pt idx="6">
                  <c:v>86</c:v>
                </c:pt>
                <c:pt idx="7">
                  <c:v>87</c:v>
                </c:pt>
                <c:pt idx="8">
                  <c:v>88</c:v>
                </c:pt>
                <c:pt idx="9">
                  <c:v>89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1493248"/>
        <c:axId val="151503232"/>
      </c:barChart>
      <c:catAx>
        <c:axId val="151493248"/>
        <c:scaling>
          <c:orientation val="minMax"/>
        </c:scaling>
        <c:delete val="0"/>
        <c:axPos val="l"/>
        <c:majorTickMark val="none"/>
        <c:minorTickMark val="none"/>
        <c:tickLblPos val="nextTo"/>
        <c:crossAx val="151503232"/>
        <c:crosses val="autoZero"/>
        <c:auto val="1"/>
        <c:lblAlgn val="ctr"/>
        <c:lblOffset val="100"/>
        <c:noMultiLvlLbl val="0"/>
      </c:catAx>
      <c:valAx>
        <c:axId val="1515032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1493248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0.27053</cdr:x>
      <cdr:y>0.01454</cdr:y>
    </cdr:from>
    <cdr:to>
      <cdr:x>0.38647</cdr:x>
      <cdr:y>0.22468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33600" y="59720"/>
          <a:ext cx="914400" cy="8633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dirty="0" smtClean="0"/>
            <a:t>percentage of nominees’ news coverage</a:t>
          </a:r>
          <a:endParaRPr lang="en-US" sz="18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0.52174</cdr:x>
      <cdr:y>0.12258</cdr:y>
    </cdr:from>
    <cdr:to>
      <cdr:x>0.63768</cdr:x>
      <cdr:y>0.33273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14800" y="5334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b="1" dirty="0" smtClean="0"/>
            <a:t>Trump</a:t>
          </a:r>
          <a:endParaRPr lang="en-US" sz="2400" b="1" dirty="0"/>
        </a:p>
      </cdr:txBody>
    </cdr:sp>
  </cdr:relSizeAnchor>
  <cdr:relSizeAnchor xmlns:cdr="http://schemas.openxmlformats.org/drawingml/2006/chartDrawing">
    <cdr:from>
      <cdr:x>0.63768</cdr:x>
      <cdr:y>0.22765</cdr:y>
    </cdr:from>
    <cdr:to>
      <cdr:x>0.68599</cdr:x>
      <cdr:y>0.28019</cdr:y>
    </cdr:to>
    <cdr:cxnSp macro="">
      <cdr:nvCxnSpPr>
        <cdr:cNvPr id="4" name="Straight Arrow Connector 3"/>
        <cdr:cNvCxnSpPr/>
      </cdr:nvCxnSpPr>
      <cdr:spPr>
        <a:xfrm xmlns:a="http://schemas.openxmlformats.org/drawingml/2006/main">
          <a:off x="5029200" y="990600"/>
          <a:ext cx="381000" cy="228600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0.54106</cdr:x>
      <cdr:y>0.66545</cdr:y>
    </cdr:from>
    <cdr:to>
      <cdr:x>0.69565</cdr:x>
      <cdr:y>0.87559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4267200" y="2895600"/>
          <a:ext cx="12192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b="1" dirty="0" smtClean="0"/>
            <a:t>Clinton</a:t>
          </a:r>
          <a:endParaRPr lang="en-US" sz="2400" b="1" dirty="0"/>
        </a:p>
      </cdr:txBody>
    </cdr:sp>
  </cdr:relSizeAnchor>
  <cdr:relSizeAnchor xmlns:cdr="http://schemas.openxmlformats.org/drawingml/2006/chartDrawing">
    <cdr:from>
      <cdr:x>0.6087</cdr:x>
      <cdr:y>0.57789</cdr:y>
    </cdr:from>
    <cdr:to>
      <cdr:x>0.63768</cdr:x>
      <cdr:y>0.66545</cdr:y>
    </cdr:to>
    <cdr:cxnSp macro="">
      <cdr:nvCxnSpPr>
        <cdr:cNvPr id="9" name="Straight Arrow Connector 8"/>
        <cdr:cNvCxnSpPr/>
      </cdr:nvCxnSpPr>
      <cdr:spPr>
        <a:xfrm xmlns:a="http://schemas.openxmlformats.org/drawingml/2006/main" flipV="1">
          <a:off x="4800600" y="2514600"/>
          <a:ext cx="228600" cy="381000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0.42512</cdr:x>
      <cdr:y>0.83572</cdr:y>
    </cdr:from>
    <cdr:to>
      <cdr:x>0.43478</cdr:x>
      <cdr:y>0.91228</cdr:y>
    </cdr:to>
    <cdr:cxnSp macro="">
      <cdr:nvCxnSpPr>
        <cdr:cNvPr id="5" name="Straight Arrow Connector 4"/>
        <cdr:cNvCxnSpPr/>
      </cdr:nvCxnSpPr>
      <cdr:spPr>
        <a:xfrm xmlns:a="http://schemas.openxmlformats.org/drawingml/2006/main" flipV="1">
          <a:off x="3352800" y="3581400"/>
          <a:ext cx="76200" cy="328086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0.33816</cdr:x>
      <cdr:y>0.81794</cdr:y>
    </cdr:from>
    <cdr:to>
      <cdr:x>0.4058</cdr:x>
      <cdr:y>0.86026</cdr:y>
    </cdr:to>
    <cdr:cxnSp macro="">
      <cdr:nvCxnSpPr>
        <cdr:cNvPr id="7" name="Straight Arrow Connector 6"/>
        <cdr:cNvCxnSpPr/>
      </cdr:nvCxnSpPr>
      <cdr:spPr>
        <a:xfrm xmlns:a="http://schemas.openxmlformats.org/drawingml/2006/main" flipV="1">
          <a:off x="2666966" y="3505200"/>
          <a:ext cx="533434" cy="181373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0.4058</cdr:x>
      <cdr:y>0.82306</cdr:y>
    </cdr:from>
    <cdr:to>
      <cdr:x>0.42512</cdr:x>
      <cdr:y>0.8931</cdr:y>
    </cdr:to>
    <cdr:cxnSp macro="">
      <cdr:nvCxnSpPr>
        <cdr:cNvPr id="5" name="Straight Arrow Connector 4"/>
        <cdr:cNvCxnSpPr/>
      </cdr:nvCxnSpPr>
      <cdr:spPr>
        <a:xfrm xmlns:a="http://schemas.openxmlformats.org/drawingml/2006/main" flipV="1">
          <a:off x="3200400" y="3581400"/>
          <a:ext cx="152400" cy="3048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0.29952</cdr:x>
      <cdr:y>0.80555</cdr:y>
    </cdr:from>
    <cdr:to>
      <cdr:x>0.36715</cdr:x>
      <cdr:y>0.85808</cdr:y>
    </cdr:to>
    <cdr:cxnSp macro="">
      <cdr:nvCxnSpPr>
        <cdr:cNvPr id="7" name="Straight Arrow Connector 6"/>
        <cdr:cNvCxnSpPr/>
      </cdr:nvCxnSpPr>
      <cdr:spPr>
        <a:xfrm xmlns:a="http://schemas.openxmlformats.org/drawingml/2006/main" flipV="1">
          <a:off x="2362200" y="3505200"/>
          <a:ext cx="533400" cy="2286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0.43478</cdr:x>
      <cdr:y>0.81132</cdr:y>
    </cdr:from>
    <cdr:to>
      <cdr:x>0.45411</cdr:x>
      <cdr:y>0.90566</cdr:y>
    </cdr:to>
    <cdr:cxnSp macro="">
      <cdr:nvCxnSpPr>
        <cdr:cNvPr id="5" name="Straight Arrow Connector 4"/>
        <cdr:cNvCxnSpPr/>
      </cdr:nvCxnSpPr>
      <cdr:spPr>
        <a:xfrm xmlns:a="http://schemas.openxmlformats.org/drawingml/2006/main" flipV="1">
          <a:off x="3429000" y="3276600"/>
          <a:ext cx="152400" cy="3810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0.33816</cdr:x>
      <cdr:y>0.84906</cdr:y>
    </cdr:from>
    <cdr:to>
      <cdr:x>0.41546</cdr:x>
      <cdr:y>0.86026</cdr:y>
    </cdr:to>
    <cdr:cxnSp macro="">
      <cdr:nvCxnSpPr>
        <cdr:cNvPr id="7" name="Straight Arrow Connector 6"/>
        <cdr:cNvCxnSpPr/>
      </cdr:nvCxnSpPr>
      <cdr:spPr>
        <a:xfrm xmlns:a="http://schemas.openxmlformats.org/drawingml/2006/main" flipV="1">
          <a:off x="2667000" y="3429000"/>
          <a:ext cx="609600" cy="4523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5E4B6-31F5-4858-A610-D8CB2121203A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DAF2EA-3C54-451F-841E-CE38A4162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054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AF2EA-3C54-451F-841E-CE38A41628B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953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DAF2EA-3C54-451F-841E-CE38A41628B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335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BEC7-9682-4BBD-A087-B1DD39758DD8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BE9F-0537-464D-8231-1CAE974E2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756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BEC7-9682-4BBD-A087-B1DD39758DD8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BE9F-0537-464D-8231-1CAE974E2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053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BEC7-9682-4BBD-A087-B1DD39758DD8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BE9F-0537-464D-8231-1CAE974E2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519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320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396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51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853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137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2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3441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3911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24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BEC7-9682-4BBD-A087-B1DD39758DD8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BE9F-0537-464D-8231-1CAE974E2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4563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9198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2644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157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9526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8394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51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6601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7349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4381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5419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565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BEC7-9682-4BBD-A087-B1DD39758DD8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BE9F-0537-464D-8231-1CAE974E2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1133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5173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4543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3591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8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BEC7-9682-4BBD-A087-B1DD39758DD8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BE9F-0537-464D-8231-1CAE974E2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451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BEC7-9682-4BBD-A087-B1DD39758DD8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BE9F-0537-464D-8231-1CAE974E2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1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BEC7-9682-4BBD-A087-B1DD39758DD8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BE9F-0537-464D-8231-1CAE974E2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60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BEC7-9682-4BBD-A087-B1DD39758DD8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BE9F-0537-464D-8231-1CAE974E2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35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BEC7-9682-4BBD-A087-B1DD39758DD8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BE9F-0537-464D-8231-1CAE974E2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036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6BEC7-9682-4BBD-A087-B1DD39758DD8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3BE9F-0537-464D-8231-1CAE974E2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97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6BEC7-9682-4BBD-A087-B1DD39758DD8}" type="datetimeFigureOut">
              <a:rPr lang="en-US" smtClean="0"/>
              <a:t>1/25/2017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3BE9F-0537-464D-8231-1CAE974E2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674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9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9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9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877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9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6A568-A727-4685-B499-22D1C477D67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1/25/2017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9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9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77178-5A87-48F6-AB5C-8C7E92F50F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5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/>
              <a:t>f</a:t>
            </a:r>
            <a:r>
              <a:rPr lang="en-US" i="1" dirty="0" smtClean="0"/>
              <a:t>igure 1.</a:t>
            </a:r>
            <a:r>
              <a:rPr lang="en-US" dirty="0" smtClean="0"/>
              <a:t> Tone of Nominees’ Coverage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0549072"/>
              </p:ext>
            </p:extLst>
          </p:nvPr>
        </p:nvGraphicFramePr>
        <p:xfrm>
          <a:off x="914400" y="1447799"/>
          <a:ext cx="8131629" cy="4114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99636" y="2362200"/>
            <a:ext cx="2277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General Election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4876" y="3886200"/>
            <a:ext cx="2048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 Full Campaign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7199" y="5486400"/>
            <a:ext cx="771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Tenor. Full campaign covers period from Jan 1, 2015-Nov 6, 2016. General election covers period from </a:t>
            </a:r>
          </a:p>
          <a:p>
            <a:r>
              <a:rPr lang="en-US" sz="1200" dirty="0" smtClean="0"/>
              <a:t>Aug 8-Nov 6, 2016. Excludes reports that were neutral in tone. Such reports accounted for about a third of the coverage.</a:t>
            </a:r>
            <a:endParaRPr lang="en-US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8391"/>
            <a:ext cx="9193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3036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i="1" dirty="0"/>
              <a:t>f</a:t>
            </a:r>
            <a:r>
              <a:rPr lang="en-US" sz="3600" b="1" i="1" dirty="0" smtClean="0"/>
              <a:t>igure 10</a:t>
            </a:r>
            <a:r>
              <a:rPr lang="en-US" sz="3600" b="1" dirty="0" smtClean="0"/>
              <a:t>. Topics of Trump’s Coverage</a:t>
            </a:r>
            <a:endParaRPr lang="en-US" sz="3600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6182566"/>
              </p:ext>
            </p:extLst>
          </p:nvPr>
        </p:nvGraphicFramePr>
        <p:xfrm>
          <a:off x="609600" y="1295400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3400" y="5715000"/>
            <a:ext cx="80032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Tenor. The “other” category includes references to such things as upcoming events,  staffing, logistics, etc.  </a:t>
            </a:r>
            <a:endParaRPr lang="en-US" sz="1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93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2179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65126"/>
            <a:ext cx="8610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i="1" dirty="0"/>
              <a:t>f</a:t>
            </a:r>
            <a:r>
              <a:rPr lang="en-US" sz="3600" b="1" i="1" dirty="0" smtClean="0"/>
              <a:t>igure 11</a:t>
            </a:r>
            <a:r>
              <a:rPr lang="en-US" sz="3600" b="1" dirty="0" smtClean="0"/>
              <a:t>. Tone of Trump’s Coverage, by Topic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47244"/>
              </p:ext>
            </p:extLst>
          </p:nvPr>
        </p:nvGraphicFramePr>
        <p:xfrm>
          <a:off x="609600" y="1524000"/>
          <a:ext cx="7886700" cy="358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399" y="5410200"/>
            <a:ext cx="42099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Source: Media Tenor. Percentages exclude  neutral news reports.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886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65126"/>
            <a:ext cx="85344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i="1" dirty="0" smtClean="0"/>
              <a:t>figure 12</a:t>
            </a:r>
            <a:r>
              <a:rPr lang="en-US" sz="3600" b="1" dirty="0" smtClean="0"/>
              <a:t>. Tone of Clinton’s Coverage, by Week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1358011"/>
              </p:ext>
            </p:extLst>
          </p:nvPr>
        </p:nvGraphicFramePr>
        <p:xfrm>
          <a:off x="304800" y="1524001"/>
          <a:ext cx="86106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" y="5715000"/>
            <a:ext cx="6817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Tenor. Excludes neutral news reports. Date </a:t>
            </a:r>
            <a:r>
              <a:rPr lang="en-US" sz="1200" dirty="0"/>
              <a:t>shown is the end date for that week’s coverage.</a:t>
            </a:r>
          </a:p>
          <a:p>
            <a:r>
              <a:rPr lang="en-US" sz="1200" dirty="0" smtClean="0"/>
              <a:t>.</a:t>
            </a:r>
            <a:endParaRPr lang="en-US" sz="1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93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8677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i="1" dirty="0"/>
              <a:t>f</a:t>
            </a:r>
            <a:r>
              <a:rPr lang="en-US" sz="3600" i="1" dirty="0" smtClean="0"/>
              <a:t>igure 13</a:t>
            </a:r>
            <a:r>
              <a:rPr lang="en-US" sz="3600" dirty="0" smtClean="0"/>
              <a:t>. Tone of Clinton’s Coverage, </a:t>
            </a:r>
            <a:br>
              <a:rPr lang="en-US" sz="3600" dirty="0" smtClean="0"/>
            </a:br>
            <a:r>
              <a:rPr lang="en-US" sz="3600" dirty="0" smtClean="0"/>
              <a:t>by News Outlet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1099362"/>
              </p:ext>
            </p:extLst>
          </p:nvPr>
        </p:nvGraphicFramePr>
        <p:xfrm>
          <a:off x="457200" y="1600201"/>
          <a:ext cx="82296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5726668"/>
            <a:ext cx="3443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Source: Media Tenor. Excludes neutral news reports.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93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3438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i="1" dirty="0"/>
              <a:t>f</a:t>
            </a:r>
            <a:r>
              <a:rPr lang="en-US" sz="3600" b="1" i="1" dirty="0" smtClean="0"/>
              <a:t>igure 14</a:t>
            </a:r>
            <a:r>
              <a:rPr lang="en-US" sz="3600" b="1" dirty="0" smtClean="0"/>
              <a:t>. Topics of Clinton’s Coverage</a:t>
            </a:r>
            <a:endParaRPr lang="en-US" sz="3600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6474712"/>
              </p:ext>
            </p:extLst>
          </p:nvPr>
        </p:nvGraphicFramePr>
        <p:xfrm>
          <a:off x="609600" y="1447800"/>
          <a:ext cx="78867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60650" y="5410200"/>
            <a:ext cx="7745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Source: Media Tenor. </a:t>
            </a:r>
            <a:r>
              <a:rPr lang="en-US" sz="1200" dirty="0">
                <a:solidFill>
                  <a:prstClr val="black"/>
                </a:solidFill>
              </a:rPr>
              <a:t>The “other” category includes references to such things as upcoming events,  staffing, logistics, etc.  </a:t>
            </a:r>
          </a:p>
          <a:p>
            <a:r>
              <a:rPr lang="en-US" sz="1200" dirty="0" smtClean="0">
                <a:solidFill>
                  <a:prstClr val="black"/>
                </a:solidFill>
              </a:rPr>
              <a:t> 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93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7359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65126"/>
            <a:ext cx="8610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i="1" dirty="0"/>
              <a:t>f</a:t>
            </a:r>
            <a:r>
              <a:rPr lang="en-US" sz="3600" b="1" i="1" dirty="0" smtClean="0"/>
              <a:t>igure 15</a:t>
            </a:r>
            <a:r>
              <a:rPr lang="en-US" sz="3600" b="1" dirty="0" smtClean="0"/>
              <a:t>. Tone of Debate Coverage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3946245"/>
              </p:ext>
            </p:extLst>
          </p:nvPr>
        </p:nvGraphicFramePr>
        <p:xfrm>
          <a:off x="628650" y="1825625"/>
          <a:ext cx="7886700" cy="358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7840" y="5410200"/>
            <a:ext cx="5477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Source: Media Tenor. Percentages exclude news reports that were neutral in tone.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93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5378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65126"/>
            <a:ext cx="8610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i="1" dirty="0"/>
              <a:t>f</a:t>
            </a:r>
            <a:r>
              <a:rPr lang="en-US" sz="3600" b="1" i="1" dirty="0" smtClean="0"/>
              <a:t>igure 16</a:t>
            </a:r>
            <a:r>
              <a:rPr lang="en-US" sz="3600" b="1" dirty="0" smtClean="0"/>
              <a:t>. Tone of Clinton’s Coverage, by Topic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179493"/>
              </p:ext>
            </p:extLst>
          </p:nvPr>
        </p:nvGraphicFramePr>
        <p:xfrm>
          <a:off x="609600" y="1524000"/>
          <a:ext cx="7886700" cy="358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399" y="5410200"/>
            <a:ext cx="52889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Source: Media Tenor. Percentages exclude news reports that were neutral in tone.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93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2295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65126"/>
            <a:ext cx="86868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i="1" dirty="0"/>
              <a:t>f</a:t>
            </a:r>
            <a:r>
              <a:rPr lang="en-US" sz="3600" b="1" i="1" dirty="0" smtClean="0"/>
              <a:t>igure 17</a:t>
            </a:r>
            <a:r>
              <a:rPr lang="en-US" sz="3600" b="1" dirty="0" smtClean="0"/>
              <a:t>. Clinton’s “Scandal” Coverage, by Week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7351192"/>
              </p:ext>
            </p:extLst>
          </p:nvPr>
        </p:nvGraphicFramePr>
        <p:xfrm>
          <a:off x="304800" y="1524001"/>
          <a:ext cx="8610600" cy="3733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5920" y="5361801"/>
            <a:ext cx="4832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Tenor. Date </a:t>
            </a:r>
            <a:r>
              <a:rPr lang="en-US" sz="1200" dirty="0"/>
              <a:t>shown is the end date for that week’s coverage.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93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8870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i="1" dirty="0"/>
              <a:t>f</a:t>
            </a:r>
            <a:r>
              <a:rPr lang="en-US" sz="3000" i="1" dirty="0" smtClean="0"/>
              <a:t>igure 2</a:t>
            </a:r>
            <a:r>
              <a:rPr lang="en-US" sz="3000" dirty="0" smtClean="0"/>
              <a:t>. Tone of Nominees’ Coverage on Topics Relating to Their “Fitness” for Office</a:t>
            </a:r>
            <a:endParaRPr lang="en-US" sz="3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8314444"/>
              </p:ext>
            </p:extLst>
          </p:nvPr>
        </p:nvGraphicFramePr>
        <p:xfrm>
          <a:off x="914400" y="1447800"/>
          <a:ext cx="8131629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7520" y="5257800"/>
            <a:ext cx="6878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Tenor. The “fitness” category includes news reports on candidates’ policy positions, personal</a:t>
            </a:r>
          </a:p>
          <a:p>
            <a:r>
              <a:rPr lang="en-US" sz="1200" dirty="0" smtClean="0">
                <a:ea typeface="Calibri"/>
                <a:cs typeface="Times New Roman"/>
              </a:rPr>
              <a:t>qualities</a:t>
            </a:r>
            <a:r>
              <a:rPr lang="en-US" sz="1200" dirty="0">
                <a:ea typeface="Calibri"/>
                <a:cs typeface="Times New Roman"/>
              </a:rPr>
              <a:t>, leadership abilities, ethical standards, and the </a:t>
            </a:r>
            <a:r>
              <a:rPr lang="en-US" sz="1200" dirty="0" smtClean="0">
                <a:ea typeface="Calibri"/>
                <a:cs typeface="Times New Roman"/>
              </a:rPr>
              <a:t>like. Excludes reports that were neutral in tone.</a:t>
            </a:r>
            <a:endParaRPr lang="en-US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93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4479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26"/>
            <a:ext cx="9144000" cy="1325563"/>
          </a:xfrm>
        </p:spPr>
        <p:txBody>
          <a:bodyPr>
            <a:noAutofit/>
          </a:bodyPr>
          <a:lstStyle/>
          <a:p>
            <a:pPr algn="ctr"/>
            <a:r>
              <a:rPr lang="en-US" sz="3000" b="1" i="1" dirty="0"/>
              <a:t>f</a:t>
            </a:r>
            <a:r>
              <a:rPr lang="en-US" sz="3000" b="1" i="1" dirty="0" smtClean="0"/>
              <a:t>igure 3</a:t>
            </a:r>
            <a:r>
              <a:rPr lang="en-US" sz="3000" b="1" dirty="0" smtClean="0"/>
              <a:t>. Tone of Presidential Nominees’ Coverage,</a:t>
            </a:r>
            <a:br>
              <a:rPr lang="en-US" sz="3000" b="1" dirty="0" smtClean="0"/>
            </a:br>
            <a:r>
              <a:rPr lang="en-US" sz="3000" b="1" dirty="0" smtClean="0"/>
              <a:t>1960-2016</a:t>
            </a:r>
            <a:br>
              <a:rPr lang="en-US" sz="3000" b="1" dirty="0" smtClean="0"/>
            </a:br>
            <a:endParaRPr lang="en-US" sz="3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3949702"/>
              </p:ext>
            </p:extLst>
          </p:nvPr>
        </p:nvGraphicFramePr>
        <p:xfrm>
          <a:off x="533400" y="1453991"/>
          <a:ext cx="7886700" cy="4108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200" y="5638800"/>
            <a:ext cx="8972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Sources: </a:t>
            </a:r>
            <a:r>
              <a:rPr lang="en-US" sz="1200" dirty="0">
                <a:solidFill>
                  <a:prstClr val="black"/>
                </a:solidFill>
              </a:rPr>
              <a:t>Patterson, </a:t>
            </a:r>
            <a:r>
              <a:rPr lang="en-US" sz="1200" i="1" dirty="0">
                <a:solidFill>
                  <a:prstClr val="black"/>
                </a:solidFill>
              </a:rPr>
              <a:t>Out of Order</a:t>
            </a:r>
            <a:r>
              <a:rPr lang="en-US" sz="1200" dirty="0">
                <a:solidFill>
                  <a:prstClr val="black"/>
                </a:solidFill>
              </a:rPr>
              <a:t>, 1960-92; Center for Media &amp; Public Affairs, 1996; Pew Research Center, </a:t>
            </a:r>
            <a:r>
              <a:rPr lang="en-US" sz="1200" dirty="0" smtClean="0">
                <a:solidFill>
                  <a:prstClr val="black"/>
                </a:solidFill>
              </a:rPr>
              <a:t>2000-2012; Media </a:t>
            </a:r>
            <a:r>
              <a:rPr lang="en-US" sz="1200" dirty="0">
                <a:solidFill>
                  <a:prstClr val="black"/>
                </a:solidFill>
              </a:rPr>
              <a:t>Tenor, 2016. </a:t>
            </a:r>
            <a:r>
              <a:rPr lang="en-US" sz="1200" dirty="0" smtClean="0">
                <a:solidFill>
                  <a:prstClr val="black"/>
                </a:solidFill>
              </a:rPr>
              <a:t>Neutral stories are excluded.  Percentages are the average each election for the two major-party nominees.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14928" y="1856860"/>
            <a:ext cx="11245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Negative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26280" y="4114800"/>
            <a:ext cx="10197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prstClr val="black"/>
                </a:solidFill>
              </a:rPr>
              <a:t>Positive</a:t>
            </a:r>
            <a:endParaRPr lang="en-US" sz="2000" b="1" dirty="0">
              <a:solidFill>
                <a:prstClr val="black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225450" y="2136836"/>
            <a:ext cx="466923" cy="24026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297344" y="3733800"/>
            <a:ext cx="323133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93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2038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65126"/>
            <a:ext cx="88392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i="1" dirty="0" smtClean="0">
                <a:solidFill>
                  <a:prstClr val="black"/>
                </a:solidFill>
              </a:rPr>
              <a:t>figure 4</a:t>
            </a:r>
            <a:r>
              <a:rPr lang="en-US" sz="3200" b="1" dirty="0" smtClean="0">
                <a:solidFill>
                  <a:prstClr val="black"/>
                </a:solidFill>
              </a:rPr>
              <a:t>. </a:t>
            </a:r>
            <a:r>
              <a:rPr lang="en-US" sz="3200" b="1" dirty="0">
                <a:solidFill>
                  <a:prstClr val="black"/>
                </a:solidFill>
              </a:rPr>
              <a:t>Tone of </a:t>
            </a:r>
            <a:r>
              <a:rPr lang="en-US" sz="3200" b="1" dirty="0" smtClean="0">
                <a:solidFill>
                  <a:prstClr val="black"/>
                </a:solidFill>
              </a:rPr>
              <a:t>Coverage </a:t>
            </a:r>
            <a:r>
              <a:rPr lang="en-US" sz="3200" b="1" dirty="0">
                <a:solidFill>
                  <a:prstClr val="black"/>
                </a:solidFill>
              </a:rPr>
              <a:t>of Selected Topics, </a:t>
            </a:r>
            <a:r>
              <a:rPr lang="en-US" sz="3200" b="1" dirty="0" smtClean="0">
                <a:solidFill>
                  <a:prstClr val="black"/>
                </a:solidFill>
              </a:rPr>
              <a:t/>
            </a:r>
            <a:br>
              <a:rPr lang="en-US" sz="3200" b="1" dirty="0" smtClean="0">
                <a:solidFill>
                  <a:prstClr val="black"/>
                </a:solidFill>
              </a:rPr>
            </a:br>
            <a:r>
              <a:rPr lang="en-US" sz="3200" b="1" dirty="0" smtClean="0">
                <a:solidFill>
                  <a:prstClr val="black"/>
                </a:solidFill>
              </a:rPr>
              <a:t>2010-2016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4629898"/>
              </p:ext>
            </p:extLst>
          </p:nvPr>
        </p:nvGraphicFramePr>
        <p:xfrm>
          <a:off x="533400" y="1524000"/>
          <a:ext cx="78867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5486400"/>
            <a:ext cx="67732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Source: Media Tenor. Based on news reports on CBS and NBC evening newscasts. Excludes neutral stories.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93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5574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1"/>
            <a:ext cx="8534400" cy="990600"/>
          </a:xfrm>
        </p:spPr>
        <p:txBody>
          <a:bodyPr>
            <a:normAutofit/>
          </a:bodyPr>
          <a:lstStyle/>
          <a:p>
            <a:pPr algn="ctr"/>
            <a:r>
              <a:rPr lang="en-US" sz="3600" b="1" i="1" dirty="0"/>
              <a:t>f</a:t>
            </a:r>
            <a:r>
              <a:rPr lang="en-US" sz="3600" b="1" i="1" dirty="0" smtClean="0"/>
              <a:t>igure 5</a:t>
            </a:r>
            <a:r>
              <a:rPr lang="en-US" sz="3600" b="1" dirty="0" smtClean="0"/>
              <a:t>. Nominees’ Coverage, by Week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5301176"/>
              </p:ext>
            </p:extLst>
          </p:nvPr>
        </p:nvGraphicFramePr>
        <p:xfrm>
          <a:off x="609600" y="1295400"/>
          <a:ext cx="78867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0365" y="5464294"/>
            <a:ext cx="8160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Tenor. Percentages based on Trump and Clinton coverage only. Other presidential candidates  and the</a:t>
            </a:r>
          </a:p>
          <a:p>
            <a:r>
              <a:rPr lang="en-US" sz="1200" dirty="0" smtClean="0"/>
              <a:t>the vice-presidential nominees are excluded. Also excludes neutral reports. Date shown is the end date for that week’s coverage.</a:t>
            </a:r>
            <a:endParaRPr lang="en-US" sz="12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93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3450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i="1" dirty="0"/>
              <a:t>f</a:t>
            </a:r>
            <a:r>
              <a:rPr lang="en-US" sz="3600" b="1" i="1" dirty="0" smtClean="0"/>
              <a:t>igure </a:t>
            </a:r>
            <a:r>
              <a:rPr lang="en-US" sz="3600" b="1" i="1" dirty="0"/>
              <a:t>6</a:t>
            </a:r>
            <a:r>
              <a:rPr lang="en-US" sz="3600" b="1" dirty="0" smtClean="0"/>
              <a:t>. Campaign Coverage by Topic</a:t>
            </a:r>
            <a:endParaRPr lang="en-US" sz="3600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5930765"/>
              </p:ext>
            </p:extLst>
          </p:nvPr>
        </p:nvGraphicFramePr>
        <p:xfrm>
          <a:off x="609600" y="1447800"/>
          <a:ext cx="7886700" cy="4131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60650" y="5579328"/>
            <a:ext cx="7897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Source: Media Tenor. </a:t>
            </a:r>
            <a:r>
              <a:rPr lang="en-US" sz="1200" dirty="0"/>
              <a:t>The “other” category includes references to such things as upcoming events,  staffing, logistics, etc.  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 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93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214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365126"/>
            <a:ext cx="90678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i="1" dirty="0"/>
              <a:t>f</a:t>
            </a:r>
            <a:r>
              <a:rPr lang="en-US" sz="3600" b="1" i="1" dirty="0" smtClean="0"/>
              <a:t>igure 7</a:t>
            </a:r>
            <a:r>
              <a:rPr lang="en-US" sz="3600" b="1" dirty="0" smtClean="0"/>
              <a:t>. Tone of Campaign Coverage, by Topic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4175405"/>
              </p:ext>
            </p:extLst>
          </p:nvPr>
        </p:nvGraphicFramePr>
        <p:xfrm>
          <a:off x="609600" y="1524000"/>
          <a:ext cx="7886700" cy="358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8159" y="5133201"/>
            <a:ext cx="5477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Source: Media Tenor. Percentages exclude news reports that were neutral in tone.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93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8059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65126"/>
            <a:ext cx="85344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i="1" dirty="0"/>
              <a:t>f</a:t>
            </a:r>
            <a:r>
              <a:rPr lang="en-US" sz="3600" b="1" i="1" dirty="0" smtClean="0"/>
              <a:t>igure </a:t>
            </a:r>
            <a:r>
              <a:rPr lang="en-US" sz="3600" b="1" i="1" dirty="0"/>
              <a:t>8</a:t>
            </a:r>
            <a:r>
              <a:rPr lang="en-US" sz="3600" b="1" dirty="0" smtClean="0"/>
              <a:t>. Tone of Trump’s Coverage, by Week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9391903"/>
              </p:ext>
            </p:extLst>
          </p:nvPr>
        </p:nvGraphicFramePr>
        <p:xfrm>
          <a:off x="304800" y="1295400"/>
          <a:ext cx="84582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0999" y="5652700"/>
            <a:ext cx="64529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Source: Media Tenor. Excludes </a:t>
            </a:r>
            <a:r>
              <a:rPr lang="en-US" sz="1200" dirty="0"/>
              <a:t>neutral reports. Date shown is the end date for that week’s coverage.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93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88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i="1" dirty="0"/>
              <a:t>f</a:t>
            </a:r>
            <a:r>
              <a:rPr lang="en-US" sz="3600" i="1" dirty="0" smtClean="0"/>
              <a:t>igure 9</a:t>
            </a:r>
            <a:r>
              <a:rPr lang="en-US" sz="3600" dirty="0" smtClean="0"/>
              <a:t>. Tone of Trump’s Coverage, </a:t>
            </a:r>
            <a:br>
              <a:rPr lang="en-US" sz="3600" dirty="0" smtClean="0"/>
            </a:br>
            <a:r>
              <a:rPr lang="en-US" sz="3600" dirty="0" smtClean="0"/>
              <a:t>by News Outlet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4889615"/>
              </p:ext>
            </p:extLst>
          </p:nvPr>
        </p:nvGraphicFramePr>
        <p:xfrm>
          <a:off x="457200" y="1600201"/>
          <a:ext cx="82296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5726668"/>
            <a:ext cx="3443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Source: Media Tenor. Excludes neutral news reports.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00"/>
            <a:ext cx="9193213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33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6864</TotalTime>
  <Words>873</Words>
  <Application>Microsoft Office PowerPoint</Application>
  <PresentationFormat>On-screen Show (4:3)</PresentationFormat>
  <Paragraphs>224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Office Theme</vt:lpstr>
      <vt:lpstr>13_Office Theme</vt:lpstr>
      <vt:lpstr>14_Office Theme</vt:lpstr>
      <vt:lpstr>figure 1. Tone of Nominees’ Coverage</vt:lpstr>
      <vt:lpstr>figure 2. Tone of Nominees’ Coverage on Topics Relating to Their “Fitness” for Office</vt:lpstr>
      <vt:lpstr>figure 3. Tone of Presidential Nominees’ Coverage, 1960-2016 </vt:lpstr>
      <vt:lpstr>figure 4. Tone of Coverage of Selected Topics,  2010-2016</vt:lpstr>
      <vt:lpstr>figure 5. Nominees’ Coverage, by Week</vt:lpstr>
      <vt:lpstr>figure 6. Campaign Coverage by Topic</vt:lpstr>
      <vt:lpstr>figure 7. Tone of Campaign Coverage, by Topic</vt:lpstr>
      <vt:lpstr>figure 8. Tone of Trump’s Coverage, by Week</vt:lpstr>
      <vt:lpstr>figure 9. Tone of Trump’s Coverage,  by News Outlet</vt:lpstr>
      <vt:lpstr>figure 10. Topics of Trump’s Coverage</vt:lpstr>
      <vt:lpstr>figure 11. Tone of Trump’s Coverage, by Topic</vt:lpstr>
      <vt:lpstr>figure 12. Tone of Clinton’s Coverage, by Week</vt:lpstr>
      <vt:lpstr>figure 13. Tone of Clinton’s Coverage,  by News Outlet</vt:lpstr>
      <vt:lpstr>figure 14. Topics of Clinton’s Coverage</vt:lpstr>
      <vt:lpstr>figure 15. Tone of Debate Coverage</vt:lpstr>
      <vt:lpstr>figure 16. Tone of Clinton’s Coverage, by Topic</vt:lpstr>
      <vt:lpstr>figure 17. Clinton’s “Scandal” Coverage, by Week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election power point</dc:title>
  <dc:creator>Tom</dc:creator>
  <cp:lastModifiedBy>DELL</cp:lastModifiedBy>
  <cp:revision>73</cp:revision>
  <dcterms:created xsi:type="dcterms:W3CDTF">2016-11-23T22:39:12Z</dcterms:created>
  <dcterms:modified xsi:type="dcterms:W3CDTF">2017-01-25T14:39:43Z</dcterms:modified>
</cp:coreProperties>
</file>