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257" r:id="rId3"/>
    <p:sldId id="277" r:id="rId4"/>
    <p:sldId id="278" r:id="rId5"/>
    <p:sldId id="298" r:id="rId6"/>
    <p:sldId id="299" r:id="rId7"/>
    <p:sldId id="308" r:id="rId8"/>
    <p:sldId id="300" r:id="rId9"/>
    <p:sldId id="301" r:id="rId10"/>
    <p:sldId id="302" r:id="rId11"/>
    <p:sldId id="303" r:id="rId12"/>
    <p:sldId id="268" r:id="rId13"/>
    <p:sldId id="269" r:id="rId14"/>
    <p:sldId id="304" r:id="rId15"/>
    <p:sldId id="281" r:id="rId16"/>
    <p:sldId id="282" r:id="rId17"/>
    <p:sldId id="283" r:id="rId18"/>
    <p:sldId id="273" r:id="rId19"/>
    <p:sldId id="274" r:id="rId20"/>
    <p:sldId id="284" r:id="rId21"/>
    <p:sldId id="285" r:id="rId22"/>
    <p:sldId id="286" r:id="rId23"/>
    <p:sldId id="306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30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47" autoAdjust="0"/>
  </p:normalViewPr>
  <p:slideViewPr>
    <p:cSldViewPr>
      <p:cViewPr>
        <p:scale>
          <a:sx n="77" d="100"/>
          <a:sy n="77" d="100"/>
        </p:scale>
        <p:origin x="-1248" y="-5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Office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800" dirty="0"/>
              <a:t>Percentage of bills supported by Obama that were enacted into law</a:t>
            </a:r>
          </a:p>
        </c:rich>
      </c:tx>
      <c:layout>
        <c:manualLayout>
          <c:xMode val="edge"/>
          <c:yMode val="edge"/>
          <c:x val="0.15733192890362388"/>
          <c:y val="1.5873015873015876E-2"/>
        </c:manualLayout>
      </c:layout>
    </c:title>
    <c:plotArea>
      <c:layout>
        <c:manualLayout>
          <c:layoutTarget val="inner"/>
          <c:xMode val="edge"/>
          <c:yMode val="edge"/>
          <c:x val="7.97857335590062E-2"/>
          <c:y val="0.28552430946131735"/>
          <c:w val="0.90308031005470113"/>
          <c:h val="0.61174998958463533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bills supported by Obama that were enacted into law</c:v>
                </c:pt>
              </c:strCache>
            </c:strRef>
          </c:tx>
          <c:spPr>
            <a:solidFill>
              <a:srgbClr val="7030A0"/>
            </a:solidFill>
          </c:spPr>
          <c:dLbls>
            <c:showVal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92</c:v>
                </c:pt>
                <c:pt idx="1">
                  <c:v>83</c:v>
                </c:pt>
                <c:pt idx="2">
                  <c:v>57</c:v>
                </c:pt>
                <c:pt idx="3">
                  <c:v>53</c:v>
                </c:pt>
              </c:numCache>
            </c:numRef>
          </c:val>
        </c:ser>
        <c:axId val="93400448"/>
        <c:axId val="93406336"/>
      </c:barChart>
      <c:catAx>
        <c:axId val="93400448"/>
        <c:scaling>
          <c:orientation val="minMax"/>
        </c:scaling>
        <c:axPos val="b"/>
        <c:numFmt formatCode="General" sourceLinked="1"/>
        <c:tickLblPos val="nextTo"/>
        <c:crossAx val="93406336"/>
        <c:crosses val="autoZero"/>
        <c:auto val="1"/>
        <c:lblAlgn val="ctr"/>
        <c:lblOffset val="100"/>
      </c:catAx>
      <c:valAx>
        <c:axId val="93406336"/>
        <c:scaling>
          <c:orientation val="minMax"/>
        </c:scaling>
        <c:axPos val="l"/>
        <c:majorGridlines/>
        <c:numFmt formatCode="General" sourceLinked="1"/>
        <c:tickLblPos val="nextTo"/>
        <c:crossAx val="934004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>
        <c:manualLayout>
          <c:xMode val="edge"/>
          <c:yMode val="edge"/>
          <c:x val="0.14125003066205521"/>
          <c:y val="0"/>
        </c:manualLayout>
      </c:layout>
    </c:title>
    <c:plotArea>
      <c:layout>
        <c:manualLayout>
          <c:layoutTarget val="inner"/>
          <c:xMode val="edge"/>
          <c:yMode val="edge"/>
          <c:x val="7.9785733559006297E-2"/>
          <c:y val="0.27072734552248767"/>
          <c:w val="0.90308031005470113"/>
          <c:h val="0.6265467769918591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bills supported by Bush enacted into law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spPr>
              <a:solidFill>
                <a:srgbClr val="7030A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rgbClr val="7030A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Lbls>
            <c:showVal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</c:v>
                </c:pt>
                <c:pt idx="1">
                  <c:v>81</c:v>
                </c:pt>
                <c:pt idx="2">
                  <c:v>38</c:v>
                </c:pt>
                <c:pt idx="3">
                  <c:v>18</c:v>
                </c:pt>
              </c:numCache>
            </c:numRef>
          </c:val>
        </c:ser>
        <c:axId val="104917632"/>
        <c:axId val="104919424"/>
      </c:barChart>
      <c:catAx>
        <c:axId val="104917632"/>
        <c:scaling>
          <c:orientation val="minMax"/>
        </c:scaling>
        <c:axPos val="b"/>
        <c:numFmt formatCode="General" sourceLinked="1"/>
        <c:tickLblPos val="nextTo"/>
        <c:crossAx val="104919424"/>
        <c:crosses val="autoZero"/>
        <c:auto val="1"/>
        <c:lblAlgn val="ctr"/>
        <c:lblOffset val="100"/>
      </c:catAx>
      <c:valAx>
        <c:axId val="104919424"/>
        <c:scaling>
          <c:orientation val="minMax"/>
        </c:scaling>
        <c:axPos val="l"/>
        <c:majorGridlines/>
        <c:numFmt formatCode="General" sourceLinked="1"/>
        <c:tickLblPos val="nextTo"/>
        <c:crossAx val="1049176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Democrats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Senate</c:v>
                </c:pt>
                <c:pt idx="1">
                  <c:v>House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258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Republicans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Senate</c:v>
                </c:pt>
                <c:pt idx="1">
                  <c:v>House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33</c:v>
                </c:pt>
                <c:pt idx="1">
                  <c:v>177</c:v>
                </c:pt>
              </c:numCache>
            </c:numRef>
          </c:val>
        </c:ser>
        <c:axId val="105136896"/>
        <c:axId val="105138432"/>
      </c:barChart>
      <c:catAx>
        <c:axId val="105136896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05138432"/>
        <c:crosses val="autoZero"/>
        <c:auto val="1"/>
        <c:lblAlgn val="ctr"/>
        <c:lblOffset val="100"/>
      </c:catAx>
      <c:valAx>
        <c:axId val="105138432"/>
        <c:scaling>
          <c:orientation val="minMax"/>
        </c:scaling>
        <c:axPos val="l"/>
        <c:majorGridlines/>
        <c:numFmt formatCode="General" sourceLinked="1"/>
        <c:tickLblPos val="nextTo"/>
        <c:crossAx val="105136896"/>
        <c:crosses val="autoZero"/>
        <c:crossBetween val="between"/>
      </c:valAx>
    </c:plotArea>
    <c:legend>
      <c:legendPos val="r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7.2666417775364284E-2"/>
          <c:y val="7.2844102207812261E-2"/>
          <c:w val="0.83404455269362565"/>
          <c:h val="0.7656322371468276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Aye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House Democrats</c:v>
                </c:pt>
                <c:pt idx="1">
                  <c:v>House 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226</c:v>
                </c:pt>
                <c:pt idx="1">
                  <c:v>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Nay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House Democrats</c:v>
                </c:pt>
                <c:pt idx="1">
                  <c:v>House Republicans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26</c:v>
                </c:pt>
                <c:pt idx="1">
                  <c:v>163</c:v>
                </c:pt>
              </c:numCache>
            </c:numRef>
          </c:val>
        </c:ser>
        <c:axId val="112532864"/>
        <c:axId val="112559232"/>
      </c:barChart>
      <c:catAx>
        <c:axId val="112532864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="1"/>
            </a:pPr>
            <a:endParaRPr lang="en-US"/>
          </a:p>
        </c:txPr>
        <c:crossAx val="112559232"/>
        <c:crosses val="autoZero"/>
        <c:auto val="1"/>
        <c:lblAlgn val="ctr"/>
        <c:lblOffset val="100"/>
      </c:catAx>
      <c:valAx>
        <c:axId val="112559232"/>
        <c:scaling>
          <c:orientation val="minMax"/>
        </c:scaling>
        <c:axPos val="l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112532864"/>
        <c:crosses val="autoZero"/>
        <c:crossBetween val="between"/>
        <c:majorUnit val="25"/>
      </c:valAx>
      <c:spPr>
        <a:noFill/>
      </c:spPr>
    </c:plotArea>
    <c:legend>
      <c:legendPos val="r"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Percentage of bills supported by president enacted into law</a:t>
            </a:r>
          </a:p>
        </c:rich>
      </c:tx>
      <c:layout>
        <c:manualLayout>
          <c:xMode val="edge"/>
          <c:yMode val="edge"/>
          <c:x val="0.18106730032468021"/>
          <c:y val="0"/>
        </c:manualLayout>
      </c:layout>
    </c:title>
    <c:plotArea>
      <c:layout>
        <c:manualLayout>
          <c:layoutTarget val="inner"/>
          <c:xMode val="edge"/>
          <c:yMode val="edge"/>
          <c:x val="0.23604683265405915"/>
          <c:y val="0.19077927759030133"/>
          <c:w val="0.74567221316191989"/>
          <c:h val="0.73030433695788077"/>
        </c:manualLayout>
      </c:layout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bills endorsed by president enacted into law</c:v>
                </c:pt>
              </c:strCache>
            </c:strRef>
          </c:tx>
          <c:dLbls>
            <c:showVal val="1"/>
          </c:dLbls>
          <c:cat>
            <c:strRef>
              <c:f>Sheet1!$A$2:$A$12</c:f>
              <c:strCache>
                <c:ptCount val="11"/>
                <c:pt idx="0">
                  <c:v>Eisenhower</c:v>
                </c:pt>
                <c:pt idx="1">
                  <c:v>Kennedy</c:v>
                </c:pt>
                <c:pt idx="2">
                  <c:v>Johnson</c:v>
                </c:pt>
                <c:pt idx="3">
                  <c:v>Nixon</c:v>
                </c:pt>
                <c:pt idx="4">
                  <c:v>Ford</c:v>
                </c:pt>
                <c:pt idx="5">
                  <c:v>Carter</c:v>
                </c:pt>
                <c:pt idx="6">
                  <c:v>Reagan</c:v>
                </c:pt>
                <c:pt idx="7">
                  <c:v>GHW Bush</c:v>
                </c:pt>
                <c:pt idx="8">
                  <c:v>Clinton</c:v>
                </c:pt>
                <c:pt idx="9">
                  <c:v>GW Bush</c:v>
                </c:pt>
                <c:pt idx="10">
                  <c:v>Obama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71</c:v>
                </c:pt>
                <c:pt idx="1">
                  <c:v>82</c:v>
                </c:pt>
                <c:pt idx="2">
                  <c:v>83</c:v>
                </c:pt>
                <c:pt idx="3">
                  <c:v>69</c:v>
                </c:pt>
                <c:pt idx="4">
                  <c:v>59</c:v>
                </c:pt>
                <c:pt idx="5">
                  <c:v>78</c:v>
                </c:pt>
                <c:pt idx="6">
                  <c:v>62</c:v>
                </c:pt>
                <c:pt idx="7">
                  <c:v>51</c:v>
                </c:pt>
                <c:pt idx="8">
                  <c:v>57</c:v>
                </c:pt>
                <c:pt idx="9">
                  <c:v>66</c:v>
                </c:pt>
                <c:pt idx="10">
                  <c:v>54</c:v>
                </c:pt>
              </c:numCache>
            </c:numRef>
          </c:val>
        </c:ser>
        <c:axId val="93188864"/>
        <c:axId val="93190400"/>
      </c:barChart>
      <c:catAx>
        <c:axId val="9318886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93190400"/>
        <c:crosses val="autoZero"/>
        <c:auto val="1"/>
        <c:lblAlgn val="ctr"/>
        <c:lblOffset val="100"/>
      </c:catAx>
      <c:valAx>
        <c:axId val="93190400"/>
        <c:scaling>
          <c:orientation val="minMax"/>
        </c:scaling>
        <c:axPos val="b"/>
        <c:majorGridlines/>
        <c:numFmt formatCode="General" sourceLinked="1"/>
        <c:tickLblPos val="nextTo"/>
        <c:crossAx val="931888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100"/>
      </a:pPr>
      <a:endParaRPr lang="en-US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/>
              <c:showVal val="1"/>
            </c:dLbl>
            <c:delete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247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C00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11</c:v>
                </c:pt>
                <c:pt idx="1">
                  <c:v>177</c:v>
                </c:pt>
              </c:numCache>
            </c:numRef>
          </c:val>
        </c:ser>
        <c:axId val="114040832"/>
        <c:axId val="114042368"/>
      </c:barChart>
      <c:catAx>
        <c:axId val="114040832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="1"/>
            </a:pPr>
            <a:endParaRPr lang="en-US"/>
          </a:p>
        </c:txPr>
        <c:crossAx val="114042368"/>
        <c:crosses val="autoZero"/>
        <c:auto val="1"/>
        <c:lblAlgn val="ctr"/>
        <c:lblOffset val="100"/>
      </c:catAx>
      <c:valAx>
        <c:axId val="114042368"/>
        <c:scaling>
          <c:orientation val="minMax"/>
        </c:scaling>
        <c:axPos val="l"/>
        <c:majorGridlines/>
        <c:numFmt formatCode="General" sourceLinked="1"/>
        <c:tickLblPos val="nextTo"/>
        <c:crossAx val="11404083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32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58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C00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</c:v>
                </c:pt>
                <c:pt idx="1">
                  <c:v>37</c:v>
                </c:pt>
              </c:numCache>
            </c:numRef>
          </c:val>
        </c:ser>
        <c:axId val="114084480"/>
        <c:axId val="114102656"/>
      </c:barChart>
      <c:catAx>
        <c:axId val="114084480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="1"/>
            </a:pPr>
            <a:endParaRPr lang="en-US"/>
          </a:p>
        </c:txPr>
        <c:crossAx val="114102656"/>
        <c:crosses val="autoZero"/>
        <c:auto val="1"/>
        <c:lblAlgn val="ctr"/>
        <c:lblOffset val="100"/>
      </c:catAx>
      <c:valAx>
        <c:axId val="114102656"/>
        <c:scaling>
          <c:orientation val="minMax"/>
        </c:scaling>
        <c:axPos val="l"/>
        <c:majorGridlines/>
        <c:numFmt formatCode="General" sourceLinked="1"/>
        <c:tickLblPos val="nextTo"/>
        <c:crossAx val="1140844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8.7160360485912747E-2"/>
          <c:y val="0.13599149919692885"/>
          <c:w val="0.68109098088402653"/>
          <c:h val="0.703441940447099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Sheet1!$A$2:$A$5</c:f>
              <c:strCache>
                <c:ptCount val="4"/>
                <c:pt idx="0">
                  <c:v>Senate (2009-10)</c:v>
                </c:pt>
                <c:pt idx="1">
                  <c:v>Senate (2011-12)</c:v>
                </c:pt>
                <c:pt idx="2">
                  <c:v>House (2009-10)</c:v>
                </c:pt>
                <c:pt idx="3">
                  <c:v>House (2011-12)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</c:v>
                </c:pt>
                <c:pt idx="1">
                  <c:v>47</c:v>
                </c:pt>
                <c:pt idx="2">
                  <c:v>179</c:v>
                </c:pt>
                <c:pt idx="3">
                  <c:v>242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</c:spPr>
          <c:dPt>
            <c:idx val="0"/>
            <c:spPr>
              <a:solidFill>
                <a:schemeClr val="accent1"/>
              </a:solidFill>
            </c:spPr>
          </c:dPt>
          <c:dPt>
            <c:idx val="1"/>
            <c:spPr>
              <a:solidFill>
                <a:schemeClr val="tx2"/>
              </a:solidFill>
            </c:spPr>
          </c:dPt>
          <c:dPt>
            <c:idx val="2"/>
            <c:spPr>
              <a:solidFill>
                <a:schemeClr val="tx2"/>
              </a:solidFill>
            </c:spPr>
          </c:dPt>
          <c:dPt>
            <c:idx val="3"/>
            <c:spPr>
              <a:solidFill>
                <a:schemeClr val="tx2"/>
              </a:solidFill>
            </c:spPr>
          </c:dPt>
          <c:cat>
            <c:strRef>
              <c:f>Sheet1!$A$2:$A$5</c:f>
              <c:strCache>
                <c:ptCount val="4"/>
                <c:pt idx="0">
                  <c:v>Senate (2009-10)</c:v>
                </c:pt>
                <c:pt idx="1">
                  <c:v>Senate (2011-12)</c:v>
                </c:pt>
                <c:pt idx="2">
                  <c:v>House (2009-10)</c:v>
                </c:pt>
                <c:pt idx="3">
                  <c:v>House (2011-12)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59</c:v>
                </c:pt>
                <c:pt idx="1">
                  <c:v>53</c:v>
                </c:pt>
                <c:pt idx="2">
                  <c:v>256</c:v>
                </c:pt>
                <c:pt idx="3">
                  <c:v>193</c:v>
                </c:pt>
              </c:numCache>
            </c:numRef>
          </c:val>
        </c:ser>
        <c:axId val="114195840"/>
        <c:axId val="114201728"/>
      </c:barChart>
      <c:catAx>
        <c:axId val="114195840"/>
        <c:scaling>
          <c:orientation val="minMax"/>
        </c:scaling>
        <c:axPos val="b"/>
        <c:tickLblPos val="nextTo"/>
        <c:crossAx val="114201728"/>
        <c:crosses val="autoZero"/>
        <c:auto val="1"/>
        <c:lblAlgn val="ctr"/>
        <c:lblOffset val="100"/>
      </c:catAx>
      <c:valAx>
        <c:axId val="114201728"/>
        <c:scaling>
          <c:orientation val="minMax"/>
        </c:scaling>
        <c:axPos val="l"/>
        <c:majorGridlines/>
        <c:numFmt formatCode="General" sourceLinked="1"/>
        <c:tickLblPos val="nextTo"/>
        <c:crossAx val="114195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698302092769378"/>
          <c:y val="0.41293023073608331"/>
          <c:w val="0.21416742155018237"/>
          <c:h val="0.31841814549300745"/>
        </c:manualLayout>
      </c:layout>
    </c:legend>
    <c:plotVisOnly val="1"/>
    <c:dispBlanksAs val="gap"/>
  </c:chart>
  <c:txPr>
    <a:bodyPr/>
    <a:lstStyle/>
    <a:p>
      <a:pPr>
        <a:defRPr sz="2400"/>
      </a:pPr>
      <a:endParaRPr lang="en-US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C00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</c:v>
                </c:pt>
                <c:pt idx="1">
                  <c:v>46</c:v>
                </c:pt>
              </c:numCache>
            </c:numRef>
          </c:val>
        </c:ser>
        <c:axId val="112622208"/>
        <c:axId val="112636288"/>
      </c:barChart>
      <c:catAx>
        <c:axId val="112622208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12636288"/>
        <c:crosses val="autoZero"/>
        <c:auto val="1"/>
        <c:lblAlgn val="ctr"/>
        <c:lblOffset val="100"/>
      </c:catAx>
      <c:valAx>
        <c:axId val="112636288"/>
        <c:scaling>
          <c:orientation val="minMax"/>
        </c:scaling>
        <c:axPos val="l"/>
        <c:majorGridlines/>
        <c:numFmt formatCode="General" sourceLinked="1"/>
        <c:tickLblPos val="nextTo"/>
        <c:crossAx val="11262220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0.16783</cdr:x>
      <cdr:y>0.11864</cdr:y>
    </cdr:from>
    <cdr:to>
      <cdr:x>0.42017</cdr:x>
      <cdr:y>0.38983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68425" y="533400"/>
          <a:ext cx="2057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i="1" dirty="0" smtClean="0"/>
            <a:t>Democrats control</a:t>
          </a:r>
        </a:p>
        <a:p xmlns:a="http://schemas.openxmlformats.org/drawingml/2006/main">
          <a:r>
            <a:rPr lang="en-US" sz="2000" b="1" i="1" dirty="0" smtClean="0"/>
            <a:t>House &amp; Senate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0.59774</cdr:x>
      <cdr:y>0.37288</cdr:y>
    </cdr:from>
    <cdr:to>
      <cdr:x>0.88746</cdr:x>
      <cdr:y>0.57627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73625" y="1676400"/>
          <a:ext cx="2362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i="1" dirty="0" smtClean="0"/>
            <a:t>Republicans control House</a:t>
          </a:r>
          <a:endParaRPr lang="en-US" sz="2000" b="1" i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0.16783</cdr:x>
      <cdr:y>0.11864</cdr:y>
    </cdr:from>
    <cdr:to>
      <cdr:x>0.42017</cdr:x>
      <cdr:y>0.38983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68425" y="533400"/>
          <a:ext cx="2057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i="1" dirty="0" smtClean="0"/>
            <a:t>Republicans control</a:t>
          </a:r>
        </a:p>
        <a:p xmlns:a="http://schemas.openxmlformats.org/drawingml/2006/main">
          <a:r>
            <a:rPr lang="en-US" sz="2000" b="1" i="1" dirty="0" smtClean="0"/>
            <a:t>House &amp; Senate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0.62578</cdr:x>
      <cdr:y>0.37288</cdr:y>
    </cdr:from>
    <cdr:to>
      <cdr:x>0.9155</cdr:x>
      <cdr:y>0.57627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102225" y="1676394"/>
          <a:ext cx="2362200" cy="914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i="1" dirty="0" smtClean="0"/>
            <a:t>Democrats control </a:t>
          </a:r>
        </a:p>
        <a:p xmlns:a="http://schemas.openxmlformats.org/drawingml/2006/main">
          <a:r>
            <a:rPr lang="en-US" sz="2000" b="1" i="1" dirty="0" smtClean="0"/>
            <a:t>House &amp; Senate</a:t>
          </a:r>
          <a:endParaRPr lang="en-US" sz="2000" b="1" i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0.29661</cdr:x>
      <cdr:y>0</cdr:y>
    </cdr:from>
    <cdr:to>
      <cdr:x>0.92373</cdr:x>
      <cdr:y>0.3453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667000" y="0"/>
          <a:ext cx="5638799" cy="18681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8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0.91783</cdr:x>
      <cdr:y>0.57143</cdr:y>
    </cdr:from>
    <cdr:to>
      <cdr:x>0.93601</cdr:x>
      <cdr:y>0.73016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H="1">
          <a:off x="7696200" y="2743200"/>
          <a:ext cx="152400" cy="7620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0.27778</cdr:x>
      <cdr:y>0.81818</cdr:y>
    </cdr:from>
    <cdr:to>
      <cdr:x>0.38889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0" y="4800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0.60185</cdr:x>
      <cdr:y>0.78788</cdr:y>
    </cdr:from>
    <cdr:to>
      <cdr:x>0.71296</cdr:x>
      <cdr:y>0.98485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953000" y="3962400"/>
          <a:ext cx="9144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 smtClean="0"/>
            <a:t>0</a:t>
          </a:r>
          <a:endParaRPr lang="en-US" sz="18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0.26549</cdr:x>
      <cdr:y>0.02985</cdr:y>
    </cdr:from>
    <cdr:to>
      <cdr:x>0.71681</cdr:x>
      <cdr:y>0.12076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0" y="152396"/>
          <a:ext cx="3886200" cy="4641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dirty="0" smtClean="0"/>
            <a:t>Number of Members</a:t>
          </a:r>
          <a:endParaRPr lang="en-US" sz="3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67037-17CA-4C14-AB5C-6D37CAF7562E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CD156-F0CA-48D3-BD0A-CDDAF1A19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0240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8851-D254-437A-B42B-93C576A35D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8451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8851-D254-437A-B42B-93C576A35D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8451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 less support? Redistribution policy to benefit poor (not middle class)</a:t>
            </a:r>
          </a:p>
          <a:p>
            <a:r>
              <a:rPr lang="en-US" dirty="0" smtClean="0"/>
              <a:t>(Unlike Medicare,</a:t>
            </a:r>
            <a:r>
              <a:rPr lang="en-US" baseline="0" dirty="0" smtClean="0"/>
              <a:t> which benefits all retirees)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8851-D254-437A-B42B-93C576A35DC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8890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The point: Johnson didn’t need any Republican votes to pass the Food Stamps bill—226 Democrats supported. If all 435</a:t>
            </a:r>
            <a:r>
              <a:rPr lang="en-US" sz="2000" baseline="0" dirty="0" smtClean="0"/>
              <a:t> had voted, it would have passed with 218 votes. Johnson’s party was all he needed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8851-D254-437A-B42B-93C576A35DC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128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B6676-0A8E-4251-A26A-04720AD4873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4/23/2015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4/23/2015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latin typeface="Bookman Old Style" pitchFamily="18" charset="0"/>
              </a:rPr>
              <a:t>The Presidency &amp; Domestic Policy</a:t>
            </a:r>
            <a:endParaRPr lang="en-US" sz="5400" dirty="0">
              <a:latin typeface="Bookman Old Styl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 descr="http://upload.wikimedia.org/wikipedia/commons/b/b0/White_House_DC.JP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0517" t="1174" r="8178" b="-6807"/>
          <a:stretch>
            <a:fillRect/>
          </a:stretch>
        </p:blipFill>
        <p:spPr bwMode="auto">
          <a:xfrm>
            <a:off x="0" y="0"/>
            <a:ext cx="9448800" cy="74066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4400" y="1524000"/>
            <a:ext cx="762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Lucida Calligraphy" pitchFamily="66" charset="0"/>
              </a:rPr>
              <a:t>The President</a:t>
            </a:r>
          </a:p>
          <a:p>
            <a:pPr algn="ctr"/>
            <a:r>
              <a:rPr lang="en-US" sz="6000" b="1" dirty="0" smtClean="0">
                <a:latin typeface="Lucida Calligraphy" pitchFamily="66" charset="0"/>
              </a:rPr>
              <a:t>&amp; </a:t>
            </a:r>
            <a:r>
              <a:rPr lang="en-US" sz="6000" b="1" smtClean="0">
                <a:latin typeface="Lucida Calligraphy" pitchFamily="66" charset="0"/>
              </a:rPr>
              <a:t>Domestic Politics</a:t>
            </a:r>
            <a:endParaRPr lang="en-US" sz="6000" b="1" dirty="0">
              <a:latin typeface="Lucida Calligraph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523px-Abraham_Lincoln_O-118_by_Gardner,_18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76800" y="1219200"/>
            <a:ext cx="3887620" cy="4572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0"/>
            <a:ext cx="4495800" cy="4691063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“Seven </a:t>
            </a:r>
            <a:r>
              <a:rPr lang="en-US" sz="4400" b="1" dirty="0"/>
              <a:t>nays and one aye. The ayes have it</a:t>
            </a:r>
            <a:r>
              <a:rPr lang="en-US" sz="4400" b="1" dirty="0" smtClean="0"/>
              <a:t>.” </a:t>
            </a:r>
          </a:p>
          <a:p>
            <a:pPr algn="r"/>
            <a:r>
              <a:rPr lang="en-US" sz="4400" b="1" dirty="0"/>
              <a:t> </a:t>
            </a:r>
            <a:r>
              <a:rPr lang="en-US" sz="3600" b="1" dirty="0" smtClean="0"/>
              <a:t>– Abraham Lincoln</a:t>
            </a:r>
            <a:endParaRPr lang="en-US" sz="3600" b="1" dirty="0"/>
          </a:p>
        </p:txBody>
      </p:sp>
    </p:spTree>
    <p:extLst>
      <p:ext uri="{BB962C8B-B14F-4D97-AF65-F5344CB8AC3E}">
        <p14:creationId xmlns="" xmlns:p14="http://schemas.microsoft.com/office/powerpoint/2010/main" val="33231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75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That’s not the way we do things here—you draft the bills, and we work them over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.” </a:t>
            </a:r>
          </a:p>
          <a:p>
            <a:pPr marL="0" indent="0">
              <a:buNone/>
            </a:pP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 House Committee Chairman, comment addressed to President Dwight Eisenhower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5065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What’s most important in presidential policy success?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000" dirty="0"/>
              <a:t>Whether the president has just won election by a wide </a:t>
            </a:r>
            <a:r>
              <a:rPr lang="en-US" sz="4000" dirty="0" smtClean="0"/>
              <a:t>margin?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Whether </a:t>
            </a:r>
            <a:r>
              <a:rPr lang="en-US" sz="4000" dirty="0"/>
              <a:t>the president is </a:t>
            </a:r>
            <a:r>
              <a:rPr lang="en-US" sz="4000" dirty="0" smtClean="0"/>
              <a:t>highly popular </a:t>
            </a:r>
            <a:r>
              <a:rPr lang="en-US" sz="4000" dirty="0"/>
              <a:t>with the American </a:t>
            </a:r>
            <a:r>
              <a:rPr lang="en-US" sz="4000" dirty="0" smtClean="0"/>
              <a:t>public?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Whether </a:t>
            </a:r>
            <a:r>
              <a:rPr lang="en-US" sz="4000" dirty="0"/>
              <a:t>the president’s party has </a:t>
            </a:r>
            <a:r>
              <a:rPr lang="en-US" sz="4000" dirty="0" smtClean="0"/>
              <a:t>a congressional </a:t>
            </a:r>
            <a:r>
              <a:rPr lang="en-US" sz="4000" dirty="0"/>
              <a:t>majority</a:t>
            </a:r>
            <a:r>
              <a:rPr lang="en-US" sz="4000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/>
              <a:t>Whether circumstances dictate policy action?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“Each decision is bound to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hurt someone </a:t>
            </a:r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. . . [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it] will </a:t>
            </a:r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satisfy one group but anger three others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.” 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r">
              <a:buNone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– Top Aide to President Gerald Ford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11683"/>
            <a:ext cx="3887620" cy="258703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0"/>
            <a:ext cx="4495800" cy="4691063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“[I had] no choice but to play the hand that history had dealt.” </a:t>
            </a:r>
          </a:p>
          <a:p>
            <a:pPr algn="r"/>
            <a:r>
              <a:rPr lang="en-US" sz="4400" b="1" dirty="0"/>
              <a:t> </a:t>
            </a:r>
            <a:r>
              <a:rPr lang="en-US" sz="3600" b="1" dirty="0" smtClean="0"/>
              <a:t>– Bill Clinton</a:t>
            </a:r>
            <a:endParaRPr lang="en-US" sz="3600" b="1" dirty="0"/>
          </a:p>
        </p:txBody>
      </p:sp>
    </p:spTree>
    <p:extLst>
      <p:ext uri="{BB962C8B-B14F-4D97-AF65-F5344CB8AC3E}">
        <p14:creationId xmlns="" xmlns:p14="http://schemas.microsoft.com/office/powerpoint/2010/main" val="108724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13648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President Obama’s “Success Rate” in Congress, before &amp; after 2010 election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600200"/>
          <a:ext cx="86868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6400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Congressional Quarterly Weekly Report, various dates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13648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President Bush’s “Success Rate” in Congress, before &amp; after 2006 election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6400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Congressional Quarterly Weekly Report, various dates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“In the end, the arithmetic is decisive.”</a:t>
            </a:r>
          </a:p>
          <a:p>
            <a:pPr lvl="7"/>
            <a:r>
              <a:rPr lang="en-US" sz="3200" dirty="0" smtClean="0"/>
              <a:t>Arthur Schlesinger, Jr., historian and presidential advisor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8730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2392362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Executive orders are issued in context of existing law… presidents can direct how the law will be executed, as long as they do not violate any of its provisions.</a:t>
            </a:r>
            <a:endParaRPr lang="en-US" sz="4000" b="1" dirty="0"/>
          </a:p>
        </p:txBody>
      </p:sp>
      <p:pic>
        <p:nvPicPr>
          <p:cNvPr id="4" name="Content Placeholder 3" descr="For Immediate Releas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bright="-20000"/>
          </a:blip>
          <a:srcRect t="7018" b="7018"/>
          <a:stretch>
            <a:fillRect/>
          </a:stretch>
        </p:blipFill>
        <p:spPr>
          <a:xfrm>
            <a:off x="228600" y="3657600"/>
            <a:ext cx="8610600" cy="304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762000"/>
            <a:ext cx="46482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900" b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en-US" sz="3900" b="1" dirty="0">
                <a:solidFill>
                  <a:schemeClr val="tx2">
                    <a:lumMod val="75000"/>
                  </a:schemeClr>
                </a:solidFill>
              </a:rPr>
              <a:t>The people can never understand why the president does not use his supposedly great power to make [Congress] behave</a:t>
            </a:r>
            <a:r>
              <a:rPr lang="en-US" sz="3900" b="1" dirty="0" smtClean="0">
                <a:solidFill>
                  <a:schemeClr val="tx2">
                    <a:lumMod val="75000"/>
                  </a:schemeClr>
                </a:solidFill>
              </a:rPr>
              <a:t>.” </a:t>
            </a:r>
          </a:p>
          <a:p>
            <a:pPr marL="0" indent="0" algn="r">
              <a:buFont typeface="Wingdings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President Harry S. Truman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Content Placeholder 4" descr="Harry_S._Trum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800" y="937952"/>
            <a:ext cx="4114800" cy="53866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upload.wikimedia.org/wikipedia/commons/e/eb/TheodoreRooseve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07795" cy="6400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1066800"/>
            <a:ext cx="4191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/>
              <a:t>“Oh, if I only could be President and Congress, too, for just 10 minutes.”</a:t>
            </a:r>
          </a:p>
          <a:p>
            <a:pPr algn="r"/>
            <a:r>
              <a:rPr lang="en-US" sz="2400" dirty="0" smtClean="0"/>
              <a:t> </a:t>
            </a:r>
          </a:p>
          <a:p>
            <a:pPr algn="r">
              <a:buFont typeface="Wingdings" pitchFamily="2" charset="2"/>
              <a:buChar char="§"/>
            </a:pPr>
            <a:r>
              <a:rPr lang="en-US" sz="2400" dirty="0" smtClean="0"/>
              <a:t> </a:t>
            </a:r>
            <a:r>
              <a:rPr lang="en-US" sz="3200" dirty="0" smtClean="0"/>
              <a:t>Theodore Roosevelt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Case Study: Food Stamp Act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 Food Stamp Act of 1964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--part of Lyndon Johnson’s War on Poverty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But, unlike, many of other initiatives, it…</a:t>
            </a:r>
          </a:p>
          <a:p>
            <a:pPr lvl="1"/>
            <a:r>
              <a:rPr lang="en-US" dirty="0" smtClean="0"/>
              <a:t>did not have strong public support</a:t>
            </a:r>
          </a:p>
          <a:p>
            <a:pPr lvl="1"/>
            <a:r>
              <a:rPr lang="en-US" dirty="0" smtClean="0"/>
              <a:t>was opposed by business lobbies</a:t>
            </a:r>
          </a:p>
          <a:p>
            <a:pPr lvl="1"/>
            <a:r>
              <a:rPr lang="en-US" dirty="0" smtClean="0"/>
              <a:t>was opposed by farm lobby (which feared linking food with welfare would weaken support for farm subsidies)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5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12192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Party Composition of</a:t>
            </a:r>
            <a:br>
              <a:rPr lang="en-US" sz="3600" b="1" dirty="0" smtClean="0"/>
            </a:br>
            <a:r>
              <a:rPr lang="en-US" sz="3600" b="1" dirty="0" smtClean="0"/>
              <a:t> 88</a:t>
            </a:r>
            <a:r>
              <a:rPr lang="en-US" sz="3600" b="1" baseline="30000" dirty="0" smtClean="0"/>
              <a:t>th</a:t>
            </a:r>
            <a:r>
              <a:rPr lang="en-US" sz="3600" b="1" dirty="0" smtClean="0"/>
              <a:t> Congress (1963-64)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660002480"/>
              </p:ext>
            </p:extLst>
          </p:nvPr>
        </p:nvGraphicFramePr>
        <p:xfrm>
          <a:off x="381000" y="2057400"/>
          <a:ext cx="8382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62200" y="1676399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Number of seats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447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900" b="1" dirty="0" smtClean="0"/>
              <a:t>House Vote on Food Stamps Bill</a:t>
            </a:r>
            <a:br>
              <a:rPr lang="en-US" sz="4900" b="1" dirty="0" smtClean="0"/>
            </a:br>
            <a:r>
              <a:rPr lang="en-US" sz="3100" dirty="0" smtClean="0"/>
              <a:t>If all House members had voted, </a:t>
            </a:r>
            <a:br>
              <a:rPr lang="en-US" sz="3100" dirty="0" smtClean="0"/>
            </a:br>
            <a:r>
              <a:rPr lang="en-US" sz="3100" dirty="0" smtClean="0"/>
              <a:t>how many votes needed for passage?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514499397"/>
              </p:ext>
            </p:extLst>
          </p:nvPr>
        </p:nvGraphicFramePr>
        <p:xfrm>
          <a:off x="152400" y="1524000"/>
          <a:ext cx="8991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50003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13648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Presidential “Success Rate” in Congress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225614832"/>
              </p:ext>
            </p:extLst>
          </p:nvPr>
        </p:nvGraphicFramePr>
        <p:xfrm>
          <a:off x="381000" y="1600200"/>
          <a:ext cx="8385175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6400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Congressional Quarterly Weekly Report, various dates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881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The 2009 Stimulus Bill (as enacted)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51816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dirty="0" smtClean="0"/>
              <a:t>$787 billion stimulus package (formally called American Recovery and Reinvestment Act of 2009). Included, e.g.,</a:t>
            </a:r>
          </a:p>
          <a:p>
            <a:pPr lvl="1">
              <a:lnSpc>
                <a:spcPct val="110000"/>
              </a:lnSpc>
            </a:pPr>
            <a:r>
              <a:rPr lang="en-US" sz="3200" dirty="0" smtClean="0"/>
              <a:t>&gt;construction projects</a:t>
            </a:r>
          </a:p>
          <a:p>
            <a:pPr lvl="1">
              <a:lnSpc>
                <a:spcPct val="110000"/>
              </a:lnSpc>
            </a:pPr>
            <a:r>
              <a:rPr lang="en-US" sz="3200" dirty="0" smtClean="0"/>
              <a:t>&gt;extended unemployment benefits</a:t>
            </a:r>
          </a:p>
          <a:p>
            <a:pPr lvl="1">
              <a:lnSpc>
                <a:spcPct val="110000"/>
              </a:lnSpc>
            </a:pPr>
            <a:r>
              <a:rPr lang="en-US" sz="3200" dirty="0" smtClean="0"/>
              <a:t>&gt;assistance to state &amp; local governments to enable them to retain their workers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House Vote on the 2009 Stimulus Bill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55571210"/>
              </p:ext>
            </p:extLst>
          </p:nvPr>
        </p:nvGraphicFramePr>
        <p:xfrm>
          <a:off x="457200" y="14478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4617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Senate Vote on the 2009 Stimulus Bill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55571210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4617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2011 Stimulus Bill (as proposed)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$447 billion stimulus package (formally called the American Jobs Act), included</a:t>
            </a:r>
          </a:p>
          <a:p>
            <a:pPr lvl="1"/>
            <a:r>
              <a:rPr lang="en-US" sz="3200" dirty="0" smtClean="0"/>
              <a:t>Infrastructure projects (e.g., road construction)</a:t>
            </a:r>
          </a:p>
          <a:p>
            <a:pPr lvl="1"/>
            <a:r>
              <a:rPr lang="en-US" sz="3200" dirty="0" smtClean="0"/>
              <a:t>Extend unemployment benefits</a:t>
            </a:r>
          </a:p>
          <a:p>
            <a:pPr lvl="1"/>
            <a:r>
              <a:rPr lang="en-US" sz="3200" dirty="0" smtClean="0"/>
              <a:t>Payments to states and localities to retain teachers, police, firefighters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Party Composition of Congress, before and after 2010 election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170599946"/>
              </p:ext>
            </p:extLst>
          </p:nvPr>
        </p:nvGraphicFramePr>
        <p:xfrm>
          <a:off x="228600" y="1447800"/>
          <a:ext cx="86106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Senate Cloture Vote* </a:t>
            </a:r>
            <a:br>
              <a:rPr lang="en-US" b="1" dirty="0" smtClean="0"/>
            </a:br>
            <a:r>
              <a:rPr lang="en-US" b="1" dirty="0" smtClean="0"/>
              <a:t>on 2011 Stimulus Bill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4800" y="1371600"/>
          <a:ext cx="8610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6172200"/>
            <a:ext cx="576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*For cloture (a vote to end a filibuster), 60 votes are needed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Today’s </a:t>
            </a:r>
            <a:r>
              <a:rPr lang="en-US" b="1" dirty="0"/>
              <a:t>s</a:t>
            </a:r>
            <a:r>
              <a:rPr lang="en-US" b="1" dirty="0" smtClean="0"/>
              <a:t>ession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24000"/>
            <a:ext cx="8153400" cy="47244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3200" b="1" dirty="0" smtClean="0"/>
              <a:t>President’s constitutional powers in the domestic policy realm</a:t>
            </a:r>
          </a:p>
          <a:p>
            <a:pPr marL="457200" indent="-457200">
              <a:buNone/>
            </a:pPr>
            <a:endParaRPr lang="en-US" sz="3200" b="1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sz="3200" b="1" dirty="0" smtClean="0"/>
              <a:t>How, and why, the president’s domestic policy role has expanded over time</a:t>
            </a:r>
          </a:p>
          <a:p>
            <a:pPr marL="514350" indent="-514350">
              <a:buFont typeface="+mj-lt"/>
              <a:buAutoNum type="arabicPeriod" startAt="2"/>
            </a:pPr>
            <a:endParaRPr lang="en-US" b="1" dirty="0"/>
          </a:p>
          <a:p>
            <a:pPr marL="514350" indent="-514350">
              <a:buFont typeface="+mj-lt"/>
              <a:buAutoNum type="arabicPeriod" startAt="2"/>
            </a:pPr>
            <a:r>
              <a:rPr lang="en-US" sz="3200" b="1" dirty="0" smtClean="0"/>
              <a:t>Conditions affecting presidents’ ability to achieve their domestic policy goals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180159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76400"/>
            <a:ext cx="81534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1. Presidents’ constitutional powers in domestic policy realm</a:t>
            </a:r>
          </a:p>
          <a:p>
            <a:r>
              <a:rPr lang="en-US" dirty="0" smtClean="0"/>
              <a:t>2. Presidents’ advantages (relative to Congress) in initiating major policy proposals</a:t>
            </a:r>
          </a:p>
          <a:p>
            <a:r>
              <a:rPr lang="en-US" dirty="0" smtClean="0"/>
              <a:t>3. Factors affecting presidents’ success in getting their proposals through Congress—particularly, the party composition of Congress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dirty="0"/>
              <a:t>“The plain fact is that the United States does not have presidential system. It has a separated system.”</a:t>
            </a:r>
          </a:p>
          <a:p>
            <a:pPr lvl="7"/>
            <a:endParaRPr lang="en-US" sz="3200" dirty="0" smtClean="0"/>
          </a:p>
          <a:p>
            <a:pPr lvl="7"/>
            <a:r>
              <a:rPr lang="en-US" sz="3200" dirty="0" smtClean="0"/>
              <a:t>Charles Jones, </a:t>
            </a:r>
          </a:p>
          <a:p>
            <a:pPr marL="3200400" lvl="7" indent="0">
              <a:buNone/>
            </a:pPr>
            <a:r>
              <a:rPr lang="en-US" sz="3200" dirty="0" smtClean="0"/>
              <a:t>	political scientist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61416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President’s constitutional powers in the domestic realm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300" b="1" dirty="0" smtClean="0"/>
              <a:t>1.</a:t>
            </a:r>
            <a:r>
              <a:rPr lang="en-US" sz="3300" dirty="0" smtClean="0"/>
              <a:t> </a:t>
            </a:r>
            <a:r>
              <a:rPr lang="en-US" sz="3300" b="1" dirty="0" smtClean="0"/>
              <a:t>Chief executive—power to execute the laws</a:t>
            </a:r>
          </a:p>
          <a:p>
            <a:pPr>
              <a:buNone/>
            </a:pPr>
            <a:r>
              <a:rPr lang="en-US" sz="3300" b="1" dirty="0"/>
              <a:t>	</a:t>
            </a:r>
            <a:endParaRPr lang="en-US" sz="3300" b="1" dirty="0" smtClean="0"/>
          </a:p>
          <a:p>
            <a:pPr>
              <a:buNone/>
            </a:pPr>
            <a:r>
              <a:rPr lang="en-US" sz="3300" b="1" dirty="0" smtClean="0"/>
              <a:t>2. Legislative role—e.g., veto, State of the Union</a:t>
            </a:r>
          </a:p>
        </p:txBody>
      </p:sp>
    </p:spTree>
    <p:extLst>
      <p:ext uri="{BB962C8B-B14F-4D97-AF65-F5344CB8AC3E}">
        <p14:creationId xmlns="" xmlns:p14="http://schemas.microsoft.com/office/powerpoint/2010/main" val="221220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5800" y="1930026"/>
            <a:ext cx="4407795" cy="299794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1066800"/>
            <a:ext cx="419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/>
              <a:t>“My duty is to execute the laws . . . and not my individual opinions.”</a:t>
            </a:r>
          </a:p>
          <a:p>
            <a:pPr algn="r"/>
            <a:r>
              <a:rPr lang="en-US" sz="2400" dirty="0" smtClean="0"/>
              <a:t> </a:t>
            </a:r>
          </a:p>
          <a:p>
            <a:pPr algn="r">
              <a:buFont typeface="Wingdings" pitchFamily="2" charset="2"/>
              <a:buChar char="§"/>
            </a:pPr>
            <a:r>
              <a:rPr lang="en-US" sz="2400" dirty="0" smtClean="0"/>
              <a:t> </a:t>
            </a:r>
            <a:r>
              <a:rPr lang="en-US" sz="3200" dirty="0" smtClean="0"/>
              <a:t>James Buchanan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5505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Enabling the president to exert more control over the bureaucracy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300" dirty="0" smtClean="0"/>
              <a:t>	</a:t>
            </a:r>
            <a:r>
              <a:rPr lang="en-US" sz="3300" b="1" dirty="0" smtClean="0"/>
              <a:t>1.</a:t>
            </a:r>
            <a:r>
              <a:rPr lang="en-US" sz="3300" dirty="0" smtClean="0"/>
              <a:t> </a:t>
            </a:r>
            <a:r>
              <a:rPr lang="en-US" b="1" dirty="0" smtClean="0"/>
              <a:t>Budget and Accounting Act (1921)—</a:t>
            </a:r>
            <a:r>
              <a:rPr lang="en-US" dirty="0" smtClean="0"/>
              <a:t>Congress give the president through the executive budget greater power over agency budgets 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2. Executive </a:t>
            </a:r>
            <a:r>
              <a:rPr lang="en-US" b="1" dirty="0"/>
              <a:t>Office of President (1939</a:t>
            </a:r>
            <a:r>
              <a:rPr lang="en-US" b="1" dirty="0" smtClean="0"/>
              <a:t>)—</a:t>
            </a:r>
            <a:r>
              <a:rPr lang="en-US" dirty="0" smtClean="0"/>
              <a:t>Congress gives the president the staffing necessary to more fully oversee the activities of the federal </a:t>
            </a:r>
            <a:r>
              <a:rPr lang="en-US" dirty="0"/>
              <a:t>agencies.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37064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2010 Affordable Care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  <a:p>
            <a:r>
              <a:rPr lang="en-US" sz="5900" b="1" dirty="0"/>
              <a:t>Title I</a:t>
            </a:r>
            <a:r>
              <a:rPr lang="en-US" sz="5900" dirty="0"/>
              <a:t> Quality, affordable health care for all </a:t>
            </a:r>
            <a:r>
              <a:rPr lang="en-US" sz="5900" dirty="0" smtClean="0"/>
              <a:t>Americans</a:t>
            </a:r>
            <a:endParaRPr lang="en-US" sz="5900" dirty="0"/>
          </a:p>
          <a:p>
            <a:r>
              <a:rPr lang="en-US" sz="5900" b="1" dirty="0"/>
              <a:t>Title II </a:t>
            </a:r>
            <a:r>
              <a:rPr lang="en-US" sz="5900" dirty="0"/>
              <a:t>The role of public </a:t>
            </a:r>
            <a:r>
              <a:rPr lang="en-US" sz="5900" dirty="0" smtClean="0"/>
              <a:t>programs</a:t>
            </a:r>
            <a:endParaRPr lang="en-US" sz="5900" dirty="0"/>
          </a:p>
          <a:p>
            <a:r>
              <a:rPr lang="en-US" sz="5900" b="1" dirty="0"/>
              <a:t>Title III </a:t>
            </a:r>
            <a:r>
              <a:rPr lang="en-US" sz="5900" dirty="0"/>
              <a:t>Improving the quality and efficiency of health </a:t>
            </a:r>
            <a:r>
              <a:rPr lang="en-US" sz="5900" dirty="0" smtClean="0"/>
              <a:t>care</a:t>
            </a:r>
            <a:endParaRPr lang="en-US" sz="5900" dirty="0"/>
          </a:p>
          <a:p>
            <a:r>
              <a:rPr lang="en-US" sz="5900" b="1" dirty="0"/>
              <a:t>Title IV </a:t>
            </a:r>
            <a:r>
              <a:rPr lang="en-US" sz="5900" dirty="0"/>
              <a:t>Preventing chronic disease and improving public </a:t>
            </a:r>
            <a:r>
              <a:rPr lang="en-US" sz="5900" dirty="0" smtClean="0"/>
              <a:t>health</a:t>
            </a:r>
            <a:endParaRPr lang="en-US" sz="5900" dirty="0"/>
          </a:p>
          <a:p>
            <a:r>
              <a:rPr lang="en-US" sz="5900" b="1" dirty="0"/>
              <a:t>Title V</a:t>
            </a:r>
            <a:r>
              <a:rPr lang="en-US" sz="5900" dirty="0"/>
              <a:t> Health care </a:t>
            </a:r>
            <a:r>
              <a:rPr lang="en-US" sz="5900" dirty="0" smtClean="0"/>
              <a:t>workforce</a:t>
            </a:r>
            <a:endParaRPr lang="en-US" sz="5900" dirty="0"/>
          </a:p>
          <a:p>
            <a:r>
              <a:rPr lang="en-US" sz="5900" b="1" dirty="0"/>
              <a:t>Title VI </a:t>
            </a:r>
            <a:r>
              <a:rPr lang="en-US" sz="5900" dirty="0"/>
              <a:t>Transparency and program </a:t>
            </a:r>
            <a:r>
              <a:rPr lang="en-US" sz="5900" dirty="0" smtClean="0"/>
              <a:t>integrity</a:t>
            </a:r>
            <a:endParaRPr lang="en-US" sz="5900" dirty="0"/>
          </a:p>
          <a:p>
            <a:r>
              <a:rPr lang="en-US" sz="5900" b="1" dirty="0"/>
              <a:t>Title VII </a:t>
            </a:r>
            <a:r>
              <a:rPr lang="en-US" sz="5900" dirty="0"/>
              <a:t>Improving access to innovative medical </a:t>
            </a:r>
            <a:r>
              <a:rPr lang="en-US" sz="5900" dirty="0" smtClean="0"/>
              <a:t>therapies</a:t>
            </a:r>
            <a:endParaRPr lang="en-US" sz="5900" dirty="0"/>
          </a:p>
          <a:p>
            <a:r>
              <a:rPr lang="en-US" sz="5900" b="1" dirty="0"/>
              <a:t>Title VIII </a:t>
            </a:r>
            <a:r>
              <a:rPr lang="en-US" sz="5900" dirty="0"/>
              <a:t>Community living assistance services and </a:t>
            </a:r>
            <a:r>
              <a:rPr lang="en-US" sz="5900" dirty="0" smtClean="0"/>
              <a:t>supports</a:t>
            </a:r>
            <a:endParaRPr lang="en-US" sz="5900" dirty="0"/>
          </a:p>
          <a:p>
            <a:r>
              <a:rPr lang="en-US" sz="5900" b="1" dirty="0"/>
              <a:t>Title IX </a:t>
            </a:r>
            <a:r>
              <a:rPr lang="en-US" sz="5900" dirty="0"/>
              <a:t>Revenue </a:t>
            </a:r>
            <a:r>
              <a:rPr lang="en-US" sz="5900" dirty="0" smtClean="0"/>
              <a:t>provisions</a:t>
            </a:r>
            <a:endParaRPr lang="en-US" sz="5900" dirty="0"/>
          </a:p>
          <a:p>
            <a:r>
              <a:rPr lang="en-US" sz="5900" b="1" dirty="0"/>
              <a:t>Title X</a:t>
            </a:r>
            <a:r>
              <a:rPr lang="en-US" sz="5900" dirty="0"/>
              <a:t> Reauthorization of the Indian Health Care Improvement Act</a:t>
            </a:r>
          </a:p>
        </p:txBody>
      </p:sp>
    </p:spTree>
    <p:extLst>
      <p:ext uri="{BB962C8B-B14F-4D97-AF65-F5344CB8AC3E}">
        <p14:creationId xmlns="" xmlns:p14="http://schemas.microsoft.com/office/powerpoint/2010/main" val="286770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225425" indent="0">
              <a:buNone/>
            </a:pPr>
            <a:endParaRPr lang="en-US" sz="4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0325" indent="0">
              <a:buNone/>
            </a:pP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“The </a:t>
            </a:r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essence of decision is choice; and, to choose, it is first necessary 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to know.”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60325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225425" indent="0" algn="r"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 Ted Sorenson, presidential assistant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3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153400" cy="1371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President’s informal advantages as legislative leader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495800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National election</a:t>
            </a:r>
            <a:r>
              <a:rPr lang="en-US" dirty="0" smtClean="0"/>
              <a:t>—because of it, public looks to president for leadership on national issues, more so than individual Senate or House members. (foundation of “bully pulpit”)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Singular authority</a:t>
            </a:r>
            <a:r>
              <a:rPr lang="en-US" dirty="0" smtClean="0"/>
              <a:t>—unlike Congress, where authority divided—executive authority not shared. Constitution vests it entirely in president.</a:t>
            </a:r>
          </a:p>
          <a:p>
            <a:pPr marL="3154680" lvl="8" indent="-457200">
              <a:buFont typeface="+mj-lt"/>
              <a:buAutoNum type="arabicPeriod"/>
            </a:pPr>
            <a:endParaRPr lang="en-US" sz="1900" dirty="0"/>
          </a:p>
          <a:p>
            <a:pPr marL="3154680" lvl="8" indent="-457200">
              <a:buFont typeface="+mj-lt"/>
              <a:buAutoNum type="arabicPeriod"/>
            </a:pPr>
            <a:endParaRPr lang="en-US" sz="1900" dirty="0" smtClean="0"/>
          </a:p>
        </p:txBody>
      </p:sp>
    </p:spTree>
    <p:extLst>
      <p:ext uri="{BB962C8B-B14F-4D97-AF65-F5344CB8AC3E}">
        <p14:creationId xmlns="" xmlns:p14="http://schemas.microsoft.com/office/powerpoint/2010/main" val="82280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1174</TotalTime>
  <Words>895</Words>
  <Application>Microsoft Office PowerPoint</Application>
  <PresentationFormat>On-screen Show (4:3)</PresentationFormat>
  <Paragraphs>124</Paragraphs>
  <Slides>31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The Presidency &amp; Domestic Policy</vt:lpstr>
      <vt:lpstr>Slide 2</vt:lpstr>
      <vt:lpstr>Today’s session</vt:lpstr>
      <vt:lpstr>The President’s constitutional powers in the domestic realm</vt:lpstr>
      <vt:lpstr>Slide 5</vt:lpstr>
      <vt:lpstr>Enabling the president to exert more control over the bureaucracy</vt:lpstr>
      <vt:lpstr>2010 Affordable Care Act</vt:lpstr>
      <vt:lpstr>Slide 8</vt:lpstr>
      <vt:lpstr>President’s informal advantages as legislative leader</vt:lpstr>
      <vt:lpstr>Slide 10</vt:lpstr>
      <vt:lpstr>Slide 11</vt:lpstr>
      <vt:lpstr>What’s most important in presidential policy success?</vt:lpstr>
      <vt:lpstr>Slide 13</vt:lpstr>
      <vt:lpstr>Slide 14</vt:lpstr>
      <vt:lpstr>President Obama’s “Success Rate” in Congress, before &amp; after 2010 election</vt:lpstr>
      <vt:lpstr>President Bush’s “Success Rate” in Congress, before &amp; after 2006 election</vt:lpstr>
      <vt:lpstr>Slide 17</vt:lpstr>
      <vt:lpstr>Executive orders are issued in context of existing law… presidents can direct how the law will be executed, as long as they do not violate any of its provisions.</vt:lpstr>
      <vt:lpstr>Slide 19</vt:lpstr>
      <vt:lpstr>Case Study: Food Stamp Act</vt:lpstr>
      <vt:lpstr>Party Composition of  88th Congress (1963-64)</vt:lpstr>
      <vt:lpstr> House Vote on Food Stamps Bill If all House members had voted,  how many votes needed for passage? </vt:lpstr>
      <vt:lpstr>Presidential “Success Rate” in Congress</vt:lpstr>
      <vt:lpstr>The 2009 Stimulus Bill (as enacted)</vt:lpstr>
      <vt:lpstr>House Vote on the 2009 Stimulus Bill</vt:lpstr>
      <vt:lpstr>Senate Vote on the 2009 Stimulus Bill</vt:lpstr>
      <vt:lpstr>2011 Stimulus Bill (as proposed)</vt:lpstr>
      <vt:lpstr>Party Composition of Congress, before and after 2010 election</vt:lpstr>
      <vt:lpstr>Senate Cloture Vote*  on 2011 Stimulus Bill</vt:lpstr>
      <vt:lpstr>Summary</vt:lpstr>
      <vt:lpstr>Slide 31</vt:lpstr>
    </vt:vector>
  </TitlesOfParts>
  <Company>Harvard Kennedy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Presidency &amp; Domestic Policy</dc:title>
  <dc:creator>Dell</dc:creator>
  <cp:lastModifiedBy>Dell</cp:lastModifiedBy>
  <cp:revision>50</cp:revision>
  <dcterms:created xsi:type="dcterms:W3CDTF">2015-04-22T15:00:06Z</dcterms:created>
  <dcterms:modified xsi:type="dcterms:W3CDTF">2015-04-23T16:12:52Z</dcterms:modified>
</cp:coreProperties>
</file>