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6.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7.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8.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9.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0.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4.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11.xml" ContentType="application/vnd.openxmlformats-officedocument.drawingml.chartshapes+xml"/>
  <Override PartName="/ppt/notesSlides/notesSlide5.xml" ContentType="application/vnd.openxmlformats-officedocument.presentationml.notesSlide+xml"/>
  <Override PartName="/ppt/charts/chart24.xml" ContentType="application/vnd.openxmlformats-officedocument.drawingml.chart+xml"/>
  <Override PartName="/ppt/notesSlides/notesSlide6.xml" ContentType="application/vnd.openxmlformats-officedocument.presentationml.notesSl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12.xml" ContentType="application/vnd.openxmlformats-officedocument.drawingml.chartshapes+xml"/>
  <Override PartName="/ppt/notesSlides/notesSlide7.xml" ContentType="application/vnd.openxmlformats-officedocument.presentationml.notesSlid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13.xml" ContentType="application/vnd.openxmlformats-officedocument.drawingml.chartshapes+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8.xml" ContentType="application/vnd.openxmlformats-officedocument.presentationml.notesSlid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drawings/drawing14.xml" ContentType="application/vnd.openxmlformats-officedocument.drawingml.chartshapes+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drawings/drawing15.xml" ContentType="application/vnd.openxmlformats-officedocument.drawingml.chartshapes+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9.xml" ContentType="application/vnd.openxmlformats-officedocument.presentationml.notesSlide+xml"/>
  <Override PartName="/ppt/charts/chart34.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6.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handoutMasterIdLst>
    <p:handoutMasterId r:id="rId68"/>
  </p:handoutMasterIdLst>
  <p:sldIdLst>
    <p:sldId id="349" r:id="rId2"/>
    <p:sldId id="598" r:id="rId3"/>
    <p:sldId id="1450" r:id="rId4"/>
    <p:sldId id="1372" r:id="rId5"/>
    <p:sldId id="1389" r:id="rId6"/>
    <p:sldId id="1390" r:id="rId7"/>
    <p:sldId id="1380" r:id="rId8"/>
    <p:sldId id="1452" r:id="rId9"/>
    <p:sldId id="1392" r:id="rId10"/>
    <p:sldId id="1393" r:id="rId11"/>
    <p:sldId id="1394" r:id="rId12"/>
    <p:sldId id="1447" r:id="rId13"/>
    <p:sldId id="1395" r:id="rId14"/>
    <p:sldId id="1397" r:id="rId15"/>
    <p:sldId id="1448" r:id="rId16"/>
    <p:sldId id="1432" r:id="rId17"/>
    <p:sldId id="1433" r:id="rId18"/>
    <p:sldId id="1403" r:id="rId19"/>
    <p:sldId id="1435" r:id="rId20"/>
    <p:sldId id="1436" r:id="rId21"/>
    <p:sldId id="1417" r:id="rId22"/>
    <p:sldId id="1453" r:id="rId23"/>
    <p:sldId id="1347" r:id="rId24"/>
    <p:sldId id="603" r:id="rId25"/>
    <p:sldId id="1348" r:id="rId26"/>
    <p:sldId id="1404" r:id="rId27"/>
    <p:sldId id="1405" r:id="rId28"/>
    <p:sldId id="1440" r:id="rId29"/>
    <p:sldId id="1406" r:id="rId30"/>
    <p:sldId id="1419" r:id="rId31"/>
    <p:sldId id="1398" r:id="rId32"/>
    <p:sldId id="1418" r:id="rId33"/>
    <p:sldId id="1441" r:id="rId34"/>
    <p:sldId id="1455" r:id="rId35"/>
    <p:sldId id="1420" r:id="rId36"/>
    <p:sldId id="973" r:id="rId37"/>
    <p:sldId id="1407" r:id="rId38"/>
    <p:sldId id="1408" r:id="rId39"/>
    <p:sldId id="1421" r:id="rId40"/>
    <p:sldId id="1422" r:id="rId41"/>
    <p:sldId id="1413" r:id="rId42"/>
    <p:sldId id="1346" r:id="rId43"/>
    <p:sldId id="1340" r:id="rId44"/>
    <p:sldId id="1429" r:id="rId45"/>
    <p:sldId id="1415" r:id="rId46"/>
    <p:sldId id="1423" r:id="rId47"/>
    <p:sldId id="1354" r:id="rId48"/>
    <p:sldId id="1020" r:id="rId49"/>
    <p:sldId id="1424" r:id="rId50"/>
    <p:sldId id="1376" r:id="rId51"/>
    <p:sldId id="1377" r:id="rId52"/>
    <p:sldId id="1378" r:id="rId53"/>
    <p:sldId id="1425" r:id="rId54"/>
    <p:sldId id="1426" r:id="rId55"/>
    <p:sldId id="361" r:id="rId56"/>
    <p:sldId id="1362" r:id="rId57"/>
    <p:sldId id="1363" r:id="rId58"/>
    <p:sldId id="1456" r:id="rId59"/>
    <p:sldId id="1442" r:id="rId60"/>
    <p:sldId id="1457" r:id="rId61"/>
    <p:sldId id="1459" r:id="rId62"/>
    <p:sldId id="1391" r:id="rId63"/>
    <p:sldId id="1427" r:id="rId64"/>
    <p:sldId id="1283" r:id="rId65"/>
    <p:sldId id="1352" r:id="rId66"/>
  </p:sldIdLst>
  <p:sldSz cx="9144000" cy="6858000" type="screen4x3"/>
  <p:notesSz cx="7010400" cy="92964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erson, Thomas E." initials="PTE" lastIdx="1" clrIdx="0">
    <p:extLst>
      <p:ext uri="{19B8F6BF-5375-455C-9EA6-DF929625EA0E}">
        <p15:presenceInfo xmlns:p15="http://schemas.microsoft.com/office/powerpoint/2012/main" userId="S-1-5-21-2495159159-2180551235-2419784266-3292" providerId="AD"/>
      </p:ext>
    </p:extLst>
  </p:cmAuthor>
  <p:cmAuthor id="2" name="Patterson, Thomas E." initials="PTE [2]" lastIdx="3" clrIdx="1">
    <p:extLst>
      <p:ext uri="{19B8F6BF-5375-455C-9EA6-DF929625EA0E}">
        <p15:presenceInfo xmlns:p15="http://schemas.microsoft.com/office/powerpoint/2012/main" userId="S::Thomas_Patterson@hks.harvard.edu::ee5ec556-6eac-4717-81d1-ca8c741e94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6C9E21-21C9-46FD-94A3-3AC7BE0AB442}" v="243" dt="2022-03-15T18:01:00.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0" autoAdjust="0"/>
    <p:restoredTop sz="94660"/>
  </p:normalViewPr>
  <p:slideViewPr>
    <p:cSldViewPr>
      <p:cViewPr varScale="1">
        <p:scale>
          <a:sx n="75" d="100"/>
          <a:sy n="75" d="100"/>
        </p:scale>
        <p:origin x="1244" y="56"/>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10" d="100"/>
          <a:sy n="110" d="100"/>
        </p:scale>
        <p:origin x="-593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7B6C9E21-21C9-46FD-94A3-3AC7BE0AB442}"/>
    <pc:docChg chg="undo custSel addSld delSld modSld">
      <pc:chgData name="Patterson, Thomas E." userId="ee5ec556-6eac-4717-81d1-ca8c741e94fa" providerId="ADAL" clId="{7B6C9E21-21C9-46FD-94A3-3AC7BE0AB442}" dt="2022-03-15T18:01:42.439" v="615" actId="6549"/>
      <pc:docMkLst>
        <pc:docMk/>
      </pc:docMkLst>
      <pc:sldChg chg="modSp mod">
        <pc:chgData name="Patterson, Thomas E." userId="ee5ec556-6eac-4717-81d1-ca8c741e94fa" providerId="ADAL" clId="{7B6C9E21-21C9-46FD-94A3-3AC7BE0AB442}" dt="2022-03-15T12:28:53.398" v="59" actId="1076"/>
        <pc:sldMkLst>
          <pc:docMk/>
          <pc:sldMk cId="2921009794" sldId="349"/>
        </pc:sldMkLst>
        <pc:spChg chg="mod">
          <ac:chgData name="Patterson, Thomas E." userId="ee5ec556-6eac-4717-81d1-ca8c741e94fa" providerId="ADAL" clId="{7B6C9E21-21C9-46FD-94A3-3AC7BE0AB442}" dt="2022-03-15T12:27:32.925" v="1" actId="6549"/>
          <ac:spMkLst>
            <pc:docMk/>
            <pc:sldMk cId="2921009794" sldId="349"/>
            <ac:spMk id="2" creationId="{00000000-0000-0000-0000-000000000000}"/>
          </ac:spMkLst>
        </pc:spChg>
        <pc:spChg chg="mod">
          <ac:chgData name="Patterson, Thomas E." userId="ee5ec556-6eac-4717-81d1-ca8c741e94fa" providerId="ADAL" clId="{7B6C9E21-21C9-46FD-94A3-3AC7BE0AB442}" dt="2022-03-15T12:28:53.398" v="59" actId="1076"/>
          <ac:spMkLst>
            <pc:docMk/>
            <pc:sldMk cId="2921009794" sldId="349"/>
            <ac:spMk id="3" creationId="{00000000-0000-0000-0000-000000000000}"/>
          </ac:spMkLst>
        </pc:spChg>
      </pc:sldChg>
      <pc:sldChg chg="modSp">
        <pc:chgData name="Patterson, Thomas E." userId="ee5ec556-6eac-4717-81d1-ca8c741e94fa" providerId="ADAL" clId="{7B6C9E21-21C9-46FD-94A3-3AC7BE0AB442}" dt="2022-03-15T13:34:14.854" v="384" actId="1076"/>
        <pc:sldMkLst>
          <pc:docMk/>
          <pc:sldMk cId="3213910762" sldId="361"/>
        </pc:sldMkLst>
        <pc:picChg chg="mod">
          <ac:chgData name="Patterson, Thomas E." userId="ee5ec556-6eac-4717-81d1-ca8c741e94fa" providerId="ADAL" clId="{7B6C9E21-21C9-46FD-94A3-3AC7BE0AB442}" dt="2022-03-15T13:34:14.854" v="384" actId="1076"/>
          <ac:picMkLst>
            <pc:docMk/>
            <pc:sldMk cId="3213910762" sldId="361"/>
            <ac:picMk id="57347" creationId="{FBF91E08-83DF-4EC6-AA7E-69C1E746A449}"/>
          </ac:picMkLst>
        </pc:picChg>
      </pc:sldChg>
      <pc:sldChg chg="add">
        <pc:chgData name="Patterson, Thomas E." userId="ee5ec556-6eac-4717-81d1-ca8c741e94fa" providerId="ADAL" clId="{7B6C9E21-21C9-46FD-94A3-3AC7BE0AB442}" dt="2022-03-15T12:27:15.856" v="0"/>
        <pc:sldMkLst>
          <pc:docMk/>
          <pc:sldMk cId="331544430" sldId="598"/>
        </pc:sldMkLst>
      </pc:sldChg>
      <pc:sldChg chg="modSp del">
        <pc:chgData name="Patterson, Thomas E." userId="ee5ec556-6eac-4717-81d1-ca8c741e94fa" providerId="ADAL" clId="{7B6C9E21-21C9-46FD-94A3-3AC7BE0AB442}" dt="2022-03-15T17:51:01.156" v="479" actId="2696"/>
        <pc:sldMkLst>
          <pc:docMk/>
          <pc:sldMk cId="33775413" sldId="973"/>
        </pc:sldMkLst>
        <pc:spChg chg="mod">
          <ac:chgData name="Patterson, Thomas E." userId="ee5ec556-6eac-4717-81d1-ca8c741e94fa" providerId="ADAL" clId="{7B6C9E21-21C9-46FD-94A3-3AC7BE0AB442}" dt="2022-03-15T17:49:05.473" v="474" actId="6549"/>
          <ac:spMkLst>
            <pc:docMk/>
            <pc:sldMk cId="33775413" sldId="973"/>
            <ac:spMk id="3" creationId="{00000000-0000-0000-0000-000000000000}"/>
          </ac:spMkLst>
        </pc:spChg>
      </pc:sldChg>
      <pc:sldChg chg="add">
        <pc:chgData name="Patterson, Thomas E." userId="ee5ec556-6eac-4717-81d1-ca8c741e94fa" providerId="ADAL" clId="{7B6C9E21-21C9-46FD-94A3-3AC7BE0AB442}" dt="2022-03-15T17:51:06.444" v="480"/>
        <pc:sldMkLst>
          <pc:docMk/>
          <pc:sldMk cId="2720011684" sldId="973"/>
        </pc:sldMkLst>
      </pc:sldChg>
      <pc:sldChg chg="modSp mod">
        <pc:chgData name="Patterson, Thomas E." userId="ee5ec556-6eac-4717-81d1-ca8c741e94fa" providerId="ADAL" clId="{7B6C9E21-21C9-46FD-94A3-3AC7BE0AB442}" dt="2022-03-15T17:54:34.290" v="483" actId="6549"/>
        <pc:sldMkLst>
          <pc:docMk/>
          <pc:sldMk cId="4032075710" sldId="1020"/>
        </pc:sldMkLst>
        <pc:spChg chg="mod">
          <ac:chgData name="Patterson, Thomas E." userId="ee5ec556-6eac-4717-81d1-ca8c741e94fa" providerId="ADAL" clId="{7B6C9E21-21C9-46FD-94A3-3AC7BE0AB442}" dt="2022-03-15T17:54:34.290" v="483" actId="6549"/>
          <ac:spMkLst>
            <pc:docMk/>
            <pc:sldMk cId="4032075710" sldId="1020"/>
            <ac:spMk id="2" creationId="{2A4FCEC1-6830-48FD-9FB9-BA2E5315535F}"/>
          </ac:spMkLst>
        </pc:spChg>
      </pc:sldChg>
      <pc:sldChg chg="add del">
        <pc:chgData name="Patterson, Thomas E." userId="ee5ec556-6eac-4717-81d1-ca8c741e94fa" providerId="ADAL" clId="{7B6C9E21-21C9-46FD-94A3-3AC7BE0AB442}" dt="2022-03-15T12:29:17.236" v="62" actId="2696"/>
        <pc:sldMkLst>
          <pc:docMk/>
          <pc:sldMk cId="3078596498" sldId="1037"/>
        </pc:sldMkLst>
      </pc:sldChg>
      <pc:sldChg chg="add">
        <pc:chgData name="Patterson, Thomas E." userId="ee5ec556-6eac-4717-81d1-ca8c741e94fa" providerId="ADAL" clId="{7B6C9E21-21C9-46FD-94A3-3AC7BE0AB442}" dt="2022-03-15T17:51:59.296" v="482"/>
        <pc:sldMkLst>
          <pc:docMk/>
          <pc:sldMk cId="300360606" sldId="1283"/>
        </pc:sldMkLst>
      </pc:sldChg>
      <pc:sldChg chg="del">
        <pc:chgData name="Patterson, Thomas E." userId="ee5ec556-6eac-4717-81d1-ca8c741e94fa" providerId="ADAL" clId="{7B6C9E21-21C9-46FD-94A3-3AC7BE0AB442}" dt="2022-03-15T17:51:52.741" v="481" actId="2696"/>
        <pc:sldMkLst>
          <pc:docMk/>
          <pc:sldMk cId="525831384" sldId="1283"/>
        </pc:sldMkLst>
      </pc:sldChg>
      <pc:sldChg chg="addSp delSp modSp mod">
        <pc:chgData name="Patterson, Thomas E." userId="ee5ec556-6eac-4717-81d1-ca8c741e94fa" providerId="ADAL" clId="{7B6C9E21-21C9-46FD-94A3-3AC7BE0AB442}" dt="2022-03-15T12:53:51.578" v="169"/>
        <pc:sldMkLst>
          <pc:docMk/>
          <pc:sldMk cId="206821688" sldId="1348"/>
        </pc:sldMkLst>
        <pc:spChg chg="add del mod">
          <ac:chgData name="Patterson, Thomas E." userId="ee5ec556-6eac-4717-81d1-ca8c741e94fa" providerId="ADAL" clId="{7B6C9E21-21C9-46FD-94A3-3AC7BE0AB442}" dt="2022-03-15T12:52:12.148" v="166" actId="21"/>
          <ac:spMkLst>
            <pc:docMk/>
            <pc:sldMk cId="206821688" sldId="1348"/>
            <ac:spMk id="4" creationId="{F4BB51FF-7B7A-4056-A472-4001F97046A8}"/>
          </ac:spMkLst>
        </pc:spChg>
        <pc:graphicFrameChg chg="add del mod">
          <ac:chgData name="Patterson, Thomas E." userId="ee5ec556-6eac-4717-81d1-ca8c741e94fa" providerId="ADAL" clId="{7B6C9E21-21C9-46FD-94A3-3AC7BE0AB442}" dt="2022-03-15T12:53:51.578" v="169"/>
          <ac:graphicFrameMkLst>
            <pc:docMk/>
            <pc:sldMk cId="206821688" sldId="1348"/>
            <ac:graphicFrameMk id="6" creationId="{A968D2AD-88D3-4201-AE47-21677C91C52F}"/>
          </ac:graphicFrameMkLst>
        </pc:graphicFrameChg>
        <pc:graphicFrameChg chg="add del mod">
          <ac:chgData name="Patterson, Thomas E." userId="ee5ec556-6eac-4717-81d1-ca8c741e94fa" providerId="ADAL" clId="{7B6C9E21-21C9-46FD-94A3-3AC7BE0AB442}" dt="2022-03-15T12:52:20.966" v="168"/>
          <ac:graphicFrameMkLst>
            <pc:docMk/>
            <pc:sldMk cId="206821688" sldId="1348"/>
            <ac:graphicFrameMk id="7" creationId="{BE6AC4AD-EDE5-437B-AB26-46E8B18AB22F}"/>
          </ac:graphicFrameMkLst>
        </pc:graphicFrameChg>
      </pc:sldChg>
      <pc:sldChg chg="modSp">
        <pc:chgData name="Patterson, Thomas E." userId="ee5ec556-6eac-4717-81d1-ca8c741e94fa" providerId="ADAL" clId="{7B6C9E21-21C9-46FD-94A3-3AC7BE0AB442}" dt="2022-03-15T13:33:13.254" v="383"/>
        <pc:sldMkLst>
          <pc:docMk/>
          <pc:sldMk cId="3592635206" sldId="1362"/>
        </pc:sldMkLst>
        <pc:graphicFrameChg chg="mod">
          <ac:chgData name="Patterson, Thomas E." userId="ee5ec556-6eac-4717-81d1-ca8c741e94fa" providerId="ADAL" clId="{7B6C9E21-21C9-46FD-94A3-3AC7BE0AB442}" dt="2022-03-15T13:33:13.254" v="383"/>
          <ac:graphicFrameMkLst>
            <pc:docMk/>
            <pc:sldMk cId="3592635206" sldId="1362"/>
            <ac:graphicFrameMk id="6" creationId="{5E090A0B-47D9-4DE9-BE5F-B33AB9E543A0}"/>
          </ac:graphicFrameMkLst>
        </pc:graphicFrameChg>
      </pc:sldChg>
      <pc:sldChg chg="add del">
        <pc:chgData name="Patterson, Thomas E." userId="ee5ec556-6eac-4717-81d1-ca8c741e94fa" providerId="ADAL" clId="{7B6C9E21-21C9-46FD-94A3-3AC7BE0AB442}" dt="2022-03-15T12:29:12.581" v="61" actId="2696"/>
        <pc:sldMkLst>
          <pc:docMk/>
          <pc:sldMk cId="1740733107" sldId="1367"/>
        </pc:sldMkLst>
      </pc:sldChg>
      <pc:sldChg chg="modSp mod">
        <pc:chgData name="Patterson, Thomas E." userId="ee5ec556-6eac-4717-81d1-ca8c741e94fa" providerId="ADAL" clId="{7B6C9E21-21C9-46FD-94A3-3AC7BE0AB442}" dt="2022-03-15T17:27:35.148" v="427" actId="14100"/>
        <pc:sldMkLst>
          <pc:docMk/>
          <pc:sldMk cId="3923138398" sldId="1372"/>
        </pc:sldMkLst>
        <pc:spChg chg="mod">
          <ac:chgData name="Patterson, Thomas E." userId="ee5ec556-6eac-4717-81d1-ca8c741e94fa" providerId="ADAL" clId="{7B6C9E21-21C9-46FD-94A3-3AC7BE0AB442}" dt="2022-03-15T17:27:35.148" v="427" actId="14100"/>
          <ac:spMkLst>
            <pc:docMk/>
            <pc:sldMk cId="3923138398" sldId="1372"/>
            <ac:spMk id="3" creationId="{72625A5E-6EC8-43DF-B3C6-CD7BFF04AC76}"/>
          </ac:spMkLst>
        </pc:spChg>
      </pc:sldChg>
      <pc:sldChg chg="del">
        <pc:chgData name="Patterson, Thomas E." userId="ee5ec556-6eac-4717-81d1-ca8c741e94fa" providerId="ADAL" clId="{7B6C9E21-21C9-46FD-94A3-3AC7BE0AB442}" dt="2022-03-15T13:22:20.799" v="378" actId="2696"/>
        <pc:sldMkLst>
          <pc:docMk/>
          <pc:sldMk cId="4202156987" sldId="1375"/>
        </pc:sldMkLst>
      </pc:sldChg>
      <pc:sldChg chg="modSp mod">
        <pc:chgData name="Patterson, Thomas E." userId="ee5ec556-6eac-4717-81d1-ca8c741e94fa" providerId="ADAL" clId="{7B6C9E21-21C9-46FD-94A3-3AC7BE0AB442}" dt="2022-03-15T12:31:32.605" v="108" actId="27636"/>
        <pc:sldMkLst>
          <pc:docMk/>
          <pc:sldMk cId="1827702815" sldId="1393"/>
        </pc:sldMkLst>
        <pc:spChg chg="mod">
          <ac:chgData name="Patterson, Thomas E." userId="ee5ec556-6eac-4717-81d1-ca8c741e94fa" providerId="ADAL" clId="{7B6C9E21-21C9-46FD-94A3-3AC7BE0AB442}" dt="2022-03-15T12:31:32.605" v="108" actId="27636"/>
          <ac:spMkLst>
            <pc:docMk/>
            <pc:sldMk cId="1827702815" sldId="1393"/>
            <ac:spMk id="3" creationId="{B57C98C3-D165-489D-AF56-83D9A5D6D810}"/>
          </ac:spMkLst>
        </pc:spChg>
      </pc:sldChg>
      <pc:sldChg chg="addSp modSp mod">
        <pc:chgData name="Patterson, Thomas E." userId="ee5ec556-6eac-4717-81d1-ca8c741e94fa" providerId="ADAL" clId="{7B6C9E21-21C9-46FD-94A3-3AC7BE0AB442}" dt="2022-03-15T17:33:42.024" v="468" actId="20577"/>
        <pc:sldMkLst>
          <pc:docMk/>
          <pc:sldMk cId="4134179935" sldId="1394"/>
        </pc:sldMkLst>
        <pc:spChg chg="add mod">
          <ac:chgData name="Patterson, Thomas E." userId="ee5ec556-6eac-4717-81d1-ca8c741e94fa" providerId="ADAL" clId="{7B6C9E21-21C9-46FD-94A3-3AC7BE0AB442}" dt="2022-03-15T17:33:42.024" v="468" actId="20577"/>
          <ac:spMkLst>
            <pc:docMk/>
            <pc:sldMk cId="4134179935" sldId="1394"/>
            <ac:spMk id="3" creationId="{6983DBF4-1C9E-4AC6-BB0F-FF6B75CBA7D8}"/>
          </ac:spMkLst>
        </pc:spChg>
        <pc:graphicFrameChg chg="mod">
          <ac:chgData name="Patterson, Thomas E." userId="ee5ec556-6eac-4717-81d1-ca8c741e94fa" providerId="ADAL" clId="{7B6C9E21-21C9-46FD-94A3-3AC7BE0AB442}" dt="2022-03-15T17:33:08.651" v="463" actId="14100"/>
          <ac:graphicFrameMkLst>
            <pc:docMk/>
            <pc:sldMk cId="4134179935" sldId="1394"/>
            <ac:graphicFrameMk id="6" creationId="{6385735E-1C01-474D-9406-5895B4F87141}"/>
          </ac:graphicFrameMkLst>
        </pc:graphicFrameChg>
      </pc:sldChg>
      <pc:sldChg chg="modAnim">
        <pc:chgData name="Patterson, Thomas E." userId="ee5ec556-6eac-4717-81d1-ca8c741e94fa" providerId="ADAL" clId="{7B6C9E21-21C9-46FD-94A3-3AC7BE0AB442}" dt="2022-03-15T13:29:40.362" v="382"/>
        <pc:sldMkLst>
          <pc:docMk/>
          <pc:sldMk cId="2599816995" sldId="1403"/>
        </pc:sldMkLst>
      </pc:sldChg>
      <pc:sldChg chg="add">
        <pc:chgData name="Patterson, Thomas E." userId="ee5ec556-6eac-4717-81d1-ca8c741e94fa" providerId="ADAL" clId="{7B6C9E21-21C9-46FD-94A3-3AC7BE0AB442}" dt="2022-03-15T17:50:16.227" v="476"/>
        <pc:sldMkLst>
          <pc:docMk/>
          <pc:sldMk cId="965165045" sldId="1407"/>
        </pc:sldMkLst>
      </pc:sldChg>
      <pc:sldChg chg="del">
        <pc:chgData name="Patterson, Thomas E." userId="ee5ec556-6eac-4717-81d1-ca8c741e94fa" providerId="ADAL" clId="{7B6C9E21-21C9-46FD-94A3-3AC7BE0AB442}" dt="2022-03-15T17:50:04.652" v="475" actId="2696"/>
        <pc:sldMkLst>
          <pc:docMk/>
          <pc:sldMk cId="1108823333" sldId="1407"/>
        </pc:sldMkLst>
      </pc:sldChg>
      <pc:sldChg chg="del">
        <pc:chgData name="Patterson, Thomas E." userId="ee5ec556-6eac-4717-81d1-ca8c741e94fa" providerId="ADAL" clId="{7B6C9E21-21C9-46FD-94A3-3AC7BE0AB442}" dt="2022-03-15T17:50:26.844" v="477" actId="2696"/>
        <pc:sldMkLst>
          <pc:docMk/>
          <pc:sldMk cId="1131745240" sldId="1408"/>
        </pc:sldMkLst>
      </pc:sldChg>
      <pc:sldChg chg="add">
        <pc:chgData name="Patterson, Thomas E." userId="ee5ec556-6eac-4717-81d1-ca8c741e94fa" providerId="ADAL" clId="{7B6C9E21-21C9-46FD-94A3-3AC7BE0AB442}" dt="2022-03-15T17:50:35.984" v="478"/>
        <pc:sldMkLst>
          <pc:docMk/>
          <pc:sldMk cId="1790311624" sldId="1408"/>
        </pc:sldMkLst>
      </pc:sldChg>
      <pc:sldChg chg="modSp mod">
        <pc:chgData name="Patterson, Thomas E." userId="ee5ec556-6eac-4717-81d1-ca8c741e94fa" providerId="ADAL" clId="{7B6C9E21-21C9-46FD-94A3-3AC7BE0AB442}" dt="2022-03-15T12:34:59.105" v="112" actId="6549"/>
        <pc:sldMkLst>
          <pc:docMk/>
          <pc:sldMk cId="2918638767" sldId="1417"/>
        </pc:sldMkLst>
        <pc:spChg chg="mod">
          <ac:chgData name="Patterson, Thomas E." userId="ee5ec556-6eac-4717-81d1-ca8c741e94fa" providerId="ADAL" clId="{7B6C9E21-21C9-46FD-94A3-3AC7BE0AB442}" dt="2022-03-15T12:34:59.105" v="112" actId="6549"/>
          <ac:spMkLst>
            <pc:docMk/>
            <pc:sldMk cId="2918638767" sldId="1417"/>
            <ac:spMk id="3" creationId="{BCDEDB8B-4B4D-4D9C-BF3A-625AEC2015FD}"/>
          </ac:spMkLst>
        </pc:spChg>
      </pc:sldChg>
      <pc:sldChg chg="modSp mod">
        <pc:chgData name="Patterson, Thomas E." userId="ee5ec556-6eac-4717-81d1-ca8c741e94fa" providerId="ADAL" clId="{7B6C9E21-21C9-46FD-94A3-3AC7BE0AB442}" dt="2022-03-15T17:47:28.815" v="469" actId="20577"/>
        <pc:sldMkLst>
          <pc:docMk/>
          <pc:sldMk cId="2146362980" sldId="1418"/>
        </pc:sldMkLst>
        <pc:spChg chg="mod">
          <ac:chgData name="Patterson, Thomas E." userId="ee5ec556-6eac-4717-81d1-ca8c741e94fa" providerId="ADAL" clId="{7B6C9E21-21C9-46FD-94A3-3AC7BE0AB442}" dt="2022-03-15T17:47:28.815" v="469" actId="20577"/>
          <ac:spMkLst>
            <pc:docMk/>
            <pc:sldMk cId="2146362980" sldId="1418"/>
            <ac:spMk id="3" creationId="{9BADA455-295B-4050-8AC3-241D118EE1D8}"/>
          </ac:spMkLst>
        </pc:spChg>
      </pc:sldChg>
      <pc:sldChg chg="add">
        <pc:chgData name="Patterson, Thomas E." userId="ee5ec556-6eac-4717-81d1-ca8c741e94fa" providerId="ADAL" clId="{7B6C9E21-21C9-46FD-94A3-3AC7BE0AB442}" dt="2022-03-15T13:23:07.081" v="381"/>
        <pc:sldMkLst>
          <pc:docMk/>
          <pc:sldMk cId="519079141" sldId="1427"/>
        </pc:sldMkLst>
      </pc:sldChg>
      <pc:sldChg chg="del">
        <pc:chgData name="Patterson, Thomas E." userId="ee5ec556-6eac-4717-81d1-ca8c741e94fa" providerId="ADAL" clId="{7B6C9E21-21C9-46FD-94A3-3AC7BE0AB442}" dt="2022-03-15T13:23:01.713" v="380" actId="2696"/>
        <pc:sldMkLst>
          <pc:docMk/>
          <pc:sldMk cId="3116379306" sldId="1427"/>
        </pc:sldMkLst>
      </pc:sldChg>
      <pc:sldChg chg="addSp modSp mod">
        <pc:chgData name="Patterson, Thomas E." userId="ee5ec556-6eac-4717-81d1-ca8c741e94fa" providerId="ADAL" clId="{7B6C9E21-21C9-46FD-94A3-3AC7BE0AB442}" dt="2022-03-15T13:00:47.686" v="179" actId="1076"/>
        <pc:sldMkLst>
          <pc:docMk/>
          <pc:sldMk cId="2849420590" sldId="1440"/>
        </pc:sldMkLst>
        <pc:spChg chg="add mod">
          <ac:chgData name="Patterson, Thomas E." userId="ee5ec556-6eac-4717-81d1-ca8c741e94fa" providerId="ADAL" clId="{7B6C9E21-21C9-46FD-94A3-3AC7BE0AB442}" dt="2022-03-15T13:00:47.686" v="179" actId="1076"/>
          <ac:spMkLst>
            <pc:docMk/>
            <pc:sldMk cId="2849420590" sldId="1440"/>
            <ac:spMk id="3" creationId="{2FBC3485-93B5-4558-8910-126BBB4DAC46}"/>
          </ac:spMkLst>
        </pc:spChg>
      </pc:sldChg>
      <pc:sldChg chg="del">
        <pc:chgData name="Patterson, Thomas E." userId="ee5ec556-6eac-4717-81d1-ca8c741e94fa" providerId="ADAL" clId="{7B6C9E21-21C9-46FD-94A3-3AC7BE0AB442}" dt="2022-03-15T17:31:12.301" v="428" actId="2696"/>
        <pc:sldMkLst>
          <pc:docMk/>
          <pc:sldMk cId="198366738" sldId="1446"/>
        </pc:sldMkLst>
      </pc:sldChg>
      <pc:sldChg chg="del">
        <pc:chgData name="Patterson, Thomas E." userId="ee5ec556-6eac-4717-81d1-ca8c741e94fa" providerId="ADAL" clId="{7B6C9E21-21C9-46FD-94A3-3AC7BE0AB442}" dt="2022-03-15T13:22:25.271" v="379" actId="2696"/>
        <pc:sldMkLst>
          <pc:docMk/>
          <pc:sldMk cId="721220640" sldId="1449"/>
        </pc:sldMkLst>
      </pc:sldChg>
      <pc:sldChg chg="add">
        <pc:chgData name="Patterson, Thomas E." userId="ee5ec556-6eac-4717-81d1-ca8c741e94fa" providerId="ADAL" clId="{7B6C9E21-21C9-46FD-94A3-3AC7BE0AB442}" dt="2022-03-15T12:29:06.215" v="60"/>
        <pc:sldMkLst>
          <pc:docMk/>
          <pc:sldMk cId="1742983964" sldId="1450"/>
        </pc:sldMkLst>
      </pc:sldChg>
      <pc:sldChg chg="add">
        <pc:chgData name="Patterson, Thomas E." userId="ee5ec556-6eac-4717-81d1-ca8c741e94fa" providerId="ADAL" clId="{7B6C9E21-21C9-46FD-94A3-3AC7BE0AB442}" dt="2022-03-15T12:29:38.231" v="63"/>
        <pc:sldMkLst>
          <pc:docMk/>
          <pc:sldMk cId="3465652559" sldId="1451"/>
        </pc:sldMkLst>
      </pc:sldChg>
      <pc:sldChg chg="modSp new mod">
        <pc:chgData name="Patterson, Thomas E." userId="ee5ec556-6eac-4717-81d1-ca8c741e94fa" providerId="ADAL" clId="{7B6C9E21-21C9-46FD-94A3-3AC7BE0AB442}" dt="2022-03-15T12:43:12.685" v="148" actId="255"/>
        <pc:sldMkLst>
          <pc:docMk/>
          <pc:sldMk cId="2751726995" sldId="1452"/>
        </pc:sldMkLst>
        <pc:spChg chg="mod">
          <ac:chgData name="Patterson, Thomas E." userId="ee5ec556-6eac-4717-81d1-ca8c741e94fa" providerId="ADAL" clId="{7B6C9E21-21C9-46FD-94A3-3AC7BE0AB442}" dt="2022-03-15T12:43:12.685" v="148" actId="255"/>
          <ac:spMkLst>
            <pc:docMk/>
            <pc:sldMk cId="2751726995" sldId="1452"/>
            <ac:spMk id="3" creationId="{7F6A8111-712F-4E89-A3A0-2154422B548A}"/>
          </ac:spMkLst>
        </pc:spChg>
      </pc:sldChg>
      <pc:sldChg chg="modSp add mod">
        <pc:chgData name="Patterson, Thomas E." userId="ee5ec556-6eac-4717-81d1-ca8c741e94fa" providerId="ADAL" clId="{7B6C9E21-21C9-46FD-94A3-3AC7BE0AB442}" dt="2022-03-15T12:43:35.935" v="155" actId="20577"/>
        <pc:sldMkLst>
          <pc:docMk/>
          <pc:sldMk cId="687949984" sldId="1453"/>
        </pc:sldMkLst>
        <pc:spChg chg="mod">
          <ac:chgData name="Patterson, Thomas E." userId="ee5ec556-6eac-4717-81d1-ca8c741e94fa" providerId="ADAL" clId="{7B6C9E21-21C9-46FD-94A3-3AC7BE0AB442}" dt="2022-03-15T12:43:35.935" v="155" actId="20577"/>
          <ac:spMkLst>
            <pc:docMk/>
            <pc:sldMk cId="687949984" sldId="1453"/>
            <ac:spMk id="3" creationId="{7F6A8111-712F-4E89-A3A0-2154422B548A}"/>
          </ac:spMkLst>
        </pc:spChg>
      </pc:sldChg>
      <pc:sldChg chg="add del mod">
        <pc:chgData name="Patterson, Thomas E." userId="ee5ec556-6eac-4717-81d1-ca8c741e94fa" providerId="ADAL" clId="{7B6C9E21-21C9-46FD-94A3-3AC7BE0AB442}" dt="2022-03-15T13:16:23.857" v="377" actId="2696"/>
        <pc:sldMkLst>
          <pc:docMk/>
          <pc:sldMk cId="123294083" sldId="1454"/>
        </pc:sldMkLst>
      </pc:sldChg>
      <pc:sldChg chg="addSp delSp modSp new mod">
        <pc:chgData name="Patterson, Thomas E." userId="ee5ec556-6eac-4717-81d1-ca8c741e94fa" providerId="ADAL" clId="{7B6C9E21-21C9-46FD-94A3-3AC7BE0AB442}" dt="2022-03-15T13:16:06.026" v="376" actId="207"/>
        <pc:sldMkLst>
          <pc:docMk/>
          <pc:sldMk cId="2054873726" sldId="1455"/>
        </pc:sldMkLst>
        <pc:spChg chg="mod">
          <ac:chgData name="Patterson, Thomas E." userId="ee5ec556-6eac-4717-81d1-ca8c741e94fa" providerId="ADAL" clId="{7B6C9E21-21C9-46FD-94A3-3AC7BE0AB442}" dt="2022-03-15T13:14:33.507" v="322" actId="20577"/>
          <ac:spMkLst>
            <pc:docMk/>
            <pc:sldMk cId="2054873726" sldId="1455"/>
            <ac:spMk id="2" creationId="{AB90AF40-28BD-4D7B-84CF-E165B2ABF204}"/>
          </ac:spMkLst>
        </pc:spChg>
        <pc:spChg chg="del">
          <ac:chgData name="Patterson, Thomas E." userId="ee5ec556-6eac-4717-81d1-ca8c741e94fa" providerId="ADAL" clId="{7B6C9E21-21C9-46FD-94A3-3AC7BE0AB442}" dt="2022-03-15T13:13:40.967" v="293" actId="1957"/>
          <ac:spMkLst>
            <pc:docMk/>
            <pc:sldMk cId="2054873726" sldId="1455"/>
            <ac:spMk id="3" creationId="{6B00F845-A720-4E09-ACF8-9966C112A799}"/>
          </ac:spMkLst>
        </pc:spChg>
        <pc:graphicFrameChg chg="add mod">
          <ac:chgData name="Patterson, Thomas E." userId="ee5ec556-6eac-4717-81d1-ca8c741e94fa" providerId="ADAL" clId="{7B6C9E21-21C9-46FD-94A3-3AC7BE0AB442}" dt="2022-03-15T13:16:06.026" v="376" actId="207"/>
          <ac:graphicFrameMkLst>
            <pc:docMk/>
            <pc:sldMk cId="2054873726" sldId="1455"/>
            <ac:graphicFrameMk id="6" creationId="{6D852D22-1222-4421-9582-D8568A7C3FBE}"/>
          </ac:graphicFrameMkLst>
        </pc:graphicFrameChg>
      </pc:sldChg>
      <pc:sldChg chg="addSp delSp modSp new mod">
        <pc:chgData name="Patterson, Thomas E." userId="ee5ec556-6eac-4717-81d1-ca8c741e94fa" providerId="ADAL" clId="{7B6C9E21-21C9-46FD-94A3-3AC7BE0AB442}" dt="2022-03-15T18:01:42.439" v="615" actId="6549"/>
        <pc:sldMkLst>
          <pc:docMk/>
          <pc:sldMk cId="3970528075" sldId="1456"/>
        </pc:sldMkLst>
        <pc:spChg chg="mod">
          <ac:chgData name="Patterson, Thomas E." userId="ee5ec556-6eac-4717-81d1-ca8c741e94fa" providerId="ADAL" clId="{7B6C9E21-21C9-46FD-94A3-3AC7BE0AB442}" dt="2022-03-15T17:58:06.512" v="559" actId="20577"/>
          <ac:spMkLst>
            <pc:docMk/>
            <pc:sldMk cId="3970528075" sldId="1456"/>
            <ac:spMk id="2" creationId="{1B7BB3AA-2DAB-487A-B6AC-324976CD23CB}"/>
          </ac:spMkLst>
        </pc:spChg>
        <pc:spChg chg="del">
          <ac:chgData name="Patterson, Thomas E." userId="ee5ec556-6eac-4717-81d1-ca8c741e94fa" providerId="ADAL" clId="{7B6C9E21-21C9-46FD-94A3-3AC7BE0AB442}" dt="2022-03-15T17:58:20.023" v="561" actId="1957"/>
          <ac:spMkLst>
            <pc:docMk/>
            <pc:sldMk cId="3970528075" sldId="1456"/>
            <ac:spMk id="3" creationId="{1A6C89F4-A612-4DD8-82C5-E0634D89EECA}"/>
          </ac:spMkLst>
        </pc:spChg>
        <pc:spChg chg="add mod">
          <ac:chgData name="Patterson, Thomas E." userId="ee5ec556-6eac-4717-81d1-ca8c741e94fa" providerId="ADAL" clId="{7B6C9E21-21C9-46FD-94A3-3AC7BE0AB442}" dt="2022-03-15T18:01:42.439" v="615" actId="6549"/>
          <ac:spMkLst>
            <pc:docMk/>
            <pc:sldMk cId="3970528075" sldId="1456"/>
            <ac:spMk id="7" creationId="{841BB8AD-2EC0-46F3-AF58-4E5A355A9306}"/>
          </ac:spMkLst>
        </pc:spChg>
        <pc:graphicFrameChg chg="add mod">
          <ac:chgData name="Patterson, Thomas E." userId="ee5ec556-6eac-4717-81d1-ca8c741e94fa" providerId="ADAL" clId="{7B6C9E21-21C9-46FD-94A3-3AC7BE0AB442}" dt="2022-03-15T18:00:42.847" v="578" actId="207"/>
          <ac:graphicFrameMkLst>
            <pc:docMk/>
            <pc:sldMk cId="3970528075" sldId="1456"/>
            <ac:graphicFrameMk id="6" creationId="{8C34F8EC-1392-4E0D-9714-0654F1C87868}"/>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9.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0.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11.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1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1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chartUserShapes" Target="../drawings/drawing14.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chartUserShapes" Target="../drawings/drawing15.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6.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House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575289199961117E-3"/>
          <c:y val="0.11388020833333332"/>
          <c:w val="0.96604938271604934"/>
          <c:h val="0.86007812500000003"/>
        </c:manualLayout>
      </c:layout>
      <c:barChart>
        <c:barDir val="col"/>
        <c:grouping val="clustered"/>
        <c:varyColors val="0"/>
        <c:ser>
          <c:idx val="0"/>
          <c:order val="0"/>
          <c:tx>
            <c:strRef>
              <c:f>Sheet1!$B$1</c:f>
              <c:strCache>
                <c:ptCount val="1"/>
                <c:pt idx="0">
                  <c:v>Loss/gain of House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4907-4808-ACA0-E205D0898422}"/>
              </c:ext>
            </c:extLst>
          </c:dPt>
          <c:dPt>
            <c:idx val="19"/>
            <c:invertIfNegative val="0"/>
            <c:bubble3D val="0"/>
            <c:spPr>
              <a:solidFill>
                <a:srgbClr val="00B050"/>
              </a:solidFill>
              <a:ln>
                <a:noFill/>
              </a:ln>
              <a:effectLst/>
            </c:spPr>
            <c:extLst>
              <c:ext xmlns:c16="http://schemas.microsoft.com/office/drawing/2014/chart" uri="{C3380CC4-5D6E-409C-BE32-E72D297353CC}">
                <c16:uniqueId val="{00000005-4907-4808-ACA0-E205D0898422}"/>
              </c:ext>
            </c:extLst>
          </c:dPt>
          <c:dPt>
            <c:idx val="20"/>
            <c:invertIfNegative val="0"/>
            <c:bubble3D val="0"/>
            <c:spPr>
              <a:solidFill>
                <a:srgbClr val="00B050"/>
              </a:solidFill>
              <a:ln>
                <a:noFill/>
              </a:ln>
              <a:effectLst/>
            </c:spPr>
            <c:extLst>
              <c:ext xmlns:c16="http://schemas.microsoft.com/office/drawing/2014/chart" uri="{C3380CC4-5D6E-409C-BE32-E72D297353CC}">
                <c16:uniqueId val="{00000006-4907-4808-ACA0-E205D08984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-77</c:v>
                </c:pt>
                <c:pt idx="1">
                  <c:v>-9</c:v>
                </c:pt>
                <c:pt idx="2">
                  <c:v>-52</c:v>
                </c:pt>
                <c:pt idx="3">
                  <c:v>9</c:v>
                </c:pt>
                <c:pt idx="4">
                  <c:v>-72</c:v>
                </c:pt>
                <c:pt idx="5">
                  <c:v>-44</c:v>
                </c:pt>
                <c:pt idx="6">
                  <c:v>-55</c:v>
                </c:pt>
                <c:pt idx="7">
                  <c:v>-28</c:v>
                </c:pt>
                <c:pt idx="8">
                  <c:v>-18</c:v>
                </c:pt>
                <c:pt idx="9">
                  <c:v>-48</c:v>
                </c:pt>
                <c:pt idx="10">
                  <c:v>-4</c:v>
                </c:pt>
                <c:pt idx="11">
                  <c:v>-48</c:v>
                </c:pt>
                <c:pt idx="12">
                  <c:v>-12</c:v>
                </c:pt>
                <c:pt idx="13">
                  <c:v>-48</c:v>
                </c:pt>
                <c:pt idx="14">
                  <c:v>-15</c:v>
                </c:pt>
                <c:pt idx="15">
                  <c:v>-26</c:v>
                </c:pt>
                <c:pt idx="16">
                  <c:v>-5</c:v>
                </c:pt>
                <c:pt idx="17">
                  <c:v>-8</c:v>
                </c:pt>
                <c:pt idx="18">
                  <c:v>-54</c:v>
                </c:pt>
                <c:pt idx="19">
                  <c:v>5</c:v>
                </c:pt>
                <c:pt idx="20">
                  <c:v>8</c:v>
                </c:pt>
                <c:pt idx="21">
                  <c:v>-30</c:v>
                </c:pt>
                <c:pt idx="22">
                  <c:v>-63</c:v>
                </c:pt>
                <c:pt idx="23">
                  <c:v>-13</c:v>
                </c:pt>
                <c:pt idx="24">
                  <c:v>-40</c:v>
                </c:pt>
              </c:numCache>
            </c:numRef>
          </c:val>
          <c:extLst>
            <c:ext xmlns:c16="http://schemas.microsoft.com/office/drawing/2014/chart" uri="{C3380CC4-5D6E-409C-BE32-E72D297353CC}">
              <c16:uniqueId val="{00000000-4907-4808-ACA0-E205D0898422}"/>
            </c:ext>
          </c:extLst>
        </c:ser>
        <c:dLbls>
          <c:showLegendKey val="0"/>
          <c:showVal val="0"/>
          <c:showCatName val="0"/>
          <c:showSerName val="0"/>
          <c:showPercent val="0"/>
          <c:showBubbleSize val="0"/>
        </c:dLbls>
        <c:gapWidth val="219"/>
        <c:overlap val="-27"/>
        <c:axId val="1220880944"/>
        <c:axId val="1220881272"/>
      </c:barChart>
      <c:catAx>
        <c:axId val="122088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20881272"/>
        <c:crosses val="autoZero"/>
        <c:auto val="1"/>
        <c:lblAlgn val="ctr"/>
        <c:lblOffset val="100"/>
        <c:noMultiLvlLbl val="0"/>
      </c:catAx>
      <c:valAx>
        <c:axId val="1220881272"/>
        <c:scaling>
          <c:orientation val="minMax"/>
        </c:scaling>
        <c:delete val="1"/>
        <c:axPos val="l"/>
        <c:numFmt formatCode="General" sourceLinked="1"/>
        <c:majorTickMark val="none"/>
        <c:minorTickMark val="none"/>
        <c:tickLblPos val="nextTo"/>
        <c:crossAx val="122088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73468683636898E-3"/>
          <c:y val="2.6041666666666668E-2"/>
          <c:w val="0.9586983688959988"/>
          <c:h val="0.94270833333333337"/>
        </c:manualLayout>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seats</c:v>
                </c:pt>
              </c:strCache>
            </c:strRef>
          </c:tx>
          <c:spPr>
            <a:solidFill>
              <a:schemeClr val="accent1"/>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7-9913-4B73-9F77-7293E3D8CE4E}"/>
              </c:ext>
            </c:extLst>
          </c:dPt>
          <c:dPt>
            <c:idx val="2"/>
            <c:invertIfNegative val="0"/>
            <c:bubble3D val="0"/>
            <c:spPr>
              <a:solidFill>
                <a:srgbClr val="00B050"/>
              </a:solidFill>
              <a:ln>
                <a:noFill/>
              </a:ln>
              <a:effectLst/>
            </c:spPr>
            <c:extLst>
              <c:ext xmlns:c16="http://schemas.microsoft.com/office/drawing/2014/chart" uri="{C3380CC4-5D6E-409C-BE32-E72D297353CC}">
                <c16:uniqueId val="{00000006-9913-4B73-9F77-7293E3D8CE4E}"/>
              </c:ext>
            </c:extLst>
          </c:dPt>
          <c:dPt>
            <c:idx val="3"/>
            <c:invertIfNegative val="0"/>
            <c:bubble3D val="0"/>
            <c:spPr>
              <a:solidFill>
                <a:srgbClr val="FF0000"/>
              </a:solidFill>
              <a:ln>
                <a:noFill/>
              </a:ln>
              <a:effectLst/>
            </c:spPr>
            <c:extLst>
              <c:ext xmlns:c16="http://schemas.microsoft.com/office/drawing/2014/chart" uri="{C3380CC4-5D6E-409C-BE32-E72D297353CC}">
                <c16:uniqueId val="{00000005-9913-4B73-9F77-7293E3D8CE4E}"/>
              </c:ext>
            </c:extLst>
          </c:dPt>
          <c:dPt>
            <c:idx val="4"/>
            <c:invertIfNegative val="0"/>
            <c:bubble3D val="0"/>
            <c:spPr>
              <a:solidFill>
                <a:srgbClr val="C00000"/>
              </a:solidFill>
              <a:ln>
                <a:noFill/>
              </a:ln>
              <a:effectLst/>
            </c:spPr>
            <c:extLst>
              <c:ext xmlns:c16="http://schemas.microsoft.com/office/drawing/2014/chart" uri="{C3380CC4-5D6E-409C-BE32-E72D297353CC}">
                <c16:uniqueId val="{00000004-9913-4B73-9F77-7293E3D8CE4E}"/>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c:v>
                </c:pt>
                <c:pt idx="1">
                  <c:v>Lean Dem</c:v>
                </c:pt>
                <c:pt idx="2">
                  <c:v>Toss up</c:v>
                </c:pt>
                <c:pt idx="3">
                  <c:v>Lean Rep</c:v>
                </c:pt>
                <c:pt idx="4">
                  <c:v>Solid Rep</c:v>
                </c:pt>
              </c:strCache>
            </c:strRef>
          </c:cat>
          <c:val>
            <c:numRef>
              <c:f>Sheet1!$B$2:$B$6</c:f>
              <c:numCache>
                <c:formatCode>General</c:formatCode>
                <c:ptCount val="5"/>
                <c:pt idx="0">
                  <c:v>10</c:v>
                </c:pt>
                <c:pt idx="1">
                  <c:v>1</c:v>
                </c:pt>
                <c:pt idx="2">
                  <c:v>6</c:v>
                </c:pt>
                <c:pt idx="3">
                  <c:v>2</c:v>
                </c:pt>
                <c:pt idx="4">
                  <c:v>15</c:v>
                </c:pt>
              </c:numCache>
            </c:numRef>
          </c:val>
          <c:extLst>
            <c:ext xmlns:c16="http://schemas.microsoft.com/office/drawing/2014/chart" uri="{C3380CC4-5D6E-409C-BE32-E72D297353CC}">
              <c16:uniqueId val="{00000000-9913-4B73-9F77-7293E3D8CE4E}"/>
            </c:ext>
          </c:extLst>
        </c:ser>
        <c:dLbls>
          <c:showLegendKey val="0"/>
          <c:showVal val="0"/>
          <c:showCatName val="0"/>
          <c:showSerName val="0"/>
          <c:showPercent val="0"/>
          <c:showBubbleSize val="0"/>
        </c:dLbls>
        <c:gapWidth val="182"/>
        <c:axId val="1087901896"/>
        <c:axId val="1087901240"/>
      </c:barChart>
      <c:catAx>
        <c:axId val="1087901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87901240"/>
        <c:crosses val="autoZero"/>
        <c:auto val="1"/>
        <c:lblAlgn val="ctr"/>
        <c:lblOffset val="100"/>
        <c:noMultiLvlLbl val="0"/>
      </c:catAx>
      <c:valAx>
        <c:axId val="1087901240"/>
        <c:scaling>
          <c:orientation val="minMax"/>
        </c:scaling>
        <c:delete val="1"/>
        <c:axPos val="b"/>
        <c:numFmt formatCode="General" sourceLinked="1"/>
        <c:majorTickMark val="none"/>
        <c:minorTickMark val="none"/>
        <c:tickLblPos val="nextTo"/>
        <c:crossAx val="1087901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0" dirty="0"/>
              <a:t>Toss up and leaning states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262632826236527"/>
          <c:y val="0.13305555555555557"/>
          <c:w val="0.6395462885100528"/>
          <c:h val="0.65852497604466109"/>
        </c:manualLayout>
      </c:layout>
      <c:barChart>
        <c:barDir val="bar"/>
        <c:grouping val="clustered"/>
        <c:varyColors val="0"/>
        <c:ser>
          <c:idx val="0"/>
          <c:order val="0"/>
          <c:tx>
            <c:strRef>
              <c:f>Sheet1!$B$1</c:f>
              <c:strCache>
                <c:ptCount val="1"/>
                <c:pt idx="0">
                  <c:v>Toss up and leaning states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67DD-45F5-A1E6-A777C2327A23}"/>
              </c:ext>
            </c:extLst>
          </c:dPt>
          <c:dPt>
            <c:idx val="2"/>
            <c:invertIfNegative val="0"/>
            <c:bubble3D val="0"/>
            <c:spPr>
              <a:solidFill>
                <a:srgbClr val="FF0000"/>
              </a:solidFill>
              <a:ln>
                <a:noFill/>
              </a:ln>
              <a:effectLst/>
            </c:spPr>
            <c:extLst>
              <c:ext xmlns:c16="http://schemas.microsoft.com/office/drawing/2014/chart" uri="{C3380CC4-5D6E-409C-BE32-E72D297353CC}">
                <c16:uniqueId val="{00000004-67DD-45F5-A1E6-A777C2327A23}"/>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close to call</c:v>
                </c:pt>
                <c:pt idx="1">
                  <c:v>Democratic victory</c:v>
                </c:pt>
                <c:pt idx="2">
                  <c:v>Republican victory</c:v>
                </c:pt>
              </c:strCache>
            </c:strRef>
          </c:cat>
          <c:val>
            <c:numRef>
              <c:f>Sheet1!$B$2:$B$4</c:f>
              <c:numCache>
                <c:formatCode>General</c:formatCode>
                <c:ptCount val="3"/>
                <c:pt idx="0">
                  <c:v>4</c:v>
                </c:pt>
                <c:pt idx="1">
                  <c:v>1</c:v>
                </c:pt>
                <c:pt idx="2">
                  <c:v>4</c:v>
                </c:pt>
              </c:numCache>
            </c:numRef>
          </c:val>
          <c:extLst>
            <c:ext xmlns:c16="http://schemas.microsoft.com/office/drawing/2014/chart" uri="{C3380CC4-5D6E-409C-BE32-E72D297353CC}">
              <c16:uniqueId val="{00000000-67DD-45F5-A1E6-A777C2327A23}"/>
            </c:ext>
          </c:extLst>
        </c:ser>
        <c:dLbls>
          <c:showLegendKey val="0"/>
          <c:showVal val="0"/>
          <c:showCatName val="0"/>
          <c:showSerName val="0"/>
          <c:showPercent val="0"/>
          <c:showBubbleSize val="0"/>
        </c:dLbls>
        <c:gapWidth val="182"/>
        <c:axId val="970459864"/>
        <c:axId val="970458552"/>
      </c:barChart>
      <c:catAx>
        <c:axId val="970459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0458552"/>
        <c:crosses val="autoZero"/>
        <c:auto val="1"/>
        <c:lblAlgn val="ctr"/>
        <c:lblOffset val="100"/>
        <c:noMultiLvlLbl val="0"/>
      </c:catAx>
      <c:valAx>
        <c:axId val="970458552"/>
        <c:scaling>
          <c:orientation val="minMax"/>
        </c:scaling>
        <c:delete val="1"/>
        <c:axPos val="b"/>
        <c:numFmt formatCode="General" sourceLinked="1"/>
        <c:majorTickMark val="none"/>
        <c:minorTickMark val="none"/>
        <c:tickLblPos val="nextTo"/>
        <c:crossAx val="97045986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0"/>
          <c:w val="0.96604938271604934"/>
          <c:h val="0.83846805282152226"/>
        </c:manualLayout>
      </c:layout>
      <c:barChart>
        <c:barDir val="col"/>
        <c:grouping val="clustered"/>
        <c:varyColors val="0"/>
        <c:ser>
          <c:idx val="0"/>
          <c:order val="0"/>
          <c:tx>
            <c:strRef>
              <c:f>Sheet1!$B$1</c:f>
              <c:strCache>
                <c:ptCount val="1"/>
                <c:pt idx="0">
                  <c:v>enthusiasm gap</c:v>
                </c:pt>
              </c:strCache>
            </c:strRef>
          </c:tx>
          <c:spPr>
            <a:solidFill>
              <a:srgbClr val="00B0F0"/>
            </a:solidFill>
            <a:ln>
              <a:noFill/>
            </a:ln>
            <a:effectLst/>
          </c:spPr>
          <c:invertIfNegative val="0"/>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2A0B-454D-8BD4-A71366EBE89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6-2A0B-454D-8BD4-A71366EBE890}"/>
              </c:ext>
            </c:extLst>
          </c:dPt>
          <c:dLbls>
            <c:dLbl>
              <c:idx val="0"/>
              <c:tx>
                <c:rich>
                  <a:bodyPr/>
                  <a:lstStyle/>
                  <a:p>
                    <a:r>
                      <a:rPr lang="en-US"/>
                      <a:t>D+11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A0B-454D-8BD4-A71366EBE890}"/>
                </c:ext>
              </c:extLst>
            </c:dLbl>
            <c:dLbl>
              <c:idx val="1"/>
              <c:tx>
                <c:rich>
                  <a:bodyPr/>
                  <a:lstStyle/>
                  <a:p>
                    <a:r>
                      <a:rPr lang="en-US"/>
                      <a:t>R+</a:t>
                    </a:r>
                    <a:fld id="{5607EF95-3DB1-4A9C-B7F5-6B5E9708DD83}"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A0B-454D-8BD4-A71366EBE890}"/>
                </c:ext>
              </c:extLst>
            </c:dLbl>
            <c:dLbl>
              <c:idx val="2"/>
              <c:tx>
                <c:rich>
                  <a:bodyPr/>
                  <a:lstStyle/>
                  <a:p>
                    <a:r>
                      <a:rPr lang="en-US"/>
                      <a:t>R+</a:t>
                    </a:r>
                    <a:fld id="{F7155167-72A4-42B2-A244-A389F600859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A0B-454D-8BD4-A71366EBE890}"/>
                </c:ext>
              </c:extLst>
            </c:dLbl>
            <c:dLbl>
              <c:idx val="3"/>
              <c:tx>
                <c:rich>
                  <a:bodyPr/>
                  <a:lstStyle/>
                  <a:p>
                    <a:r>
                      <a:rPr lang="en-US"/>
                      <a:t>D+</a:t>
                    </a:r>
                    <a:fld id="{4BC64CF8-22D0-42BA-A871-41DA2740923F}"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Sheet1!$B$2:$B$5</c:f>
              <c:numCache>
                <c:formatCode>General</c:formatCode>
                <c:ptCount val="4"/>
                <c:pt idx="0">
                  <c:v>11</c:v>
                </c:pt>
                <c:pt idx="1">
                  <c:v>15</c:v>
                </c:pt>
                <c:pt idx="2">
                  <c:v>16</c:v>
                </c:pt>
                <c:pt idx="3">
                  <c:v>8</c:v>
                </c:pt>
              </c:numCache>
            </c:numRef>
          </c:val>
          <c:extLst>
            <c:ext xmlns:c16="http://schemas.microsoft.com/office/drawing/2014/chart" uri="{C3380CC4-5D6E-409C-BE32-E72D297353CC}">
              <c16:uniqueId val="{00000000-2A0B-454D-8BD4-A71366EBE890}"/>
            </c:ext>
          </c:extLst>
        </c:ser>
        <c:ser>
          <c:idx val="1"/>
          <c:order val="1"/>
          <c:tx>
            <c:strRef>
              <c:f>Sheet1!$C$1</c:f>
              <c:strCache>
                <c:ptCount val="1"/>
                <c:pt idx="0">
                  <c:v>change in House seats</c:v>
                </c:pt>
              </c:strCache>
            </c:strRef>
          </c:tx>
          <c:spPr>
            <a:solidFill>
              <a:srgbClr val="0070C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2A0B-454D-8BD4-A71366EBE890}"/>
              </c:ext>
            </c:extLst>
          </c:dPt>
          <c:dPt>
            <c:idx val="2"/>
            <c:invertIfNegative val="0"/>
            <c:bubble3D val="0"/>
            <c:spPr>
              <a:solidFill>
                <a:srgbClr val="FF0000"/>
              </a:solidFill>
              <a:ln>
                <a:noFill/>
              </a:ln>
              <a:effectLst/>
            </c:spPr>
            <c:extLst>
              <c:ext xmlns:c16="http://schemas.microsoft.com/office/drawing/2014/chart" uri="{C3380CC4-5D6E-409C-BE32-E72D297353CC}">
                <c16:uniqueId val="{00000008-2A0B-454D-8BD4-A71366EBE890}"/>
              </c:ext>
            </c:extLst>
          </c:dPt>
          <c:dLbls>
            <c:dLbl>
              <c:idx val="0"/>
              <c:layout>
                <c:manualLayout>
                  <c:x val="-7.716049382716191E-4"/>
                  <c:y val="-7.8125000000000486E-3"/>
                </c:manualLayout>
              </c:layout>
              <c:tx>
                <c:rich>
                  <a:bodyPr/>
                  <a:lstStyle/>
                  <a:p>
                    <a:r>
                      <a:rPr lang="en-US" dirty="0"/>
                      <a:t>D+</a:t>
                    </a:r>
                    <a:fld id="{7C39A6A7-AB1B-4A57-838D-B529BCAFF80D}"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0081790123456789"/>
                      <c:h val="8.4101665026246719E-2"/>
                    </c:manualLayout>
                  </c15:layout>
                  <c15:dlblFieldTable/>
                  <c15:showDataLabelsRange val="0"/>
                </c:ext>
                <c:ext xmlns:c16="http://schemas.microsoft.com/office/drawing/2014/chart" uri="{C3380CC4-5D6E-409C-BE32-E72D297353CC}">
                  <c16:uniqueId val="{00000004-2A0B-454D-8BD4-A71366EBE890}"/>
                </c:ext>
              </c:extLst>
            </c:dLbl>
            <c:dLbl>
              <c:idx val="1"/>
              <c:tx>
                <c:rich>
                  <a:bodyPr/>
                  <a:lstStyle/>
                  <a:p>
                    <a:r>
                      <a:rPr lang="en-US"/>
                      <a:t>R+</a:t>
                    </a:r>
                    <a:fld id="{F69D3F66-1956-4172-A1E8-ED22B8FD131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A0B-454D-8BD4-A71366EBE890}"/>
                </c:ext>
              </c:extLst>
            </c:dLbl>
            <c:dLbl>
              <c:idx val="2"/>
              <c:tx>
                <c:rich>
                  <a:bodyPr/>
                  <a:lstStyle/>
                  <a:p>
                    <a:r>
                      <a:rPr lang="en-US"/>
                      <a:t>R+13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A0B-454D-8BD4-A71366EBE890}"/>
                </c:ext>
              </c:extLst>
            </c:dLbl>
            <c:dLbl>
              <c:idx val="3"/>
              <c:tx>
                <c:rich>
                  <a:bodyPr/>
                  <a:lstStyle/>
                  <a:p>
                    <a:r>
                      <a:rPr lang="en-US"/>
                      <a:t>D+</a:t>
                    </a:r>
                    <a:fld id="{1AF096B6-1093-443D-91D8-A4EC4ACB6C8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Sheet1!$C$2:$C$5</c:f>
              <c:numCache>
                <c:formatCode>General</c:formatCode>
                <c:ptCount val="4"/>
                <c:pt idx="0">
                  <c:v>30</c:v>
                </c:pt>
                <c:pt idx="1">
                  <c:v>63</c:v>
                </c:pt>
                <c:pt idx="2">
                  <c:v>13</c:v>
                </c:pt>
                <c:pt idx="3">
                  <c:v>40</c:v>
                </c:pt>
              </c:numCache>
            </c:numRef>
          </c:val>
          <c:extLst>
            <c:ext xmlns:c16="http://schemas.microsoft.com/office/drawing/2014/chart" uri="{C3380CC4-5D6E-409C-BE32-E72D297353CC}">
              <c16:uniqueId val="{00000001-2A0B-454D-8BD4-A71366EBE890}"/>
            </c:ext>
          </c:extLst>
        </c:ser>
        <c:dLbls>
          <c:showLegendKey val="0"/>
          <c:showVal val="0"/>
          <c:showCatName val="0"/>
          <c:showSerName val="0"/>
          <c:showPercent val="0"/>
          <c:showBubbleSize val="0"/>
        </c:dLbls>
        <c:gapWidth val="219"/>
        <c:overlap val="-27"/>
        <c:axId val="158804040"/>
        <c:axId val="158802400"/>
      </c:barChart>
      <c:catAx>
        <c:axId val="15880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8802400"/>
        <c:crosses val="autoZero"/>
        <c:auto val="1"/>
        <c:lblAlgn val="ctr"/>
        <c:lblOffset val="100"/>
        <c:noMultiLvlLbl val="0"/>
      </c:catAx>
      <c:valAx>
        <c:axId val="158802400"/>
        <c:scaling>
          <c:orientation val="minMax"/>
        </c:scaling>
        <c:delete val="1"/>
        <c:axPos val="l"/>
        <c:numFmt formatCode="General" sourceLinked="1"/>
        <c:majorTickMark val="none"/>
        <c:minorTickMark val="none"/>
        <c:tickLblPos val="nextTo"/>
        <c:crossAx val="15880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000" dirty="0"/>
              <a:t>percentage very interested in 2022 midterm election</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014545056867891"/>
          <c:y val="0.17035166502624671"/>
          <c:w val="0.75287924078934576"/>
          <c:h val="0.67339833497375323"/>
        </c:manualLayout>
      </c:layout>
      <c:barChart>
        <c:barDir val="bar"/>
        <c:grouping val="clustered"/>
        <c:varyColors val="0"/>
        <c:ser>
          <c:idx val="0"/>
          <c:order val="0"/>
          <c:tx>
            <c:strRef>
              <c:f>Sheet1!$B$1</c:f>
              <c:strCache>
                <c:ptCount val="1"/>
                <c:pt idx="0">
                  <c:v>percentage very interested in 2022 midterm election</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4-30A9-40C5-A69F-1BADDC5CF951}"/>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47</c:v>
                </c:pt>
                <c:pt idx="1">
                  <c:v>61</c:v>
                </c:pt>
              </c:numCache>
            </c:numRef>
          </c:val>
          <c:extLst>
            <c:ext xmlns:c16="http://schemas.microsoft.com/office/drawing/2014/chart" uri="{C3380CC4-5D6E-409C-BE32-E72D297353CC}">
              <c16:uniqueId val="{00000000-30A9-40C5-A69F-1BADDC5CF951}"/>
            </c:ext>
          </c:extLst>
        </c:ser>
        <c:dLbls>
          <c:showLegendKey val="0"/>
          <c:showVal val="0"/>
          <c:showCatName val="0"/>
          <c:showSerName val="0"/>
          <c:showPercent val="0"/>
          <c:showBubbleSize val="0"/>
        </c:dLbls>
        <c:gapWidth val="182"/>
        <c:axId val="1140804048"/>
        <c:axId val="1140802080"/>
      </c:barChart>
      <c:catAx>
        <c:axId val="1140804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0802080"/>
        <c:crosses val="autoZero"/>
        <c:auto val="1"/>
        <c:lblAlgn val="ctr"/>
        <c:lblOffset val="100"/>
        <c:noMultiLvlLbl val="0"/>
      </c:catAx>
      <c:valAx>
        <c:axId val="1140802080"/>
        <c:scaling>
          <c:orientation val="minMax"/>
        </c:scaling>
        <c:delete val="1"/>
        <c:axPos val="b"/>
        <c:numFmt formatCode="General" sourceLinked="1"/>
        <c:majorTickMark val="none"/>
        <c:minorTickMark val="none"/>
        <c:tickLblPos val="nextTo"/>
        <c:crossAx val="1140804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percentage approving of Biden's performance in office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percentage approving of Biden's performance in office</c:v>
                </c:pt>
              </c:strCache>
            </c:strRef>
          </c:tx>
          <c:spPr>
            <a:ln w="28575" cap="rnd">
              <a:solidFill>
                <a:schemeClr val="accent1"/>
              </a:solidFill>
              <a:round/>
            </a:ln>
            <a:effectLst/>
          </c:spPr>
          <c:marker>
            <c:symbol val="none"/>
          </c:marker>
          <c:dLbls>
            <c:dLbl>
              <c:idx val="0"/>
              <c:layout>
                <c:manualLayout>
                  <c:x val="0"/>
                  <c:y val="-3.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EA3-41C3-BF25-886ED68FF91E}"/>
                </c:ext>
              </c:extLst>
            </c:dLbl>
            <c:dLbl>
              <c:idx val="1"/>
              <c:layout>
                <c:manualLayout>
                  <c:x val="-1.0802469135802526E-2"/>
                  <c:y val="-2.8645730807086638E-2"/>
                </c:manualLayout>
              </c:layout>
              <c:showLegendKey val="0"/>
              <c:showVal val="1"/>
              <c:showCatName val="0"/>
              <c:showSerName val="0"/>
              <c:showPercent val="0"/>
              <c:showBubbleSize val="0"/>
              <c:extLst>
                <c:ext xmlns:c15="http://schemas.microsoft.com/office/drawing/2012/chart" uri="{CE6537A1-D6FC-4f65-9D91-7224C49458BB}">
                  <c15:layout>
                    <c:manualLayout>
                      <c:w val="4.8040123456790124E-2"/>
                      <c:h val="0.10054687499999999"/>
                    </c:manualLayout>
                  </c15:layout>
                </c:ext>
                <c:ext xmlns:c16="http://schemas.microsoft.com/office/drawing/2014/chart" uri="{C3380CC4-5D6E-409C-BE32-E72D297353CC}">
                  <c16:uniqueId val="{00000005-5EA3-41C3-BF25-886ED68FF91E}"/>
                </c:ext>
              </c:extLst>
            </c:dLbl>
            <c:dLbl>
              <c:idx val="2"/>
              <c:layout>
                <c:manualLayout>
                  <c:x val="-2.0061667638767433E-2"/>
                  <c:y val="-3.6458333333333336E-2"/>
                </c:manualLayout>
              </c:layout>
              <c:showLegendKey val="0"/>
              <c:showVal val="1"/>
              <c:showCatName val="0"/>
              <c:showSerName val="0"/>
              <c:showPercent val="0"/>
              <c:showBubbleSize val="0"/>
              <c:extLst>
                <c:ext xmlns:c15="http://schemas.microsoft.com/office/drawing/2012/chart" uri="{CE6537A1-D6FC-4f65-9D91-7224C49458BB}">
                  <c15:layout>
                    <c:manualLayout>
                      <c:w val="5.1126543209876536E-2"/>
                      <c:h val="4.5859375000000001E-2"/>
                    </c:manualLayout>
                  </c15:layout>
                </c:ext>
                <c:ext xmlns:c16="http://schemas.microsoft.com/office/drawing/2014/chart" uri="{C3380CC4-5D6E-409C-BE32-E72D297353CC}">
                  <c16:uniqueId val="{00000006-5EA3-41C3-BF25-886ED68FF91E}"/>
                </c:ext>
              </c:extLst>
            </c:dLbl>
            <c:dLbl>
              <c:idx val="3"/>
              <c:layout>
                <c:manualLayout>
                  <c:x val="-3.3950556527656266E-2"/>
                  <c:y val="-3.3854166666666664E-2"/>
                </c:manualLayout>
              </c:layout>
              <c:showLegendKey val="0"/>
              <c:showVal val="1"/>
              <c:showCatName val="0"/>
              <c:showSerName val="0"/>
              <c:showPercent val="0"/>
              <c:showBubbleSize val="0"/>
              <c:extLst>
                <c:ext xmlns:c15="http://schemas.microsoft.com/office/drawing/2012/chart" uri="{CE6537A1-D6FC-4f65-9D91-7224C49458BB}">
                  <c15:layout>
                    <c:manualLayout>
                      <c:w val="7.1188271604938264E-2"/>
                      <c:h val="4.5859375000000001E-2"/>
                    </c:manualLayout>
                  </c15:layout>
                </c:ext>
                <c:ext xmlns:c16="http://schemas.microsoft.com/office/drawing/2014/chart" uri="{C3380CC4-5D6E-409C-BE32-E72D297353CC}">
                  <c16:uniqueId val="{00000007-5EA3-41C3-BF25-886ED68FF91E}"/>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month 2</c:v>
                </c:pt>
                <c:pt idx="1">
                  <c:v>month 5</c:v>
                </c:pt>
                <c:pt idx="2">
                  <c:v>month 8</c:v>
                </c:pt>
                <c:pt idx="3">
                  <c:v>month 11</c:v>
                </c:pt>
                <c:pt idx="4">
                  <c:v>month 14</c:v>
                </c:pt>
              </c:strCache>
            </c:strRef>
          </c:cat>
          <c:val>
            <c:numRef>
              <c:f>Sheet1!$B$2:$B$6</c:f>
              <c:numCache>
                <c:formatCode>General</c:formatCode>
                <c:ptCount val="5"/>
                <c:pt idx="0">
                  <c:v>55</c:v>
                </c:pt>
                <c:pt idx="1">
                  <c:v>54</c:v>
                </c:pt>
                <c:pt idx="2">
                  <c:v>50</c:v>
                </c:pt>
                <c:pt idx="3">
                  <c:v>42</c:v>
                </c:pt>
                <c:pt idx="4">
                  <c:v>41</c:v>
                </c:pt>
              </c:numCache>
            </c:numRef>
          </c:val>
          <c:smooth val="0"/>
          <c:extLst>
            <c:ext xmlns:c16="http://schemas.microsoft.com/office/drawing/2014/chart" uri="{C3380CC4-5D6E-409C-BE32-E72D297353CC}">
              <c16:uniqueId val="{00000000-5EA3-41C3-BF25-886ED68FF91E}"/>
            </c:ext>
          </c:extLst>
        </c:ser>
        <c:dLbls>
          <c:showLegendKey val="0"/>
          <c:showVal val="0"/>
          <c:showCatName val="0"/>
          <c:showSerName val="0"/>
          <c:showPercent val="0"/>
          <c:showBubbleSize val="0"/>
        </c:dLbls>
        <c:smooth val="0"/>
        <c:axId val="1156288680"/>
        <c:axId val="1156288352"/>
      </c:lineChart>
      <c:catAx>
        <c:axId val="1156288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156288352"/>
        <c:crosses val="autoZero"/>
        <c:auto val="1"/>
        <c:lblAlgn val="ctr"/>
        <c:lblOffset val="100"/>
        <c:noMultiLvlLbl val="0"/>
      </c:catAx>
      <c:valAx>
        <c:axId val="1156288352"/>
        <c:scaling>
          <c:orientation val="minMax"/>
          <c:max val="70"/>
        </c:scaling>
        <c:delete val="1"/>
        <c:axPos val="l"/>
        <c:numFmt formatCode="General" sourceLinked="1"/>
        <c:majorTickMark val="none"/>
        <c:minorTickMark val="none"/>
        <c:tickLblPos val="nextTo"/>
        <c:crossAx val="1156288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respondents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approve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Sheet1!$B$2:$B$4</c:f>
              <c:numCache>
                <c:formatCode>General</c:formatCode>
                <c:ptCount val="3"/>
                <c:pt idx="0">
                  <c:v>78</c:v>
                </c:pt>
                <c:pt idx="1">
                  <c:v>31</c:v>
                </c:pt>
                <c:pt idx="2">
                  <c:v>11</c:v>
                </c:pt>
              </c:numCache>
            </c:numRef>
          </c:val>
          <c:extLst>
            <c:ext xmlns:c16="http://schemas.microsoft.com/office/drawing/2014/chart" uri="{C3380CC4-5D6E-409C-BE32-E72D297353CC}">
              <c16:uniqueId val="{00000000-2A1D-4155-9FAF-B93265B823FC}"/>
            </c:ext>
          </c:extLst>
        </c:ser>
        <c:ser>
          <c:idx val="1"/>
          <c:order val="1"/>
          <c:tx>
            <c:strRef>
              <c:f>Sheet1!$C$1</c:f>
              <c:strCache>
                <c:ptCount val="1"/>
                <c:pt idx="0">
                  <c:v>disapprove</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Sheet1!$C$2:$C$4</c:f>
              <c:numCache>
                <c:formatCode>General</c:formatCode>
                <c:ptCount val="3"/>
                <c:pt idx="0">
                  <c:v>18</c:v>
                </c:pt>
                <c:pt idx="1">
                  <c:v>61</c:v>
                </c:pt>
                <c:pt idx="2">
                  <c:v>88</c:v>
                </c:pt>
              </c:numCache>
            </c:numRef>
          </c:val>
          <c:extLst>
            <c:ext xmlns:c16="http://schemas.microsoft.com/office/drawing/2014/chart" uri="{C3380CC4-5D6E-409C-BE32-E72D297353CC}">
              <c16:uniqueId val="{00000001-2A1D-4155-9FAF-B93265B823FC}"/>
            </c:ext>
          </c:extLst>
        </c:ser>
        <c:dLbls>
          <c:showLegendKey val="0"/>
          <c:showVal val="0"/>
          <c:showCatName val="0"/>
          <c:showSerName val="0"/>
          <c:showPercent val="0"/>
          <c:showBubbleSize val="0"/>
        </c:dLbls>
        <c:gapWidth val="182"/>
        <c:axId val="1147858896"/>
        <c:axId val="1147854304"/>
      </c:barChart>
      <c:catAx>
        <c:axId val="114785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7854304"/>
        <c:crosses val="autoZero"/>
        <c:auto val="1"/>
        <c:lblAlgn val="ctr"/>
        <c:lblOffset val="100"/>
        <c:noMultiLvlLbl val="0"/>
      </c:catAx>
      <c:valAx>
        <c:axId val="1147854304"/>
        <c:scaling>
          <c:orientation val="minMax"/>
        </c:scaling>
        <c:delete val="1"/>
        <c:axPos val="l"/>
        <c:numFmt formatCode="General" sourceLinked="1"/>
        <c:majorTickMark val="none"/>
        <c:minorTickMark val="none"/>
        <c:tickLblPos val="nextTo"/>
        <c:crossAx val="1147858896"/>
        <c:crosses val="autoZero"/>
        <c:crossBetween val="between"/>
      </c:valAx>
      <c:spPr>
        <a:noFill/>
        <a:ln>
          <a:noFill/>
        </a:ln>
        <a:effectLst/>
      </c:spPr>
    </c:plotArea>
    <c:legend>
      <c:legendPos val="b"/>
      <c:layout>
        <c:manualLayout>
          <c:xMode val="edge"/>
          <c:yMode val="edge"/>
          <c:x val="0.16944432293185574"/>
          <c:y val="0.8894168307086614"/>
          <c:w val="0.67011944687469616"/>
          <c:h val="0.11058316929133859"/>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a:t>Percentage of respondents expressing “approval”</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approve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Biden's policies on Ukraine war</c:v>
                </c:pt>
                <c:pt idx="1">
                  <c:v>Economic sanctions on Russia</c:v>
                </c:pt>
                <c:pt idx="2">
                  <c:v>Sending weapons to Ukraine</c:v>
                </c:pt>
              </c:strCache>
            </c:strRef>
          </c:cat>
          <c:val>
            <c:numRef>
              <c:f>Sheet1!$B$2:$B$4</c:f>
              <c:numCache>
                <c:formatCode>General</c:formatCode>
                <c:ptCount val="3"/>
                <c:pt idx="0">
                  <c:v>53</c:v>
                </c:pt>
                <c:pt idx="1">
                  <c:v>72</c:v>
                </c:pt>
                <c:pt idx="2">
                  <c:v>73</c:v>
                </c:pt>
              </c:numCache>
            </c:numRef>
          </c:val>
          <c:extLst>
            <c:ext xmlns:c16="http://schemas.microsoft.com/office/drawing/2014/chart" uri="{C3380CC4-5D6E-409C-BE32-E72D297353CC}">
              <c16:uniqueId val="{00000000-E0CB-4F52-9176-90826C8F764F}"/>
            </c:ext>
          </c:extLst>
        </c:ser>
        <c:dLbls>
          <c:showLegendKey val="0"/>
          <c:showVal val="0"/>
          <c:showCatName val="0"/>
          <c:showSerName val="0"/>
          <c:showPercent val="0"/>
          <c:showBubbleSize val="0"/>
        </c:dLbls>
        <c:gapWidth val="219"/>
        <c:overlap val="-27"/>
        <c:axId val="856922928"/>
        <c:axId val="856923256"/>
      </c:barChart>
      <c:catAx>
        <c:axId val="856922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856923256"/>
        <c:crosses val="autoZero"/>
        <c:auto val="1"/>
        <c:lblAlgn val="ctr"/>
        <c:lblOffset val="100"/>
        <c:noMultiLvlLbl val="0"/>
      </c:catAx>
      <c:valAx>
        <c:axId val="856923256"/>
        <c:scaling>
          <c:orientation val="minMax"/>
          <c:max val="100"/>
        </c:scaling>
        <c:delete val="1"/>
        <c:axPos val="l"/>
        <c:numFmt formatCode="General" sourceLinked="1"/>
        <c:majorTickMark val="none"/>
        <c:minorTickMark val="none"/>
        <c:tickLblPos val="nextTo"/>
        <c:crossAx val="856922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House districts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6-7535-46D6-8E60-7ECDFFEFFD84}"/>
              </c:ext>
            </c:extLst>
          </c:dPt>
          <c:dPt>
            <c:idx val="1"/>
            <c:invertIfNegative val="0"/>
            <c:bubble3D val="0"/>
            <c:spPr>
              <a:solidFill>
                <a:srgbClr val="FFC000"/>
              </a:solidFill>
              <a:ln>
                <a:noFill/>
              </a:ln>
              <a:effectLst/>
            </c:spPr>
            <c:extLst>
              <c:ext xmlns:c16="http://schemas.microsoft.com/office/drawing/2014/chart" uri="{C3380CC4-5D6E-409C-BE32-E72D297353CC}">
                <c16:uniqueId val="{00000005-7535-46D6-8E60-7ECDFFEFFD84}"/>
              </c:ext>
            </c:extLst>
          </c:dPt>
          <c:dPt>
            <c:idx val="3"/>
            <c:invertIfNegative val="0"/>
            <c:bubble3D val="0"/>
            <c:spPr>
              <a:solidFill>
                <a:srgbClr val="FF0000"/>
              </a:solidFill>
              <a:ln>
                <a:noFill/>
              </a:ln>
              <a:effectLst/>
            </c:spPr>
            <c:extLst>
              <c:ext xmlns:c16="http://schemas.microsoft.com/office/drawing/2014/chart" uri="{C3380CC4-5D6E-409C-BE32-E72D297353CC}">
                <c16:uniqueId val="{00000004-7535-46D6-8E60-7ECDFFEFFD84}"/>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 redistricting</c:v>
                </c:pt>
                <c:pt idx="1">
                  <c:v>Both/neither</c:v>
                </c:pt>
                <c:pt idx="2">
                  <c:v>Democratic control</c:v>
                </c:pt>
                <c:pt idx="3">
                  <c:v>Republican control</c:v>
                </c:pt>
              </c:strCache>
            </c:strRef>
          </c:cat>
          <c:val>
            <c:numRef>
              <c:f>Sheet1!$B$2:$B$5</c:f>
              <c:numCache>
                <c:formatCode>General</c:formatCode>
                <c:ptCount val="4"/>
                <c:pt idx="0">
                  <c:v>6</c:v>
                </c:pt>
                <c:pt idx="1">
                  <c:v>167</c:v>
                </c:pt>
                <c:pt idx="2">
                  <c:v>75</c:v>
                </c:pt>
                <c:pt idx="3">
                  <c:v>187</c:v>
                </c:pt>
              </c:numCache>
            </c:numRef>
          </c:val>
          <c:extLst>
            <c:ext xmlns:c16="http://schemas.microsoft.com/office/drawing/2014/chart" uri="{C3380CC4-5D6E-409C-BE32-E72D297353CC}">
              <c16:uniqueId val="{00000000-7535-46D6-8E60-7ECDFFEFFD84}"/>
            </c:ext>
          </c:extLst>
        </c:ser>
        <c:dLbls>
          <c:showLegendKey val="0"/>
          <c:showVal val="0"/>
          <c:showCatName val="0"/>
          <c:showSerName val="0"/>
          <c:showPercent val="0"/>
          <c:showBubbleSize val="0"/>
        </c:dLbls>
        <c:gapWidth val="182"/>
        <c:axId val="731812880"/>
        <c:axId val="731811896"/>
      </c:barChart>
      <c:catAx>
        <c:axId val="731812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31811896"/>
        <c:crosses val="autoZero"/>
        <c:auto val="1"/>
        <c:lblAlgn val="ctr"/>
        <c:lblOffset val="100"/>
        <c:noMultiLvlLbl val="0"/>
      </c:catAx>
      <c:valAx>
        <c:axId val="731811896"/>
        <c:scaling>
          <c:orientation val="minMax"/>
        </c:scaling>
        <c:delete val="1"/>
        <c:axPos val="b"/>
        <c:numFmt formatCode="General" sourceLinked="1"/>
        <c:majorTickMark val="none"/>
        <c:minorTickMark val="none"/>
        <c:tickLblPos val="nextTo"/>
        <c:crossAx val="731812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Senate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7.7421874999999987E-2"/>
          <c:w val="0.96604938271604934"/>
          <c:h val="0.84445312500000003"/>
        </c:manualLayout>
      </c:layout>
      <c:barChart>
        <c:barDir val="col"/>
        <c:grouping val="clustered"/>
        <c:varyColors val="0"/>
        <c:ser>
          <c:idx val="0"/>
          <c:order val="0"/>
          <c:tx>
            <c:strRef>
              <c:f>Sheet1!$B$1</c:f>
              <c:strCache>
                <c:ptCount val="1"/>
                <c:pt idx="0">
                  <c:v>Loss/gain of Senate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D027-4EA8-95D2-3A1D4DBDDF82}"/>
              </c:ext>
            </c:extLst>
          </c:dPt>
          <c:dPt>
            <c:idx val="10"/>
            <c:invertIfNegative val="0"/>
            <c:bubble3D val="0"/>
            <c:spPr>
              <a:solidFill>
                <a:srgbClr val="00B050"/>
              </a:solidFill>
              <a:ln>
                <a:noFill/>
              </a:ln>
              <a:effectLst/>
            </c:spPr>
            <c:extLst>
              <c:ext xmlns:c16="http://schemas.microsoft.com/office/drawing/2014/chart" uri="{C3380CC4-5D6E-409C-BE32-E72D297353CC}">
                <c16:uniqueId val="{00000005-D027-4EA8-95D2-3A1D4DBDDF82}"/>
              </c:ext>
            </c:extLst>
          </c:dPt>
          <c:dPt>
            <c:idx val="12"/>
            <c:invertIfNegative val="0"/>
            <c:bubble3D val="0"/>
            <c:spPr>
              <a:solidFill>
                <a:srgbClr val="00B050"/>
              </a:solidFill>
              <a:ln>
                <a:noFill/>
              </a:ln>
              <a:effectLst/>
            </c:spPr>
            <c:extLst>
              <c:ext xmlns:c16="http://schemas.microsoft.com/office/drawing/2014/chart" uri="{C3380CC4-5D6E-409C-BE32-E72D297353CC}">
                <c16:uniqueId val="{00000006-D027-4EA8-95D2-3A1D4DBDDF82}"/>
              </c:ext>
            </c:extLst>
          </c:dPt>
          <c:dPt>
            <c:idx val="15"/>
            <c:invertIfNegative val="0"/>
            <c:bubble3D val="0"/>
            <c:spPr>
              <a:solidFill>
                <a:srgbClr val="00B050"/>
              </a:solidFill>
              <a:ln>
                <a:noFill/>
              </a:ln>
              <a:effectLst/>
            </c:spPr>
            <c:extLst>
              <c:ext xmlns:c16="http://schemas.microsoft.com/office/drawing/2014/chart" uri="{C3380CC4-5D6E-409C-BE32-E72D297353CC}">
                <c16:uniqueId val="{00000007-D027-4EA8-95D2-3A1D4DBDDF82}"/>
              </c:ext>
            </c:extLst>
          </c:dPt>
          <c:dPt>
            <c:idx val="20"/>
            <c:invertIfNegative val="0"/>
            <c:bubble3D val="0"/>
            <c:spPr>
              <a:solidFill>
                <a:srgbClr val="00B050"/>
              </a:solidFill>
              <a:ln>
                <a:noFill/>
              </a:ln>
              <a:effectLst/>
            </c:spPr>
            <c:extLst>
              <c:ext xmlns:c16="http://schemas.microsoft.com/office/drawing/2014/chart" uri="{C3380CC4-5D6E-409C-BE32-E72D297353CC}">
                <c16:uniqueId val="{00000008-D027-4EA8-95D2-3A1D4DBDDF82}"/>
              </c:ext>
            </c:extLst>
          </c:dPt>
          <c:dPt>
            <c:idx val="24"/>
            <c:invertIfNegative val="0"/>
            <c:bubble3D val="0"/>
            <c:spPr>
              <a:solidFill>
                <a:srgbClr val="00B050"/>
              </a:solidFill>
              <a:ln>
                <a:noFill/>
              </a:ln>
              <a:effectLst/>
            </c:spPr>
            <c:extLst>
              <c:ext xmlns:c16="http://schemas.microsoft.com/office/drawing/2014/chart" uri="{C3380CC4-5D6E-409C-BE32-E72D297353CC}">
                <c16:uniqueId val="{00000009-D027-4EA8-95D2-3A1D4DBDDF8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-6</c:v>
                </c:pt>
                <c:pt idx="1">
                  <c:v>-6</c:v>
                </c:pt>
                <c:pt idx="2">
                  <c:v>-8</c:v>
                </c:pt>
                <c:pt idx="3">
                  <c:v>10</c:v>
                </c:pt>
                <c:pt idx="4">
                  <c:v>-7</c:v>
                </c:pt>
                <c:pt idx="5">
                  <c:v>-9</c:v>
                </c:pt>
                <c:pt idx="6">
                  <c:v>-12</c:v>
                </c:pt>
                <c:pt idx="7">
                  <c:v>-5</c:v>
                </c:pt>
                <c:pt idx="8">
                  <c:v>-1</c:v>
                </c:pt>
                <c:pt idx="9">
                  <c:v>-12</c:v>
                </c:pt>
                <c:pt idx="10">
                  <c:v>2</c:v>
                </c:pt>
                <c:pt idx="11">
                  <c:v>-4</c:v>
                </c:pt>
                <c:pt idx="12">
                  <c:v>1</c:v>
                </c:pt>
                <c:pt idx="13">
                  <c:v>-4</c:v>
                </c:pt>
                <c:pt idx="14">
                  <c:v>-3</c:v>
                </c:pt>
                <c:pt idx="15">
                  <c:v>1</c:v>
                </c:pt>
                <c:pt idx="16">
                  <c:v>-8</c:v>
                </c:pt>
                <c:pt idx="17">
                  <c:v>-1</c:v>
                </c:pt>
                <c:pt idx="18">
                  <c:v>-8</c:v>
                </c:pt>
                <c:pt idx="19">
                  <c:v>0</c:v>
                </c:pt>
                <c:pt idx="20">
                  <c:v>1</c:v>
                </c:pt>
                <c:pt idx="21">
                  <c:v>-6</c:v>
                </c:pt>
                <c:pt idx="22">
                  <c:v>-6</c:v>
                </c:pt>
                <c:pt idx="23">
                  <c:v>-9</c:v>
                </c:pt>
                <c:pt idx="24">
                  <c:v>2</c:v>
                </c:pt>
              </c:numCache>
            </c:numRef>
          </c:val>
          <c:extLst>
            <c:ext xmlns:c16="http://schemas.microsoft.com/office/drawing/2014/chart" uri="{C3380CC4-5D6E-409C-BE32-E72D297353CC}">
              <c16:uniqueId val="{00000000-D027-4EA8-95D2-3A1D4DBDDF82}"/>
            </c:ext>
          </c:extLst>
        </c:ser>
        <c:dLbls>
          <c:showLegendKey val="0"/>
          <c:showVal val="0"/>
          <c:showCatName val="0"/>
          <c:showSerName val="0"/>
          <c:showPercent val="0"/>
          <c:showBubbleSize val="0"/>
        </c:dLbls>
        <c:gapWidth val="219"/>
        <c:overlap val="-27"/>
        <c:axId val="1331721152"/>
        <c:axId val="1331720168"/>
      </c:barChart>
      <c:catAx>
        <c:axId val="133172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31720168"/>
        <c:crosses val="autoZero"/>
        <c:auto val="1"/>
        <c:lblAlgn val="ctr"/>
        <c:lblOffset val="100"/>
        <c:noMultiLvlLbl val="0"/>
      </c:catAx>
      <c:valAx>
        <c:axId val="1331720168"/>
        <c:scaling>
          <c:orientation val="minMax"/>
        </c:scaling>
        <c:delete val="1"/>
        <c:axPos val="l"/>
        <c:numFmt formatCode="General" sourceLinked="1"/>
        <c:majorTickMark val="none"/>
        <c:minorTickMark val="none"/>
        <c:tickLblPos val="nextTo"/>
        <c:crossAx val="133172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number of competitive seats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0.1240205829534466"/>
          <c:w val="0.96604938271604934"/>
          <c:h val="0.6775049500391398"/>
        </c:manualLayout>
      </c:layout>
      <c:lineChart>
        <c:grouping val="standard"/>
        <c:varyColors val="0"/>
        <c:ser>
          <c:idx val="0"/>
          <c:order val="0"/>
          <c:tx>
            <c:strRef>
              <c:f>Sheet1!$B$1</c:f>
              <c:strCache>
                <c:ptCount val="1"/>
                <c:pt idx="0">
                  <c:v>number of competitive seats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1992</c:v>
                </c:pt>
                <c:pt idx="1">
                  <c:v>2002</c:v>
                </c:pt>
                <c:pt idx="2">
                  <c:v>2012</c:v>
                </c:pt>
                <c:pt idx="3">
                  <c:v>2022</c:v>
                </c:pt>
              </c:numCache>
            </c:numRef>
          </c:cat>
          <c:val>
            <c:numRef>
              <c:f>Sheet1!$B$2:$B$5</c:f>
              <c:numCache>
                <c:formatCode>General</c:formatCode>
                <c:ptCount val="4"/>
                <c:pt idx="0">
                  <c:v>108</c:v>
                </c:pt>
                <c:pt idx="1">
                  <c:v>81</c:v>
                </c:pt>
                <c:pt idx="2">
                  <c:v>73</c:v>
                </c:pt>
                <c:pt idx="3">
                  <c:v>38</c:v>
                </c:pt>
              </c:numCache>
            </c:numRef>
          </c:val>
          <c:smooth val="0"/>
          <c:extLst>
            <c:ext xmlns:c16="http://schemas.microsoft.com/office/drawing/2014/chart" uri="{C3380CC4-5D6E-409C-BE32-E72D297353CC}">
              <c16:uniqueId val="{00000000-B581-4FFD-9ECF-313F5887F4C2}"/>
            </c:ext>
          </c:extLst>
        </c:ser>
        <c:dLbls>
          <c:showLegendKey val="0"/>
          <c:showVal val="0"/>
          <c:showCatName val="0"/>
          <c:showSerName val="0"/>
          <c:showPercent val="0"/>
          <c:showBubbleSize val="0"/>
        </c:dLbls>
        <c:smooth val="0"/>
        <c:axId val="993865032"/>
        <c:axId val="993865360"/>
      </c:lineChart>
      <c:catAx>
        <c:axId val="993865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993865360"/>
        <c:crosses val="autoZero"/>
        <c:auto val="1"/>
        <c:lblAlgn val="ctr"/>
        <c:lblOffset val="100"/>
        <c:noMultiLvlLbl val="0"/>
      </c:catAx>
      <c:valAx>
        <c:axId val="993865360"/>
        <c:scaling>
          <c:orientation val="minMax"/>
        </c:scaling>
        <c:delete val="1"/>
        <c:axPos val="l"/>
        <c:numFmt formatCode="General" sourceLinked="1"/>
        <c:majorTickMark val="none"/>
        <c:minorTickMark val="none"/>
        <c:tickLblPos val="nextTo"/>
        <c:crossAx val="993865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dirty="0"/>
              <a:t>Percentage</a:t>
            </a:r>
            <a:r>
              <a:rPr lang="en-US" sz="2800" baseline="0" dirty="0"/>
              <a:t> of seats</a:t>
            </a:r>
            <a:endParaRPr lang="en-US" sz="2800" dirty="0"/>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Senate</c:v>
                </c:pt>
              </c:strCache>
            </c:strRef>
          </c:tx>
          <c:spPr>
            <a:ln w="57150" cap="rnd">
              <a:solidFill>
                <a:srgbClr val="FFC000"/>
              </a:solidFill>
              <a:round/>
            </a:ln>
            <a:effectLst/>
          </c:spPr>
          <c:marker>
            <c:symbol val="none"/>
          </c:marker>
          <c:dLbls>
            <c:dLbl>
              <c:idx val="0"/>
              <c:layout>
                <c:manualLayout>
                  <c:x val="-2.8036949903636782E-2"/>
                  <c:y val="5.107526881720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80C-4FDB-BB7E-0FF59DDE6C3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Democratic</c:v>
                </c:pt>
                <c:pt idx="1">
                  <c:v>Likely/lean Democratic</c:v>
                </c:pt>
                <c:pt idx="2">
                  <c:v>Toss up</c:v>
                </c:pt>
                <c:pt idx="3">
                  <c:v>Likely/lean Republican</c:v>
                </c:pt>
                <c:pt idx="4">
                  <c:v>Solid Republican</c:v>
                </c:pt>
              </c:strCache>
            </c:strRef>
          </c:cat>
          <c:val>
            <c:numRef>
              <c:f>Sheet1!$B$2:$B$6</c:f>
              <c:numCache>
                <c:formatCode>General</c:formatCode>
                <c:ptCount val="5"/>
                <c:pt idx="0">
                  <c:v>29</c:v>
                </c:pt>
                <c:pt idx="1">
                  <c:v>13</c:v>
                </c:pt>
                <c:pt idx="2">
                  <c:v>18</c:v>
                </c:pt>
                <c:pt idx="3">
                  <c:v>18</c:v>
                </c:pt>
                <c:pt idx="4">
                  <c:v>29</c:v>
                </c:pt>
              </c:numCache>
            </c:numRef>
          </c:val>
          <c:smooth val="0"/>
          <c:extLst>
            <c:ext xmlns:c16="http://schemas.microsoft.com/office/drawing/2014/chart" uri="{C3380CC4-5D6E-409C-BE32-E72D297353CC}">
              <c16:uniqueId val="{00000000-580C-4FDB-BB7E-0FF59DDE6C3D}"/>
            </c:ext>
          </c:extLst>
        </c:ser>
        <c:ser>
          <c:idx val="1"/>
          <c:order val="1"/>
          <c:tx>
            <c:strRef>
              <c:f>Sheet1!$C$1</c:f>
              <c:strCache>
                <c:ptCount val="1"/>
                <c:pt idx="0">
                  <c:v>House</c:v>
                </c:pt>
              </c:strCache>
            </c:strRef>
          </c:tx>
          <c:spPr>
            <a:ln w="57150" cap="rnd">
              <a:solidFill>
                <a:schemeClr val="accent2"/>
              </a:solidFill>
              <a:round/>
            </a:ln>
            <a:effectLst/>
          </c:spPr>
          <c:marker>
            <c:symbol val="none"/>
          </c:marker>
          <c:dLbls>
            <c:dLbl>
              <c:idx val="1"/>
              <c:layout>
                <c:manualLayout>
                  <c:x val="-2.4921733247677196E-2"/>
                  <c:y val="4.03225806451611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0C-4FDB-BB7E-0FF59DDE6C3D}"/>
                </c:ext>
              </c:extLst>
            </c:dLbl>
            <c:dLbl>
              <c:idx val="2"/>
              <c:layout>
                <c:manualLayout>
                  <c:x val="-3.1152166559596426E-3"/>
                  <c:y val="3.22580645161290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0C-4FDB-BB7E-0FF59DDE6C3D}"/>
                </c:ext>
              </c:extLst>
            </c:dLbl>
            <c:dLbl>
              <c:idx val="3"/>
              <c:layout>
                <c:manualLayout>
                  <c:x val="0"/>
                  <c:y val="2.9569892473118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80C-4FDB-BB7E-0FF59DDE6C3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Democratic</c:v>
                </c:pt>
                <c:pt idx="1">
                  <c:v>Likely/lean Democratic</c:v>
                </c:pt>
                <c:pt idx="2">
                  <c:v>Toss up</c:v>
                </c:pt>
                <c:pt idx="3">
                  <c:v>Likely/lean Republican</c:v>
                </c:pt>
                <c:pt idx="4">
                  <c:v>Solid Republican</c:v>
                </c:pt>
              </c:strCache>
            </c:strRef>
          </c:cat>
          <c:val>
            <c:numRef>
              <c:f>Sheet1!$C$2:$C$6</c:f>
              <c:numCache>
                <c:formatCode>General</c:formatCode>
                <c:ptCount val="5"/>
                <c:pt idx="0">
                  <c:v>42</c:v>
                </c:pt>
                <c:pt idx="1">
                  <c:v>8</c:v>
                </c:pt>
                <c:pt idx="2">
                  <c:v>6</c:v>
                </c:pt>
                <c:pt idx="3">
                  <c:v>7</c:v>
                </c:pt>
                <c:pt idx="4">
                  <c:v>38</c:v>
                </c:pt>
              </c:numCache>
            </c:numRef>
          </c:val>
          <c:smooth val="0"/>
          <c:extLst>
            <c:ext xmlns:c16="http://schemas.microsoft.com/office/drawing/2014/chart" uri="{C3380CC4-5D6E-409C-BE32-E72D297353CC}">
              <c16:uniqueId val="{00000001-580C-4FDB-BB7E-0FF59DDE6C3D}"/>
            </c:ext>
          </c:extLst>
        </c:ser>
        <c:dLbls>
          <c:showLegendKey val="0"/>
          <c:showVal val="0"/>
          <c:showCatName val="0"/>
          <c:showSerName val="0"/>
          <c:showPercent val="0"/>
          <c:showBubbleSize val="0"/>
        </c:dLbls>
        <c:smooth val="0"/>
        <c:axId val="757880160"/>
        <c:axId val="757875896"/>
      </c:lineChart>
      <c:catAx>
        <c:axId val="757880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57875896"/>
        <c:crosses val="autoZero"/>
        <c:auto val="1"/>
        <c:lblAlgn val="ctr"/>
        <c:lblOffset val="100"/>
        <c:noMultiLvlLbl val="0"/>
      </c:catAx>
      <c:valAx>
        <c:axId val="757875896"/>
        <c:scaling>
          <c:orientation val="minMax"/>
        </c:scaling>
        <c:delete val="1"/>
        <c:axPos val="l"/>
        <c:numFmt formatCode="General" sourceLinked="1"/>
        <c:majorTickMark val="none"/>
        <c:minorTickMark val="none"/>
        <c:tickLblPos val="nextTo"/>
        <c:crossAx val="75788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percentage of Senate race winners from same party as state's most recent presidential winner</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0.20466145833333335"/>
          <c:w val="0.96604938271604934"/>
          <c:h val="0.68176632217847766"/>
        </c:manualLayout>
      </c:layout>
      <c:lineChart>
        <c:grouping val="standard"/>
        <c:varyColors val="0"/>
        <c:ser>
          <c:idx val="0"/>
          <c:order val="0"/>
          <c:tx>
            <c:strRef>
              <c:f>Sheet1!$B$1</c:f>
              <c:strCache>
                <c:ptCount val="1"/>
                <c:pt idx="0">
                  <c:v>percentage of Senate race winners from same party as state's most recent presidential winner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1992</c:v>
                </c:pt>
                <c:pt idx="1">
                  <c:v>1996</c:v>
                </c:pt>
                <c:pt idx="2">
                  <c:v>2000</c:v>
                </c:pt>
                <c:pt idx="3">
                  <c:v>2004</c:v>
                </c:pt>
                <c:pt idx="4">
                  <c:v>2008</c:v>
                </c:pt>
                <c:pt idx="5">
                  <c:v>2012</c:v>
                </c:pt>
                <c:pt idx="6">
                  <c:v>2016</c:v>
                </c:pt>
                <c:pt idx="7">
                  <c:v>2020</c:v>
                </c:pt>
              </c:numCache>
            </c:numRef>
          </c:cat>
          <c:val>
            <c:numRef>
              <c:f>Sheet1!$B$2:$B$9</c:f>
              <c:numCache>
                <c:formatCode>General</c:formatCode>
                <c:ptCount val="8"/>
                <c:pt idx="0">
                  <c:v>64</c:v>
                </c:pt>
                <c:pt idx="1">
                  <c:v>71</c:v>
                </c:pt>
                <c:pt idx="2">
                  <c:v>75</c:v>
                </c:pt>
                <c:pt idx="3">
                  <c:v>77</c:v>
                </c:pt>
                <c:pt idx="4">
                  <c:v>78</c:v>
                </c:pt>
                <c:pt idx="5">
                  <c:v>85</c:v>
                </c:pt>
                <c:pt idx="6">
                  <c:v>100</c:v>
                </c:pt>
                <c:pt idx="7">
                  <c:v>97</c:v>
                </c:pt>
              </c:numCache>
            </c:numRef>
          </c:val>
          <c:smooth val="0"/>
          <c:extLst>
            <c:ext xmlns:c16="http://schemas.microsoft.com/office/drawing/2014/chart" uri="{C3380CC4-5D6E-409C-BE32-E72D297353CC}">
              <c16:uniqueId val="{00000000-57CF-4ECE-AF1D-88FAA668177C}"/>
            </c:ext>
          </c:extLst>
        </c:ser>
        <c:dLbls>
          <c:showLegendKey val="0"/>
          <c:showVal val="0"/>
          <c:showCatName val="0"/>
          <c:showSerName val="0"/>
          <c:showPercent val="0"/>
          <c:showBubbleSize val="0"/>
        </c:dLbls>
        <c:smooth val="0"/>
        <c:axId val="150308024"/>
        <c:axId val="150316552"/>
      </c:lineChart>
      <c:catAx>
        <c:axId val="15030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50316552"/>
        <c:crosses val="autoZero"/>
        <c:auto val="1"/>
        <c:lblAlgn val="ctr"/>
        <c:lblOffset val="100"/>
        <c:noMultiLvlLbl val="0"/>
      </c:catAx>
      <c:valAx>
        <c:axId val="150316552"/>
        <c:scaling>
          <c:orientation val="minMax"/>
        </c:scaling>
        <c:delete val="1"/>
        <c:axPos val="l"/>
        <c:numFmt formatCode="General" sourceLinked="1"/>
        <c:majorTickMark val="none"/>
        <c:minorTickMark val="none"/>
        <c:tickLblPos val="nextTo"/>
        <c:crossAx val="150308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3088BBB7-23F1-458C-88AA-F5045A6150C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162A04CD-BBF2-49F2-B5D4-5E598FF861F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544B27BA-57B0-4E79-A120-A3C637AB298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3963FBD5-A173-45C5-8472-4BD0B8B4658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146E52D0-1D3F-425E-9D05-0514A097FFB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37F5788B-1A3A-40EE-BC0B-4504A7AAF5B4}"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6503DCD0-D85A-444D-A09B-782DD30FA83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8EE8AEF5-3C84-464F-A7ED-A02161A7994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94408458-1545-4E18-93D6-86A4676DDDB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EA8AA62E-7E48-4DAF-85CB-F6FBD13A4A2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2216D9D0-24B0-42C4-8833-7C7EA2918F6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5F9FB50F-9FF6-477B-9507-140A2CB0B25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3561B7A6-6164-465D-8A50-C817375BE21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06062874-DF0D-4452-A99B-500601D8DE7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53953975-2EB3-4113-8D9E-E8298A463CF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DB9D5CF8-A8D1-47E6-B37A-1F1C248B033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487EA622-FFF9-4940-B30A-DDF952DC6B6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5E100917-BF71-46E5-8262-0A85B53ED6C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6BD3A252-E410-4A08-B23A-0636685BF74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FB4996F0-8CA3-44E2-9DE1-FF81935B471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97103E88-79D0-453B-9954-A7DF5012239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1A6EE262-16FB-4561-BDE3-35110B4AD44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9B95D4BC-A338-4EC5-83B3-293CB628B24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A9CC9EF5-6388-43C1-8F22-969AE5D6CA0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00F1C694-D3FC-46B6-8027-C1A04B1691E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9C3C8745-DA0A-4D69-A4E2-CE2C8F7D591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55459132-B691-4D5B-A2C6-CFA38A566733}"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B99DBFF6-394B-4455-A2FD-DE69D4F6369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7E4678B3-F7AD-40F8-BD0C-C79676FB82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04DE3C0C-4F71-4188-B929-C45FCDC6F04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DB084A49-42A1-4DB1-A6A1-FECAB4D88F9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E82BCAEC-E0B8-43E8-9DFF-70DE20AE84B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74C3D828-527B-414A-928C-CA64BC4E82F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5F648CFC-ED88-49D4-9D9C-2B91CF3FC42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A24E4910-D73A-4D66-ACDD-B6F4AAB569F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4873C468-909D-4FB3-AF8B-4C0B2B1F45A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5D9D8B67-6887-4BFB-8ACB-C6182079659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4A2DEDFD-89A5-427B-B1CB-B77DE2789F2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9CD5C8BC-0CE2-4C6F-9FFF-8EBFB67CA30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BDCE53E9-89C3-4E13-AAB0-A834C78DE1F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0BC9C82C-1875-4BEA-8A1C-6A5335ABFC2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layout>
                <c:manualLayout>
                  <c:x val="3.2149395964744519E-3"/>
                  <c:y val="1.2703942456809097E-2"/>
                </c:manualLayout>
              </c:layout>
              <c:tx>
                <c:rich>
                  <a:bodyPr/>
                  <a:lstStyle/>
                  <a:p>
                    <a:fld id="{023FB6BE-A9F8-4CCB-A84A-BC5DA057E15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B-14EF-994A-B69E-112AF33C1CF3}"/>
                </c:ext>
              </c:extLst>
            </c:dLbl>
            <c:dLbl>
              <c:idx val="42"/>
              <c:layout>
                <c:manualLayout>
                  <c:x val="-3.2150028826869806E-3"/>
                  <c:y val="-5.5050250594434552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fld id="{D8B11822-4193-4477-80A6-35FA84A8DE0A}" type="CELLRANGE">
                      <a:rPr lang="en-US"/>
                      <a:pPr>
                        <a:defRPr b="1"/>
                      </a:pPr>
                      <a:t>[CELLRANGE]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manualLayout>
                      <c:w val="3.0855413753960333E-2"/>
                      <c:h val="0.15926509193353003"/>
                    </c:manualLayout>
                  </c15:layout>
                  <c15:dlblFieldTable/>
                  <c15:showDataLabelsRange val="1"/>
                </c:ext>
                <c:ext xmlns:c16="http://schemas.microsoft.com/office/drawing/2014/chart" uri="{C3380CC4-5D6E-409C-BE32-E72D297353CC}">
                  <c16:uniqueId val="{0000002C-14EF-994A-B69E-112AF33C1CF3}"/>
                </c:ext>
              </c:extLst>
            </c:dLbl>
            <c:dLbl>
              <c:idx val="43"/>
              <c:tx>
                <c:rich>
                  <a:bodyPr/>
                  <a:lstStyle/>
                  <a:p>
                    <a:fld id="{25EDB520-D4D2-48E5-A2C3-8B17603AB6A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52D86FB3-5656-4BFF-A692-536EA0584BA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FE11D57B-5ADE-4699-84C2-4FEC227EFB1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A17BE317-E7EB-4A39-BE73-F612691061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C961FCA0-CB35-411D-A6E9-D249A9356C0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9F2B624C-7E47-4856-AF11-B78D2A9A599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A55EBBB5-9767-4EB1-8E16-85B9C99E336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by Congress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rgbClr val="FF0000"/>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0-19C5-433C-916C-DFF9C483D673}"/>
              </c:ext>
            </c:extLst>
          </c:dPt>
          <c:dPt>
            <c:idx val="1"/>
            <c:invertIfNegative val="0"/>
            <c:bubble3D val="0"/>
            <c:spPr>
              <a:solidFill>
                <a:srgbClr val="0070C0"/>
              </a:solidFill>
              <a:ln>
                <a:noFill/>
              </a:ln>
              <a:effectLst/>
            </c:spPr>
            <c:extLst>
              <c:ext xmlns:c16="http://schemas.microsoft.com/office/drawing/2014/chart" uri="{C3380CC4-5D6E-409C-BE32-E72D297353CC}">
                <c16:uniqueId val="{00000001-19C5-433C-916C-DFF9C483D673}"/>
              </c:ext>
            </c:extLst>
          </c:dPt>
          <c:dPt>
            <c:idx val="2"/>
            <c:invertIfNegative val="0"/>
            <c:bubble3D val="0"/>
            <c:spPr>
              <a:solidFill>
                <a:srgbClr val="FF000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2009</c:v>
                </c:pt>
                <c:pt idx="1">
                  <c:v>2010</c:v>
                </c:pt>
                <c:pt idx="2">
                  <c:v>2011</c:v>
                </c:pt>
              </c:numCache>
            </c:numRef>
          </c:cat>
          <c:val>
            <c:numRef>
              <c:f>Sheet1!$B$2:$B$4</c:f>
              <c:numCache>
                <c:formatCode>General</c:formatCode>
                <c:ptCount val="3"/>
                <c:pt idx="0">
                  <c:v>96.7</c:v>
                </c:pt>
                <c:pt idx="1">
                  <c:v>88.3</c:v>
                </c:pt>
                <c:pt idx="2">
                  <c:v>56.4</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dirty="0"/>
              <a:t>Winner of next presidential election (1948-2020)</a:t>
            </a:r>
          </a:p>
        </c:rich>
      </c:tx>
      <c:layout>
        <c:manualLayout>
          <c:xMode val="edge"/>
          <c:yMode val="edge"/>
          <c:x val="0.27397759307864294"/>
          <c:y val="5.281438504397476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Winner of presidential election (1948-2020)</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5-8A6F-4B01-B3C8-F2615412EB9E}"/>
              </c:ext>
            </c:extLst>
          </c:dPt>
          <c:dPt>
            <c:idx val="1"/>
            <c:invertIfNegative val="0"/>
            <c:bubble3D val="0"/>
            <c:spPr>
              <a:solidFill>
                <a:srgbClr val="00B050"/>
              </a:solidFill>
              <a:ln>
                <a:noFill/>
              </a:ln>
              <a:effectLst/>
            </c:spPr>
            <c:extLst>
              <c:ext xmlns:c16="http://schemas.microsoft.com/office/drawing/2014/chart" uri="{C3380CC4-5D6E-409C-BE32-E72D297353CC}">
                <c16:uniqueId val="{00000004-8A6F-4B01-B3C8-F2615412EB9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Loser of midterm</c:v>
                </c:pt>
                <c:pt idx="1">
                  <c:v>Winner of midterm</c:v>
                </c:pt>
              </c:strCache>
            </c:strRef>
          </c:cat>
          <c:val>
            <c:numRef>
              <c:f>Sheet1!$B$2:$B$3</c:f>
              <c:numCache>
                <c:formatCode>General</c:formatCode>
                <c:ptCount val="2"/>
                <c:pt idx="0">
                  <c:v>9</c:v>
                </c:pt>
                <c:pt idx="1">
                  <c:v>10</c:v>
                </c:pt>
              </c:numCache>
            </c:numRef>
          </c:val>
          <c:extLst>
            <c:ext xmlns:c16="http://schemas.microsoft.com/office/drawing/2014/chart" uri="{C3380CC4-5D6E-409C-BE32-E72D297353CC}">
              <c16:uniqueId val="{00000000-8A6F-4B01-B3C8-F2615412EB9E}"/>
            </c:ext>
          </c:extLst>
        </c:ser>
        <c:dLbls>
          <c:showLegendKey val="0"/>
          <c:showVal val="0"/>
          <c:showCatName val="0"/>
          <c:showSerName val="0"/>
          <c:showPercent val="0"/>
          <c:showBubbleSize val="0"/>
        </c:dLbls>
        <c:gapWidth val="182"/>
        <c:axId val="1019333472"/>
        <c:axId val="1019342000"/>
      </c:barChart>
      <c:catAx>
        <c:axId val="1019333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9342000"/>
        <c:crosses val="autoZero"/>
        <c:auto val="1"/>
        <c:lblAlgn val="ctr"/>
        <c:lblOffset val="100"/>
        <c:noMultiLvlLbl val="0"/>
      </c:catAx>
      <c:valAx>
        <c:axId val="1019342000"/>
        <c:scaling>
          <c:orientation val="minMax"/>
          <c:min val="0"/>
        </c:scaling>
        <c:delete val="1"/>
        <c:axPos val="b"/>
        <c:numFmt formatCode="General" sourceLinked="1"/>
        <c:majorTickMark val="none"/>
        <c:minorTickMark val="none"/>
        <c:tickLblPos val="nextTo"/>
        <c:crossAx val="1019333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57</c:v>
                </c:pt>
                <c:pt idx="1">
                  <c:v>43</c:v>
                </c:pt>
                <c:pt idx="2">
                  <c:v>45</c:v>
                </c:pt>
                <c:pt idx="3">
                  <c:v>56</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61</c:v>
                </c:pt>
                <c:pt idx="1">
                  <c:v>45</c:v>
                </c:pt>
                <c:pt idx="2">
                  <c:v>38</c:v>
                </c:pt>
                <c:pt idx="3">
                  <c:v>38</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two-party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706656459609217"/>
          <c:y val="0.13861123977149914"/>
          <c:w val="0.7259581267619325"/>
          <c:h val="0.6533027121609799"/>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906-4561-B502-BD00DAD17A0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Sheet1!$C$2</c:f>
              <c:numCache>
                <c:formatCode>General</c:formatCode>
                <c:ptCount val="1"/>
                <c:pt idx="0">
                  <c:v>57</c:v>
                </c:pt>
              </c:numCache>
            </c:numRef>
          </c:val>
          <c:extLst>
            <c:ext xmlns:c16="http://schemas.microsoft.com/office/drawing/2014/chart" uri="{C3380CC4-5D6E-409C-BE32-E72D297353CC}">
              <c16:uniqueId val="{00000001-B906-4561-B502-BD00DAD17A01}"/>
            </c:ext>
          </c:extLst>
        </c:ser>
        <c:dLbls>
          <c:showLegendKey val="0"/>
          <c:showVal val="0"/>
          <c:showCatName val="0"/>
          <c:showSerName val="0"/>
          <c:showPercent val="0"/>
          <c:showBubbleSize val="0"/>
        </c:dLbls>
        <c:gapWidth val="182"/>
        <c:axId val="1092139184"/>
        <c:axId val="1092145416"/>
      </c:barChart>
      <c:catAx>
        <c:axId val="109213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2145416"/>
        <c:crosses val="autoZero"/>
        <c:auto val="1"/>
        <c:lblAlgn val="ctr"/>
        <c:lblOffset val="100"/>
        <c:noMultiLvlLbl val="0"/>
      </c:catAx>
      <c:valAx>
        <c:axId val="1092145416"/>
        <c:scaling>
          <c:orientation val="minMax"/>
        </c:scaling>
        <c:delete val="1"/>
        <c:axPos val="b"/>
        <c:numFmt formatCode="General" sourceLinked="1"/>
        <c:majorTickMark val="none"/>
        <c:minorTickMark val="none"/>
        <c:tickLblPos val="nextTo"/>
        <c:crossAx val="109213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respondents</a:t>
            </a:r>
          </a:p>
        </c:rich>
      </c:tx>
      <c:layout>
        <c:manualLayout>
          <c:xMode val="edge"/>
          <c:yMode val="edge"/>
          <c:x val="0.37025845727617379"/>
          <c:y val="6.25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46CB-4244-A102-6235E78ADB7A}"/>
              </c:ext>
            </c:extLst>
          </c:dPt>
          <c:dPt>
            <c:idx val="1"/>
            <c:invertIfNegative val="0"/>
            <c:bubble3D val="0"/>
            <c:spPr>
              <a:solidFill>
                <a:srgbClr val="FF0000"/>
              </a:solidFill>
              <a:ln>
                <a:noFill/>
              </a:ln>
              <a:effectLst/>
            </c:spPr>
            <c:extLst>
              <c:ext xmlns:c16="http://schemas.microsoft.com/office/drawing/2014/chart" uri="{C3380CC4-5D6E-409C-BE32-E72D297353CC}">
                <c16:uniqueId val="{00000004-46CB-4244-A102-6235E78ADB7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Undecided/other</c:v>
                </c:pt>
                <c:pt idx="1">
                  <c:v>Trump</c:v>
                </c:pt>
                <c:pt idx="2">
                  <c:v>Biden</c:v>
                </c:pt>
              </c:strCache>
            </c:strRef>
          </c:cat>
          <c:val>
            <c:numRef>
              <c:f>Sheet1!$B$2:$B$4</c:f>
              <c:numCache>
                <c:formatCode>General</c:formatCode>
                <c:ptCount val="3"/>
                <c:pt idx="0">
                  <c:v>10</c:v>
                </c:pt>
                <c:pt idx="1">
                  <c:v>45</c:v>
                </c:pt>
                <c:pt idx="2">
                  <c:v>45</c:v>
                </c:pt>
              </c:numCache>
            </c:numRef>
          </c:val>
          <c:extLst>
            <c:ext xmlns:c16="http://schemas.microsoft.com/office/drawing/2014/chart" uri="{C3380CC4-5D6E-409C-BE32-E72D297353CC}">
              <c16:uniqueId val="{00000000-46CB-4244-A102-6235E78ADB7A}"/>
            </c:ext>
          </c:extLst>
        </c:ser>
        <c:dLbls>
          <c:showLegendKey val="0"/>
          <c:showVal val="0"/>
          <c:showCatName val="0"/>
          <c:showSerName val="0"/>
          <c:showPercent val="0"/>
          <c:showBubbleSize val="0"/>
        </c:dLbls>
        <c:gapWidth val="182"/>
        <c:axId val="1094797848"/>
        <c:axId val="1094804408"/>
      </c:barChart>
      <c:catAx>
        <c:axId val="1094797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4804408"/>
        <c:crosses val="autoZero"/>
        <c:auto val="1"/>
        <c:lblAlgn val="ctr"/>
        <c:lblOffset val="100"/>
        <c:noMultiLvlLbl val="0"/>
      </c:catAx>
      <c:valAx>
        <c:axId val="1094804408"/>
        <c:scaling>
          <c:orientation val="minMax"/>
        </c:scaling>
        <c:delete val="1"/>
        <c:axPos val="b"/>
        <c:numFmt formatCode="General" sourceLinked="1"/>
        <c:majorTickMark val="none"/>
        <c:minorTickMark val="none"/>
        <c:tickLblPos val="nextTo"/>
        <c:crossAx val="1094797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Number of seats won or lost</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4789418683775644E-2"/>
          <c:y val="6.8783068783068779E-2"/>
          <c:w val="0.92212416156313792"/>
          <c:h val="0.79333437486980807"/>
        </c:manualLayout>
      </c:layout>
      <c:barChart>
        <c:barDir val="col"/>
        <c:grouping val="clustered"/>
        <c:varyColors val="0"/>
        <c:ser>
          <c:idx val="0"/>
          <c:order val="0"/>
          <c:tx>
            <c:strRef>
              <c:f>Sheet1!$B$1</c:f>
              <c:strCache>
                <c:ptCount val="1"/>
                <c:pt idx="0">
                  <c:v>midterm election</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Senate</c:v>
                </c:pt>
                <c:pt idx="1">
                  <c:v>House</c:v>
                </c:pt>
                <c:pt idx="2">
                  <c:v>Governor</c:v>
                </c:pt>
                <c:pt idx="3">
                  <c:v>State legislature</c:v>
                </c:pt>
              </c:strCache>
            </c:strRef>
          </c:cat>
          <c:val>
            <c:numRef>
              <c:f>Sheet1!$B$2:$B$5</c:f>
              <c:numCache>
                <c:formatCode>General</c:formatCode>
                <c:ptCount val="4"/>
                <c:pt idx="0">
                  <c:v>-5</c:v>
                </c:pt>
                <c:pt idx="1">
                  <c:v>-37</c:v>
                </c:pt>
                <c:pt idx="2">
                  <c:v>-5</c:v>
                </c:pt>
                <c:pt idx="3">
                  <c:v>-425</c:v>
                </c:pt>
              </c:numCache>
            </c:numRef>
          </c:val>
          <c:extLst>
            <c:ext xmlns:c16="http://schemas.microsoft.com/office/drawing/2014/chart" uri="{C3380CC4-5D6E-409C-BE32-E72D297353CC}">
              <c16:uniqueId val="{00000000-05D1-45F5-B1F0-FD201C9B8499}"/>
            </c:ext>
          </c:extLst>
        </c:ser>
        <c:ser>
          <c:idx val="1"/>
          <c:order val="1"/>
          <c:tx>
            <c:strRef>
              <c:f>Sheet1!$C$1</c:f>
              <c:strCache>
                <c:ptCount val="1"/>
                <c:pt idx="0">
                  <c:v>presidential election</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Senate</c:v>
                </c:pt>
                <c:pt idx="1">
                  <c:v>House</c:v>
                </c:pt>
                <c:pt idx="2">
                  <c:v>Governor</c:v>
                </c:pt>
                <c:pt idx="3">
                  <c:v>State legislature</c:v>
                </c:pt>
              </c:strCache>
            </c:strRef>
          </c:cat>
          <c:val>
            <c:numRef>
              <c:f>Sheet1!$C$2:$C$5</c:f>
              <c:numCache>
                <c:formatCode>General</c:formatCode>
                <c:ptCount val="4"/>
                <c:pt idx="0">
                  <c:v>-2</c:v>
                </c:pt>
                <c:pt idx="1">
                  <c:v>2</c:v>
                </c:pt>
                <c:pt idx="2">
                  <c:v>-1</c:v>
                </c:pt>
                <c:pt idx="3">
                  <c:v>-52</c:v>
                </c:pt>
              </c:numCache>
            </c:numRef>
          </c:val>
          <c:extLst>
            <c:ext xmlns:c16="http://schemas.microsoft.com/office/drawing/2014/chart" uri="{C3380CC4-5D6E-409C-BE32-E72D297353CC}">
              <c16:uniqueId val="{00000001-05D1-45F5-B1F0-FD201C9B8499}"/>
            </c:ext>
          </c:extLst>
        </c:ser>
        <c:dLbls>
          <c:showLegendKey val="0"/>
          <c:showVal val="0"/>
          <c:showCatName val="0"/>
          <c:showSerName val="0"/>
          <c:showPercent val="0"/>
          <c:showBubbleSize val="0"/>
        </c:dLbls>
        <c:gapWidth val="219"/>
        <c:overlap val="-27"/>
        <c:axId val="185834344"/>
        <c:axId val="185836968"/>
      </c:barChart>
      <c:catAx>
        <c:axId val="185834344"/>
        <c:scaling>
          <c:orientation val="minMax"/>
        </c:scaling>
        <c:delete val="1"/>
        <c:axPos val="b"/>
        <c:numFmt formatCode="General" sourceLinked="1"/>
        <c:majorTickMark val="none"/>
        <c:minorTickMark val="none"/>
        <c:tickLblPos val="nextTo"/>
        <c:crossAx val="185836968"/>
        <c:crosses val="autoZero"/>
        <c:auto val="1"/>
        <c:lblAlgn val="ctr"/>
        <c:lblOffset val="100"/>
        <c:noMultiLvlLbl val="0"/>
      </c:catAx>
      <c:valAx>
        <c:axId val="185836968"/>
        <c:scaling>
          <c:orientation val="minMax"/>
        </c:scaling>
        <c:delete val="1"/>
        <c:axPos val="l"/>
        <c:numFmt formatCode="General" sourceLinked="1"/>
        <c:majorTickMark val="none"/>
        <c:minorTickMark val="none"/>
        <c:tickLblPos val="nextTo"/>
        <c:crossAx val="185834344"/>
        <c:crosses val="autoZero"/>
        <c:crossBetween val="between"/>
      </c:valAx>
      <c:spPr>
        <a:noFill/>
        <a:ln w="25400">
          <a:noFill/>
        </a:ln>
        <a:effectLst/>
      </c:spPr>
    </c:plotArea>
    <c:legend>
      <c:legendPos val="b"/>
      <c:layout>
        <c:manualLayout>
          <c:xMode val="edge"/>
          <c:yMode val="edge"/>
          <c:x val="8.2013342082239704E-2"/>
          <c:y val="0.87748677248677254"/>
          <c:w val="0.84214603382910469"/>
          <c:h val="0.10130087905678457"/>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average number of seats gained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050281909205796"/>
          <c:y val="0.13097666502624672"/>
          <c:w val="0.73252187226596677"/>
          <c:h val="0.84298166830708665"/>
        </c:manualLayout>
      </c:layout>
      <c:barChart>
        <c:barDir val="bar"/>
        <c:grouping val="clustered"/>
        <c:varyColors val="0"/>
        <c:ser>
          <c:idx val="0"/>
          <c:order val="0"/>
          <c:tx>
            <c:strRef>
              <c:f>Sheet1!$B$1</c:f>
              <c:strCache>
                <c:ptCount val="1"/>
                <c:pt idx="0">
                  <c:v>average number of seats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Senate seats</c:v>
                </c:pt>
                <c:pt idx="1">
                  <c:v>House seats</c:v>
                </c:pt>
                <c:pt idx="3">
                  <c:v>Senate seats</c:v>
                </c:pt>
                <c:pt idx="4">
                  <c:v>House seats</c:v>
                </c:pt>
              </c:strCache>
            </c:strRef>
          </c:cat>
          <c:val>
            <c:numRef>
              <c:f>Sheet1!$B$2:$B$7</c:f>
              <c:numCache>
                <c:formatCode>General</c:formatCode>
                <c:ptCount val="6"/>
                <c:pt idx="0">
                  <c:v>1</c:v>
                </c:pt>
                <c:pt idx="1">
                  <c:v>3</c:v>
                </c:pt>
                <c:pt idx="3">
                  <c:v>1</c:v>
                </c:pt>
                <c:pt idx="4">
                  <c:v>10</c:v>
                </c:pt>
              </c:numCache>
            </c:numRef>
          </c:val>
          <c:extLst>
            <c:ext xmlns:c16="http://schemas.microsoft.com/office/drawing/2014/chart" uri="{C3380CC4-5D6E-409C-BE32-E72D297353CC}">
              <c16:uniqueId val="{00000000-B499-4E53-96FC-020BCB3864AD}"/>
            </c:ext>
          </c:extLst>
        </c:ser>
        <c:dLbls>
          <c:showLegendKey val="0"/>
          <c:showVal val="0"/>
          <c:showCatName val="0"/>
          <c:showSerName val="0"/>
          <c:showPercent val="0"/>
          <c:showBubbleSize val="0"/>
        </c:dLbls>
        <c:gapWidth val="182"/>
        <c:axId val="947924552"/>
        <c:axId val="947927832"/>
      </c:barChart>
      <c:catAx>
        <c:axId val="947924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47927832"/>
        <c:crosses val="autoZero"/>
        <c:auto val="1"/>
        <c:lblAlgn val="ctr"/>
        <c:lblOffset val="100"/>
        <c:noMultiLvlLbl val="0"/>
      </c:catAx>
      <c:valAx>
        <c:axId val="947927832"/>
        <c:scaling>
          <c:orientation val="minMax"/>
        </c:scaling>
        <c:delete val="1"/>
        <c:axPos val="b"/>
        <c:numFmt formatCode="General" sourceLinked="1"/>
        <c:majorTickMark val="none"/>
        <c:minorTickMark val="none"/>
        <c:tickLblPos val="nextTo"/>
        <c:crossAx val="947924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Republican members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Sheet1!$B$2:$B$3</c:f>
              <c:numCache>
                <c:formatCode>General</c:formatCode>
                <c:ptCount val="2"/>
                <c:pt idx="0">
                  <c:v>88</c:v>
                </c:pt>
                <c:pt idx="1">
                  <c:v>13</c:v>
                </c:pt>
              </c:numCache>
            </c:numRef>
          </c:val>
          <c:extLst>
            <c:ext xmlns:c16="http://schemas.microsoft.com/office/drawing/2014/chart" uri="{C3380CC4-5D6E-409C-BE32-E72D297353CC}">
              <c16:uniqueId val="{00000000-9663-4E5D-AD68-52AFF6750FD5}"/>
            </c:ext>
          </c:extLst>
        </c:ser>
        <c:ser>
          <c:idx val="1"/>
          <c:order val="1"/>
          <c:tx>
            <c:strRef>
              <c:f>Sheet1!$C$1</c:f>
              <c:strCache>
                <c:ptCount val="1"/>
                <c:pt idx="0">
                  <c:v>Democratic members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Sheet1!$C$2:$C$3</c:f>
              <c:numCache>
                <c:formatCode>General</c:formatCode>
                <c:ptCount val="2"/>
                <c:pt idx="0">
                  <c:v>12</c:v>
                </c:pt>
                <c:pt idx="1">
                  <c:v>87</c:v>
                </c:pt>
              </c:numCache>
            </c:numRef>
          </c:val>
          <c:extLst>
            <c:ext xmlns:c16="http://schemas.microsoft.com/office/drawing/2014/chart" uri="{C3380CC4-5D6E-409C-BE32-E72D297353CC}">
              <c16:uniqueId val="{00000004-9663-4E5D-AD68-52AFF6750FD5}"/>
            </c:ext>
          </c:extLst>
        </c:ser>
        <c:dLbls>
          <c:showLegendKey val="0"/>
          <c:showVal val="0"/>
          <c:showCatName val="0"/>
          <c:showSerName val="0"/>
          <c:showPercent val="0"/>
          <c:showBubbleSize val="0"/>
        </c:dLbls>
        <c:gapWidth val="219"/>
        <c:overlap val="-27"/>
        <c:axId val="1057656928"/>
        <c:axId val="1057653320"/>
      </c:barChart>
      <c:catAx>
        <c:axId val="105765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57653320"/>
        <c:crosses val="autoZero"/>
        <c:auto val="1"/>
        <c:lblAlgn val="ctr"/>
        <c:lblOffset val="100"/>
        <c:noMultiLvlLbl val="0"/>
      </c:catAx>
      <c:valAx>
        <c:axId val="1057653320"/>
        <c:scaling>
          <c:orientation val="minMax"/>
        </c:scaling>
        <c:delete val="1"/>
        <c:axPos val="l"/>
        <c:numFmt formatCode="General" sourceLinked="1"/>
        <c:majorTickMark val="none"/>
        <c:minorTickMark val="none"/>
        <c:tickLblPos val="nextTo"/>
        <c:crossAx val="105765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1800" dirty="0"/>
              <a:t>average shift in in-party House seats after redistricting</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7040682414698162"/>
          <c:y val="0.11127604166666667"/>
          <c:w val="0.60325836006610278"/>
          <c:h val="0.6275640032700831"/>
        </c:manualLayout>
      </c:layout>
      <c:barChart>
        <c:barDir val="bar"/>
        <c:grouping val="clustered"/>
        <c:varyColors val="0"/>
        <c:ser>
          <c:idx val="0"/>
          <c:order val="0"/>
          <c:tx>
            <c:strRef>
              <c:f>Sheet1!$B$1</c:f>
              <c:strCache>
                <c:ptCount val="1"/>
                <c:pt idx="0">
                  <c:v>average shift in seats by party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5th election</c:v>
                </c:pt>
                <c:pt idx="1">
                  <c:v>4th election</c:v>
                </c:pt>
                <c:pt idx="2">
                  <c:v>3rd election</c:v>
                </c:pt>
                <c:pt idx="3">
                  <c:v>2nd election</c:v>
                </c:pt>
                <c:pt idx="4">
                  <c:v>1st election</c:v>
                </c:pt>
              </c:strCache>
            </c:strRef>
          </c:cat>
          <c:val>
            <c:numRef>
              <c:f>Sheet1!$B$2:$B$6</c:f>
              <c:numCache>
                <c:formatCode>General</c:formatCode>
                <c:ptCount val="5"/>
                <c:pt idx="0">
                  <c:v>22</c:v>
                </c:pt>
                <c:pt idx="1">
                  <c:v>20</c:v>
                </c:pt>
                <c:pt idx="2">
                  <c:v>14</c:v>
                </c:pt>
                <c:pt idx="3">
                  <c:v>29</c:v>
                </c:pt>
                <c:pt idx="4">
                  <c:v>12</c:v>
                </c:pt>
              </c:numCache>
            </c:numRef>
          </c:val>
          <c:extLst>
            <c:ext xmlns:c16="http://schemas.microsoft.com/office/drawing/2014/chart" uri="{C3380CC4-5D6E-409C-BE32-E72D297353CC}">
              <c16:uniqueId val="{00000000-715D-416E-873F-8AB36016D6DF}"/>
            </c:ext>
          </c:extLst>
        </c:ser>
        <c:dLbls>
          <c:showLegendKey val="0"/>
          <c:showVal val="0"/>
          <c:showCatName val="0"/>
          <c:showSerName val="0"/>
          <c:showPercent val="0"/>
          <c:showBubbleSize val="0"/>
        </c:dLbls>
        <c:gapWidth val="182"/>
        <c:axId val="564837280"/>
        <c:axId val="564829736"/>
      </c:barChart>
      <c:catAx>
        <c:axId val="564837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564829736"/>
        <c:crosses val="autoZero"/>
        <c:auto val="1"/>
        <c:lblAlgn val="ctr"/>
        <c:lblOffset val="100"/>
        <c:noMultiLvlLbl val="0"/>
      </c:catAx>
      <c:valAx>
        <c:axId val="564829736"/>
        <c:scaling>
          <c:orientation val="minMax"/>
        </c:scaling>
        <c:delete val="1"/>
        <c:axPos val="b"/>
        <c:numFmt formatCode="General" sourceLinked="1"/>
        <c:majorTickMark val="none"/>
        <c:minorTickMark val="none"/>
        <c:tickLblPos val="nextTo"/>
        <c:crossAx val="564837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two-party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906-4561-B502-BD00DAD17A0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Sheet1!$C$2</c:f>
              <c:numCache>
                <c:formatCode>General</c:formatCode>
                <c:ptCount val="1"/>
                <c:pt idx="0">
                  <c:v>57</c:v>
                </c:pt>
              </c:numCache>
            </c:numRef>
          </c:val>
          <c:extLst>
            <c:ext xmlns:c16="http://schemas.microsoft.com/office/drawing/2014/chart" uri="{C3380CC4-5D6E-409C-BE32-E72D297353CC}">
              <c16:uniqueId val="{00000001-B906-4561-B502-BD00DAD17A01}"/>
            </c:ext>
          </c:extLst>
        </c:ser>
        <c:dLbls>
          <c:showLegendKey val="0"/>
          <c:showVal val="0"/>
          <c:showCatName val="0"/>
          <c:showSerName val="0"/>
          <c:showPercent val="0"/>
          <c:showBubbleSize val="0"/>
        </c:dLbls>
        <c:gapWidth val="182"/>
        <c:axId val="1092139184"/>
        <c:axId val="1092145416"/>
      </c:barChart>
      <c:catAx>
        <c:axId val="109213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2145416"/>
        <c:crosses val="autoZero"/>
        <c:auto val="1"/>
        <c:lblAlgn val="ctr"/>
        <c:lblOffset val="100"/>
        <c:noMultiLvlLbl val="0"/>
      </c:catAx>
      <c:valAx>
        <c:axId val="1092145416"/>
        <c:scaling>
          <c:orientation val="minMax"/>
        </c:scaling>
        <c:delete val="1"/>
        <c:axPos val="b"/>
        <c:numFmt formatCode="General" sourceLinked="1"/>
        <c:majorTickMark val="none"/>
        <c:minorTickMark val="none"/>
        <c:tickLblPos val="nextTo"/>
        <c:crossAx val="109213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65002235072178483"/>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numCache>
            </c:numRef>
          </c:cat>
          <c:val>
            <c:numRef>
              <c:f>Sheet1!$B$2:$B$12</c:f>
              <c:numCache>
                <c:formatCode>General</c:formatCode>
                <c:ptCount val="11"/>
                <c:pt idx="0">
                  <c:v>-9</c:v>
                </c:pt>
                <c:pt idx="1">
                  <c:v>-12</c:v>
                </c:pt>
                <c:pt idx="2">
                  <c:v>22</c:v>
                </c:pt>
                <c:pt idx="3">
                  <c:v>-8</c:v>
                </c:pt>
                <c:pt idx="4">
                  <c:v>12</c:v>
                </c:pt>
                <c:pt idx="5">
                  <c:v>-13</c:v>
                </c:pt>
                <c:pt idx="6">
                  <c:v>-6</c:v>
                </c:pt>
                <c:pt idx="7">
                  <c:v>-28</c:v>
                </c:pt>
                <c:pt idx="8">
                  <c:v>-3</c:v>
                </c:pt>
                <c:pt idx="9">
                  <c:v>-8</c:v>
                </c:pt>
                <c:pt idx="10">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71773068405511808"/>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numCache>
            </c:numRef>
          </c:cat>
          <c:val>
            <c:numRef>
              <c:f>Sheet1!$B$2:$B$13</c:f>
              <c:numCache>
                <c:formatCode>General</c:formatCode>
                <c:ptCount val="12"/>
                <c:pt idx="0">
                  <c:v>-14</c:v>
                </c:pt>
                <c:pt idx="1">
                  <c:v>-9</c:v>
                </c:pt>
                <c:pt idx="2">
                  <c:v>-12</c:v>
                </c:pt>
                <c:pt idx="3">
                  <c:v>22</c:v>
                </c:pt>
                <c:pt idx="4">
                  <c:v>-8</c:v>
                </c:pt>
                <c:pt idx="5">
                  <c:v>12</c:v>
                </c:pt>
                <c:pt idx="6">
                  <c:v>-13</c:v>
                </c:pt>
                <c:pt idx="7">
                  <c:v>-6</c:v>
                </c:pt>
                <c:pt idx="8">
                  <c:v>-28</c:v>
                </c:pt>
                <c:pt idx="9">
                  <c:v>-3</c:v>
                </c:pt>
                <c:pt idx="10">
                  <c:v>-8</c:v>
                </c:pt>
                <c:pt idx="11">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72610319281753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72610319281753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Likely vote for House candidate (percentage of respondents excluding “don’t knows”)</a:t>
            </a:r>
          </a:p>
        </c:rich>
      </c:tx>
      <c:layout>
        <c:manualLayout>
          <c:xMode val="edge"/>
          <c:yMode val="edge"/>
          <c:x val="0.22282018567123554"/>
          <c:y val="7.462686567164178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4341766306989411E-2"/>
          <c:y val="0.1068621459630979"/>
          <c:w val="0.93713971517449213"/>
          <c:h val="0.69783626085200889"/>
        </c:manualLayout>
      </c:layout>
      <c:lineChart>
        <c:grouping val="standard"/>
        <c:varyColors val="0"/>
        <c:ser>
          <c:idx val="0"/>
          <c:order val="0"/>
          <c:tx>
            <c:strRef>
              <c:f>Sheet1!$B$1</c:f>
              <c:strCache>
                <c:ptCount val="1"/>
                <c:pt idx="0">
                  <c:v>Republican</c:v>
                </c:pt>
              </c:strCache>
            </c:strRef>
          </c:tx>
          <c:spPr>
            <a:ln w="38100"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mmm\-yy</c:formatCode>
                <c:ptCount val="6"/>
                <c:pt idx="0">
                  <c:v>44287</c:v>
                </c:pt>
                <c:pt idx="1">
                  <c:v>44348</c:v>
                </c:pt>
                <c:pt idx="2">
                  <c:v>44409</c:v>
                </c:pt>
                <c:pt idx="3">
                  <c:v>44470</c:v>
                </c:pt>
                <c:pt idx="4">
                  <c:v>44531</c:v>
                </c:pt>
                <c:pt idx="5">
                  <c:v>44593</c:v>
                </c:pt>
              </c:numCache>
            </c:numRef>
          </c:cat>
          <c:val>
            <c:numRef>
              <c:f>Sheet1!$B$2:$B$7</c:f>
              <c:numCache>
                <c:formatCode>General</c:formatCode>
                <c:ptCount val="6"/>
                <c:pt idx="0">
                  <c:v>46</c:v>
                </c:pt>
                <c:pt idx="1">
                  <c:v>46</c:v>
                </c:pt>
                <c:pt idx="2">
                  <c:v>48</c:v>
                </c:pt>
                <c:pt idx="3">
                  <c:v>49</c:v>
                </c:pt>
                <c:pt idx="4">
                  <c:v>53</c:v>
                </c:pt>
                <c:pt idx="5">
                  <c:v>53</c:v>
                </c:pt>
              </c:numCache>
            </c:numRef>
          </c:val>
          <c:smooth val="0"/>
          <c:extLst>
            <c:ext xmlns:c16="http://schemas.microsoft.com/office/drawing/2014/chart" uri="{C3380CC4-5D6E-409C-BE32-E72D297353CC}">
              <c16:uniqueId val="{00000000-D4EB-47AF-89DC-DC4C20246262}"/>
            </c:ext>
          </c:extLst>
        </c:ser>
        <c:ser>
          <c:idx val="1"/>
          <c:order val="1"/>
          <c:tx>
            <c:strRef>
              <c:f>Sheet1!$C$1</c:f>
              <c:strCache>
                <c:ptCount val="1"/>
                <c:pt idx="0">
                  <c:v>Democrat</c:v>
                </c:pt>
              </c:strCache>
            </c:strRef>
          </c:tx>
          <c:spPr>
            <a:ln w="38100" cap="rnd">
              <a:solidFill>
                <a:srgbClr val="0070C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mmm\-yy</c:formatCode>
                <c:ptCount val="6"/>
                <c:pt idx="0">
                  <c:v>44287</c:v>
                </c:pt>
                <c:pt idx="1">
                  <c:v>44348</c:v>
                </c:pt>
                <c:pt idx="2">
                  <c:v>44409</c:v>
                </c:pt>
                <c:pt idx="3">
                  <c:v>44470</c:v>
                </c:pt>
                <c:pt idx="4">
                  <c:v>44531</c:v>
                </c:pt>
                <c:pt idx="5">
                  <c:v>44593</c:v>
                </c:pt>
              </c:numCache>
            </c:numRef>
          </c:cat>
          <c:val>
            <c:numRef>
              <c:f>Sheet1!$C$2:$C$7</c:f>
              <c:numCache>
                <c:formatCode>General</c:formatCode>
                <c:ptCount val="6"/>
                <c:pt idx="0">
                  <c:v>54</c:v>
                </c:pt>
                <c:pt idx="1">
                  <c:v>54</c:v>
                </c:pt>
                <c:pt idx="2">
                  <c:v>52</c:v>
                </c:pt>
                <c:pt idx="3">
                  <c:v>51</c:v>
                </c:pt>
                <c:pt idx="4">
                  <c:v>47</c:v>
                </c:pt>
                <c:pt idx="5">
                  <c:v>47</c:v>
                </c:pt>
              </c:numCache>
            </c:numRef>
          </c:val>
          <c:smooth val="0"/>
          <c:extLst>
            <c:ext xmlns:c16="http://schemas.microsoft.com/office/drawing/2014/chart" uri="{C3380CC4-5D6E-409C-BE32-E72D297353CC}">
              <c16:uniqueId val="{00000001-D4EB-47AF-89DC-DC4C20246262}"/>
            </c:ext>
          </c:extLst>
        </c:ser>
        <c:dLbls>
          <c:showLegendKey val="0"/>
          <c:showVal val="0"/>
          <c:showCatName val="0"/>
          <c:showSerName val="0"/>
          <c:showPercent val="0"/>
          <c:showBubbleSize val="0"/>
        </c:dLbls>
        <c:smooth val="0"/>
        <c:axId val="1082256032"/>
        <c:axId val="1082259968"/>
      </c:lineChart>
      <c:dateAx>
        <c:axId val="10822560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82259968"/>
        <c:crosses val="autoZero"/>
        <c:auto val="1"/>
        <c:lblOffset val="100"/>
        <c:baseTimeUnit val="months"/>
      </c:dateAx>
      <c:valAx>
        <c:axId val="1082259968"/>
        <c:scaling>
          <c:orientation val="minMax"/>
          <c:max val="60"/>
          <c:min val="30"/>
        </c:scaling>
        <c:delete val="1"/>
        <c:axPos val="l"/>
        <c:numFmt formatCode="General" sourceLinked="1"/>
        <c:majorTickMark val="none"/>
        <c:minorTickMark val="none"/>
        <c:tickLblPos val="nextTo"/>
        <c:crossAx val="1082256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0.41667</cdr:x>
      <cdr:y>0.78125</cdr:y>
    </cdr:from>
    <cdr:to>
      <cdr:x>0.52778</cdr:x>
      <cdr:y>0.96875</cdr:y>
    </cdr:to>
    <cdr:sp macro="" textlink="">
      <cdr:nvSpPr>
        <cdr:cNvPr id="3" name="TextBox 2">
          <a:extLst xmlns:a="http://schemas.openxmlformats.org/drawingml/2006/main">
            <a:ext uri="{FF2B5EF4-FFF2-40B4-BE49-F238E27FC236}">
              <a16:creationId xmlns:a16="http://schemas.microsoft.com/office/drawing/2014/main" id="{5C3BEB0F-A942-493F-8F00-33D0726EA35D}"/>
            </a:ext>
          </a:extLst>
        </cdr:cNvPr>
        <cdr:cNvSpPr txBox="1"/>
      </cdr:nvSpPr>
      <cdr:spPr>
        <a:xfrm xmlns:a="http://schemas.openxmlformats.org/drawingml/2006/main">
          <a:off x="3429000" y="3810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22 of 25 midterms </a:t>
          </a:r>
        </a:p>
        <a:p xmlns:a="http://schemas.openxmlformats.org/drawingml/2006/main">
          <a:r>
            <a:rPr lang="en-US" sz="1800" b="1" dirty="0"/>
            <a:t>marked by in-party losses</a:t>
          </a:r>
        </a:p>
      </cdr:txBody>
    </cdr:sp>
  </cdr:relSizeAnchor>
</c:userShapes>
</file>

<file path=ppt/drawings/drawing10.xml><?xml version="1.0" encoding="utf-8"?>
<c:userShapes xmlns:c="http://schemas.openxmlformats.org/drawingml/2006/chart">
  <cdr:relSizeAnchor xmlns:cdr="http://schemas.openxmlformats.org/drawingml/2006/chartDrawing">
    <cdr:from>
      <cdr:x>0.57407</cdr:x>
      <cdr:y>0.0625</cdr:y>
    </cdr:from>
    <cdr:to>
      <cdr:x>0.74074</cdr:x>
      <cdr:y>0.25</cdr:y>
    </cdr:to>
    <cdr:sp macro="" textlink="">
      <cdr:nvSpPr>
        <cdr:cNvPr id="2" name="TextBox 1">
          <a:extLst xmlns:a="http://schemas.openxmlformats.org/drawingml/2006/main">
            <a:ext uri="{FF2B5EF4-FFF2-40B4-BE49-F238E27FC236}">
              <a16:creationId xmlns:a16="http://schemas.microsoft.com/office/drawing/2014/main" id="{91665AAA-C89C-486E-AD44-3282BA9F6F9A}"/>
            </a:ext>
          </a:extLst>
        </cdr:cNvPr>
        <cdr:cNvSpPr txBox="1"/>
      </cdr:nvSpPr>
      <cdr:spPr>
        <a:xfrm xmlns:a="http://schemas.openxmlformats.org/drawingml/2006/main">
          <a:off x="4724401" y="304800"/>
          <a:ext cx="137159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For each election:</a:t>
          </a:r>
        </a:p>
        <a:p xmlns:a="http://schemas.openxmlformats.org/drawingml/2006/main">
          <a:r>
            <a:rPr lang="en-US" sz="1600" dirty="0"/>
            <a:t>Left bar is enthusiasm gap;</a:t>
          </a:r>
        </a:p>
        <a:p xmlns:a="http://schemas.openxmlformats.org/drawingml/2006/main">
          <a:r>
            <a:rPr lang="en-US" sz="1600" dirty="0"/>
            <a:t>Right bar is change in House seats</a:t>
          </a:r>
        </a:p>
      </cdr:txBody>
    </cdr:sp>
  </cdr:relSizeAnchor>
</c:userShapes>
</file>

<file path=ppt/drawings/drawing11.xml><?xml version="1.0" encoding="utf-8"?>
<c:userShapes xmlns:c="http://schemas.openxmlformats.org/drawingml/2006/chart">
  <cdr:relSizeAnchor xmlns:cdr="http://schemas.openxmlformats.org/drawingml/2006/chartDrawing">
    <cdr:from>
      <cdr:x>0.96073</cdr:x>
      <cdr:y>0.6734</cdr:y>
    </cdr:from>
    <cdr:to>
      <cdr:x>1</cdr:x>
      <cdr:y>0.85125</cdr:y>
    </cdr:to>
    <cdr:sp macro="" textlink="">
      <cdr:nvSpPr>
        <cdr:cNvPr id="2" name="Oval 1">
          <a:extLst xmlns:a="http://schemas.openxmlformats.org/drawingml/2006/main">
            <a:ext uri="{FF2B5EF4-FFF2-40B4-BE49-F238E27FC236}">
              <a16:creationId xmlns:a16="http://schemas.microsoft.com/office/drawing/2014/main" id="{55677517-57ED-4A37-8682-8152760A97FB}"/>
            </a:ext>
          </a:extLst>
        </cdr:cNvPr>
        <cdr:cNvSpPr/>
      </cdr:nvSpPr>
      <cdr:spPr>
        <a:xfrm xmlns:a="http://schemas.openxmlformats.org/drawingml/2006/main">
          <a:off x="7447280" y="2019572"/>
          <a:ext cx="304422"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2.xml><?xml version="1.0" encoding="utf-8"?>
<c:userShapes xmlns:c="http://schemas.openxmlformats.org/drawingml/2006/chart">
  <cdr:relSizeAnchor xmlns:cdr="http://schemas.openxmlformats.org/drawingml/2006/chartDrawing">
    <cdr:from>
      <cdr:x>0.64676</cdr:x>
      <cdr:y>0.01545</cdr:y>
    </cdr:from>
    <cdr:to>
      <cdr:x>0.99844</cdr:x>
      <cdr:y>0.19207</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3745517" y="56537"/>
          <a:ext cx="2036649"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 of Congress</a:t>
          </a:r>
        </a:p>
      </cdr:txBody>
    </cdr:sp>
  </cdr:relSizeAnchor>
  <cdr:relSizeAnchor xmlns:cdr="http://schemas.openxmlformats.org/drawingml/2006/chartDrawing">
    <cdr:from>
      <cdr:x>0.65071</cdr:x>
      <cdr:y>0.30251</cdr:y>
    </cdr:from>
    <cdr:to>
      <cdr:x>1</cdr:x>
      <cdr:y>0.47913</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3768392" y="1106996"/>
          <a:ext cx="2022808"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 of House</a:t>
          </a:r>
        </a:p>
      </cdr:txBody>
    </cdr:sp>
  </cdr:relSizeAnchor>
  <cdr:relSizeAnchor xmlns:cdr="http://schemas.openxmlformats.org/drawingml/2006/chartDrawing">
    <cdr:from>
      <cdr:x>0.2134</cdr:x>
      <cdr:y>0.10565</cdr:y>
    </cdr:from>
    <cdr:to>
      <cdr:x>0.63372</cdr:x>
      <cdr:y>0.15821</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304925" y="407007"/>
          <a:ext cx="2570278" cy="20248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0.77632</cdr:x>
      <cdr:y>0.45811</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4495800" y="1676400"/>
          <a:ext cx="180710" cy="26657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3.xml><?xml version="1.0" encoding="utf-8"?>
<c:userShapes xmlns:c="http://schemas.openxmlformats.org/drawingml/2006/chart">
  <cdr:relSizeAnchor xmlns:cdr="http://schemas.openxmlformats.org/drawingml/2006/chartDrawing">
    <cdr:from>
      <cdr:x>0.64644</cdr:x>
      <cdr:y>0</cdr:y>
    </cdr:from>
    <cdr:to>
      <cdr:x>0.98442</cdr:x>
      <cdr:y>0.16004</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4482544" y="0"/>
          <a:ext cx="2343621"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Congress</a:t>
          </a:r>
        </a:p>
      </cdr:txBody>
    </cdr:sp>
  </cdr:relSizeAnchor>
  <cdr:relSizeAnchor xmlns:cdr="http://schemas.openxmlformats.org/drawingml/2006/chartDrawing">
    <cdr:from>
      <cdr:x>0.64773</cdr:x>
      <cdr:y>0.21263</cdr:y>
    </cdr:from>
    <cdr:to>
      <cdr:x>0.98239</cdr:x>
      <cdr:y>0.3804</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4343400" y="819119"/>
          <a:ext cx="2244096"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0.74608</cdr:x>
      <cdr:y>0.39164</cdr:y>
    </cdr:from>
    <cdr:to>
      <cdr:x>0.77826</cdr:x>
      <cdr:y>0.47523</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083118" y="2011676"/>
          <a:ext cx="262354" cy="429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0.13889</cdr:x>
      <cdr:y>0.4375</cdr:y>
    </cdr:from>
    <cdr:to>
      <cdr:x>0.25</cdr:x>
      <cdr:y>0.625</cdr:y>
    </cdr:to>
    <cdr:sp macro="" textlink="">
      <cdr:nvSpPr>
        <cdr:cNvPr id="2" name="TextBox 1">
          <a:extLst xmlns:a="http://schemas.openxmlformats.org/drawingml/2006/main">
            <a:ext uri="{FF2B5EF4-FFF2-40B4-BE49-F238E27FC236}">
              <a16:creationId xmlns:a16="http://schemas.microsoft.com/office/drawing/2014/main" id="{E732C95A-A019-4C09-8103-5363A4418C86}"/>
            </a:ext>
          </a:extLst>
        </cdr:cNvPr>
        <cdr:cNvSpPr txBox="1"/>
      </cdr:nvSpPr>
      <cdr:spPr>
        <a:xfrm xmlns:a="http://schemas.openxmlformats.org/drawingml/2006/main">
          <a:off x="1143000" y="2133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Senate</a:t>
          </a:r>
        </a:p>
      </cdr:txBody>
    </cdr:sp>
  </cdr:relSizeAnchor>
  <cdr:relSizeAnchor xmlns:cdr="http://schemas.openxmlformats.org/drawingml/2006/chartDrawing">
    <cdr:from>
      <cdr:x>0.37037</cdr:x>
      <cdr:y>0.4375</cdr:y>
    </cdr:from>
    <cdr:to>
      <cdr:x>0.48148</cdr:x>
      <cdr:y>0.625</cdr:y>
    </cdr:to>
    <cdr:sp macro="" textlink="">
      <cdr:nvSpPr>
        <cdr:cNvPr id="3"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30480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House</a:t>
          </a:r>
        </a:p>
      </cdr:txBody>
    </cdr:sp>
  </cdr:relSizeAnchor>
  <cdr:relSizeAnchor xmlns:cdr="http://schemas.openxmlformats.org/drawingml/2006/chartDrawing">
    <cdr:from>
      <cdr:x>0.59259</cdr:x>
      <cdr:y>0.4375</cdr:y>
    </cdr:from>
    <cdr:to>
      <cdr:x>0.7037</cdr:x>
      <cdr:y>0.625</cdr:y>
    </cdr:to>
    <cdr:sp macro="" textlink="">
      <cdr:nvSpPr>
        <cdr:cNvPr id="4"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48768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Governor</a:t>
          </a:r>
        </a:p>
      </cdr:txBody>
    </cdr:sp>
  </cdr:relSizeAnchor>
  <cdr:relSizeAnchor xmlns:cdr="http://schemas.openxmlformats.org/drawingml/2006/chartDrawing">
    <cdr:from>
      <cdr:x>0.74074</cdr:x>
      <cdr:y>0.81481</cdr:y>
    </cdr:from>
    <cdr:to>
      <cdr:x>0.96296</cdr:x>
      <cdr:y>0.92956</cdr:y>
    </cdr:to>
    <cdr:sp macro="" textlink="">
      <cdr:nvSpPr>
        <cdr:cNvPr id="5"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6096000" y="3911600"/>
          <a:ext cx="1828782" cy="55086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State legislatures</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0.15625</cdr:y>
    </cdr:from>
    <cdr:to>
      <cdr:x>0.13889</cdr:x>
      <cdr:y>0.21875</cdr:y>
    </cdr:to>
    <cdr:sp macro="" textlink="">
      <cdr:nvSpPr>
        <cdr:cNvPr id="2" name="TextBox 1">
          <a:extLst xmlns:a="http://schemas.openxmlformats.org/drawingml/2006/main">
            <a:ext uri="{FF2B5EF4-FFF2-40B4-BE49-F238E27FC236}">
              <a16:creationId xmlns:a16="http://schemas.microsoft.com/office/drawing/2014/main" id="{466F971B-0854-48E1-A92C-0CD51B5540D1}"/>
            </a:ext>
          </a:extLst>
        </cdr:cNvPr>
        <cdr:cNvSpPr txBox="1"/>
      </cdr:nvSpPr>
      <cdr:spPr>
        <a:xfrm xmlns:a="http://schemas.openxmlformats.org/drawingml/2006/main">
          <a:off x="0" y="762000"/>
          <a:ext cx="11430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Presidential elections 1948-1988</a:t>
          </a:r>
        </a:p>
      </cdr:txBody>
    </cdr:sp>
  </cdr:relSizeAnchor>
  <cdr:relSizeAnchor xmlns:cdr="http://schemas.openxmlformats.org/drawingml/2006/chartDrawing">
    <cdr:from>
      <cdr:x>0</cdr:x>
      <cdr:y>0.57813</cdr:y>
    </cdr:from>
    <cdr:to>
      <cdr:x>0.13889</cdr:x>
      <cdr:y>0.64063</cdr:y>
    </cdr:to>
    <cdr:sp macro="" textlink="">
      <cdr:nvSpPr>
        <cdr:cNvPr id="3" name="TextBox 1">
          <a:extLst xmlns:a="http://schemas.openxmlformats.org/drawingml/2006/main">
            <a:ext uri="{FF2B5EF4-FFF2-40B4-BE49-F238E27FC236}">
              <a16:creationId xmlns:a16="http://schemas.microsoft.com/office/drawing/2014/main" id="{D6C2213B-6707-427A-9189-A68EE5E2D589}"/>
            </a:ext>
          </a:extLst>
        </cdr:cNvPr>
        <cdr:cNvSpPr txBox="1"/>
      </cdr:nvSpPr>
      <cdr:spPr>
        <a:xfrm xmlns:a="http://schemas.openxmlformats.org/drawingml/2006/main">
          <a:off x="-457200" y="2819400"/>
          <a:ext cx="11430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Presidential elections 1992-2020</a:t>
          </a:r>
        </a:p>
      </cdr:txBody>
    </cdr:sp>
  </cdr:relSizeAnchor>
</c:userShapes>
</file>

<file path=ppt/drawings/drawing16.xml><?xml version="1.0" encoding="utf-8"?>
<c:userShapes xmlns:c="http://schemas.openxmlformats.org/drawingml/2006/chart">
  <cdr:relSizeAnchor xmlns:cdr="http://schemas.openxmlformats.org/drawingml/2006/chartDrawing">
    <cdr:from>
      <cdr:x>0.00617</cdr:x>
      <cdr:y>0.86885</cdr:y>
    </cdr:from>
    <cdr:to>
      <cdr:x>0.89815</cdr:x>
      <cdr:y>1</cdr:y>
    </cdr:to>
    <cdr:sp macro="" textlink="">
      <cdr:nvSpPr>
        <cdr:cNvPr id="2" name="TextBox 1">
          <a:extLst xmlns:a="http://schemas.openxmlformats.org/drawingml/2006/main">
            <a:ext uri="{FF2B5EF4-FFF2-40B4-BE49-F238E27FC236}">
              <a16:creationId xmlns:a16="http://schemas.microsoft.com/office/drawing/2014/main" id="{26595746-A37C-42F6-976B-3C772AC29BE3}"/>
            </a:ext>
          </a:extLst>
        </cdr:cNvPr>
        <cdr:cNvSpPr txBox="1"/>
      </cdr:nvSpPr>
      <cdr:spPr>
        <a:xfrm xmlns:a="http://schemas.openxmlformats.org/drawingml/2006/main">
          <a:off x="50801" y="4038600"/>
          <a:ext cx="7340600" cy="609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Note: Based on 1952-2020 elections. When first election after redistricting was a presidential election, </a:t>
          </a:r>
          <a:br>
            <a:rPr lang="en-US" sz="1400" dirty="0"/>
          </a:br>
          <a:r>
            <a:rPr lang="en-US" sz="1400" dirty="0"/>
            <a:t>average shift was 13 seats. When first election was midterm, average shift was 12 seats.</a:t>
          </a:r>
        </a:p>
      </cdr:txBody>
    </cdr:sp>
  </cdr:relSizeAnchor>
</c:userShapes>
</file>

<file path=ppt/drawings/drawing2.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userShapes>
</file>

<file path=ppt/drawings/drawing3.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dr:relSizeAnchor xmlns:cdr="http://schemas.openxmlformats.org/drawingml/2006/chartDrawing">
    <cdr:from>
      <cdr:x>0.25</cdr:x>
      <cdr:y>0.82813</cdr:y>
    </cdr:from>
    <cdr:to>
      <cdr:x>0.37037</cdr:x>
      <cdr:y>0.89063</cdr:y>
    </cdr:to>
    <cdr:sp macro="" textlink="">
      <cdr:nvSpPr>
        <cdr:cNvPr id="13" name="TextBox 1">
          <a:extLst xmlns:a="http://schemas.openxmlformats.org/drawingml/2006/main">
            <a:ext uri="{FF2B5EF4-FFF2-40B4-BE49-F238E27FC236}">
              <a16:creationId xmlns:a16="http://schemas.microsoft.com/office/drawing/2014/main" id="{361B8737-0270-4EB6-8E78-39001FD65135}"/>
            </a:ext>
          </a:extLst>
        </cdr:cNvPr>
        <cdr:cNvSpPr txBox="1"/>
      </cdr:nvSpPr>
      <cdr:spPr>
        <a:xfrm xmlns:a="http://schemas.openxmlformats.org/drawingml/2006/main">
          <a:off x="2057400" y="4038600"/>
          <a:ext cx="9906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Biden</a:t>
          </a:r>
        </a:p>
      </cdr:txBody>
    </cdr:sp>
  </cdr:relSizeAnchor>
  <cdr:relSizeAnchor xmlns:cdr="http://schemas.openxmlformats.org/drawingml/2006/chartDrawing">
    <cdr:from>
      <cdr:x>0.23148</cdr:x>
      <cdr:y>0.8125</cdr:y>
    </cdr:from>
    <cdr:to>
      <cdr:x>0.62037</cdr:x>
      <cdr:y>0.92188</cdr:y>
    </cdr:to>
    <cdr:sp macro="" textlink="">
      <cdr:nvSpPr>
        <cdr:cNvPr id="14" name="Oval 13">
          <a:extLst xmlns:a="http://schemas.openxmlformats.org/drawingml/2006/main">
            <a:ext uri="{FF2B5EF4-FFF2-40B4-BE49-F238E27FC236}">
              <a16:creationId xmlns:a16="http://schemas.microsoft.com/office/drawing/2014/main" id="{2E3BB207-9186-4058-9674-47873E92B763}"/>
            </a:ext>
          </a:extLst>
        </cdr:cNvPr>
        <cdr:cNvSpPr/>
      </cdr:nvSpPr>
      <cdr:spPr>
        <a:xfrm xmlns:a="http://schemas.openxmlformats.org/drawingml/2006/main">
          <a:off x="1905000" y="3962400"/>
          <a:ext cx="3200400"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0.18037</cdr:x>
      <cdr:y>0.19495</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1065923" y="719667"/>
          <a:ext cx="4078233" cy="1978223"/>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0.1361</cdr:x>
      <cdr:y>0.25688</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804334" y="948267"/>
          <a:ext cx="4339793" cy="1749605"/>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0.11032</cdr:x>
      <cdr:y>0.38073</cdr:y>
    </cdr:from>
    <cdr:to>
      <cdr:x>0.30424</cdr:x>
      <cdr:y>0.48912</cdr:y>
    </cdr:to>
    <cdr:sp macro="" textlink="">
      <cdr:nvSpPr>
        <cdr:cNvPr id="11"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651934" y="1405467"/>
          <a:ext cx="1146066"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Biden 22</a:t>
          </a:r>
        </a:p>
      </cdr:txBody>
    </cdr:sp>
  </cdr:relSizeAnchor>
  <cdr:relSizeAnchor xmlns:cdr="http://schemas.openxmlformats.org/drawingml/2006/chartDrawing">
    <cdr:from>
      <cdr:x>0.18768</cdr:x>
      <cdr:y>0.30607</cdr:y>
    </cdr:from>
    <cdr:to>
      <cdr:x>0.20728</cdr:x>
      <cdr:y>0.38073</cdr:y>
    </cdr:to>
    <cdr:cxnSp macro="">
      <cdr:nvCxnSpPr>
        <cdr:cNvPr id="13" name="Straight Arrow Connector 12">
          <a:extLst xmlns:a="http://schemas.openxmlformats.org/drawingml/2006/main">
            <a:ext uri="{FF2B5EF4-FFF2-40B4-BE49-F238E27FC236}">
              <a16:creationId xmlns:a16="http://schemas.microsoft.com/office/drawing/2014/main" id="{8E9F9ACC-5B8D-4C67-8CD0-C0F3CC7428A7}"/>
            </a:ext>
          </a:extLst>
        </cdr:cNvPr>
        <cdr:cNvCxnSpPr>
          <a:stCxn xmlns:a="http://schemas.openxmlformats.org/drawingml/2006/main" id="11" idx="0"/>
        </cdr:cNvCxnSpPr>
      </cdr:nvCxnSpPr>
      <cdr:spPr>
        <a:xfrm xmlns:a="http://schemas.openxmlformats.org/drawingml/2006/main" flipH="1" flipV="1">
          <a:off x="1109134" y="1129837"/>
          <a:ext cx="115833" cy="27563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0.09742</cdr:x>
      <cdr:y>0.36009</cdr:y>
    </cdr:from>
    <cdr:to>
      <cdr:x>0.31662</cdr:x>
      <cdr:y>0.52523</cdr:y>
    </cdr:to>
    <cdr:sp macro="" textlink="">
      <cdr:nvSpPr>
        <cdr:cNvPr id="18" name="Oval 17">
          <a:extLst xmlns:a="http://schemas.openxmlformats.org/drawingml/2006/main">
            <a:ext uri="{FF2B5EF4-FFF2-40B4-BE49-F238E27FC236}">
              <a16:creationId xmlns:a16="http://schemas.microsoft.com/office/drawing/2014/main" id="{682A9C5D-27FC-466F-B573-73BEE52EEFB4}"/>
            </a:ext>
          </a:extLst>
        </cdr:cNvPr>
        <cdr:cNvSpPr/>
      </cdr:nvSpPr>
      <cdr:spPr>
        <a:xfrm xmlns:a="http://schemas.openxmlformats.org/drawingml/2006/main">
          <a:off x="575734" y="1329267"/>
          <a:ext cx="1295400" cy="6096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userShapes>
</file>

<file path=ppt/drawings/drawing7.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dr:relSizeAnchor xmlns:cdr="http://schemas.openxmlformats.org/drawingml/2006/chartDrawing">
    <cdr:from>
      <cdr:x>0.30413</cdr:x>
      <cdr:y>0.1875</cdr:y>
    </cdr:from>
    <cdr:to>
      <cdr:x>0.4393</cdr:x>
      <cdr:y>0.375</cdr:y>
    </cdr:to>
    <cdr:sp macro="" textlink="">
      <cdr:nvSpPr>
        <cdr:cNvPr id="3" name="TextBox 2">
          <a:extLst xmlns:a="http://schemas.openxmlformats.org/drawingml/2006/main">
            <a:ext uri="{FF2B5EF4-FFF2-40B4-BE49-F238E27FC236}">
              <a16:creationId xmlns:a16="http://schemas.microsoft.com/office/drawing/2014/main" id="{893325BE-1FD1-4DB8-B669-5C41DE4132B7}"/>
            </a:ext>
          </a:extLst>
        </cdr:cNvPr>
        <cdr:cNvSpPr txBox="1"/>
      </cdr:nvSpPr>
      <cdr:spPr>
        <a:xfrm xmlns:a="http://schemas.openxmlformats.org/drawingml/2006/main">
          <a:off x="2057400" y="914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2022</a:t>
          </a:r>
        </a:p>
        <a:p xmlns:a="http://schemas.openxmlformats.org/drawingml/2006/main">
          <a:r>
            <a:rPr lang="en-US" sz="2000" dirty="0"/>
            <a:t>projection</a:t>
          </a:r>
        </a:p>
      </cdr:txBody>
    </cdr:sp>
  </cdr:relSizeAnchor>
  <cdr:relSizeAnchor xmlns:cdr="http://schemas.openxmlformats.org/drawingml/2006/chartDrawing">
    <cdr:from>
      <cdr:x>0.23655</cdr:x>
      <cdr:y>0.25</cdr:y>
    </cdr:from>
    <cdr:to>
      <cdr:x>0.29287</cdr:x>
      <cdr:y>0.29688</cdr:y>
    </cdr:to>
    <cdr:cxnSp macro="">
      <cdr:nvCxnSpPr>
        <cdr:cNvPr id="5" name="Straight Arrow Connector 4">
          <a:extLst xmlns:a="http://schemas.openxmlformats.org/drawingml/2006/main">
            <a:ext uri="{FF2B5EF4-FFF2-40B4-BE49-F238E27FC236}">
              <a16:creationId xmlns:a16="http://schemas.microsoft.com/office/drawing/2014/main" id="{9E94CFBC-BB6C-49DE-94F8-7380A73C5E3B}"/>
            </a:ext>
          </a:extLst>
        </cdr:cNvPr>
        <cdr:cNvCxnSpPr/>
      </cdr:nvCxnSpPr>
      <cdr:spPr>
        <a:xfrm xmlns:a="http://schemas.openxmlformats.org/drawingml/2006/main" flipH="1">
          <a:off x="1600200" y="1219200"/>
          <a:ext cx="381000" cy="228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0.49533</cdr:x>
      <cdr:y>0.36364</cdr:y>
    </cdr:from>
    <cdr:to>
      <cdr:x>0.75758</cdr:x>
      <cdr:y>0.74545</cdr:y>
    </cdr:to>
    <cdr:sp macro="" textlink="">
      <cdr:nvSpPr>
        <cdr:cNvPr id="2" name="TextBox 1">
          <a:extLst xmlns:a="http://schemas.openxmlformats.org/drawingml/2006/main">
            <a:ext uri="{FF2B5EF4-FFF2-40B4-BE49-F238E27FC236}">
              <a16:creationId xmlns:a16="http://schemas.microsoft.com/office/drawing/2014/main" id="{B6C514E3-0846-47EA-B55B-90355895D78F}"/>
            </a:ext>
          </a:extLst>
        </cdr:cNvPr>
        <cdr:cNvSpPr txBox="1"/>
      </cdr:nvSpPr>
      <cdr:spPr>
        <a:xfrm xmlns:a="http://schemas.openxmlformats.org/drawingml/2006/main">
          <a:off x="4038600" y="1524000"/>
          <a:ext cx="2138218" cy="1600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For Democrats to hold Senate majority, </a:t>
          </a:r>
          <a:br>
            <a:rPr lang="en-US" sz="1800" dirty="0"/>
          </a:br>
          <a:r>
            <a:rPr lang="en-US" sz="1800" dirty="0"/>
            <a:t>they need at least a 17-17 split among 34</a:t>
          </a:r>
        </a:p>
        <a:p xmlns:a="http://schemas.openxmlformats.org/drawingml/2006/main">
          <a:r>
            <a:rPr lang="en-US" sz="1800" dirty="0"/>
            <a:t>Senate seats being contested. To do that,</a:t>
          </a:r>
        </a:p>
        <a:p xmlns:a="http://schemas.openxmlformats.org/drawingml/2006/main">
          <a:r>
            <a:rPr lang="en-US" sz="1800" dirty="0"/>
            <a:t>they would need to hold the leaning </a:t>
          </a:r>
          <a:br>
            <a:rPr lang="en-US" sz="1800" dirty="0"/>
          </a:br>
          <a:r>
            <a:rPr lang="en-US" sz="1800" dirty="0"/>
            <a:t>Democratic seat and win all the</a:t>
          </a:r>
          <a:br>
            <a:rPr lang="en-US" sz="1800" dirty="0"/>
          </a:br>
          <a:r>
            <a:rPr lang="en-US" sz="1800" dirty="0"/>
            <a:t>toss up states or pick up one or</a:t>
          </a:r>
          <a:br>
            <a:rPr lang="en-US" sz="1800" dirty="0"/>
          </a:br>
          <a:r>
            <a:rPr lang="en-US" sz="1800" dirty="0"/>
            <a:t>two of the leaning Republican states.</a:t>
          </a:r>
        </a:p>
      </cdr:txBody>
    </cdr:sp>
  </cdr:relSizeAnchor>
</c:userShapes>
</file>

<file path=ppt/drawings/drawing9.xml><?xml version="1.0" encoding="utf-8"?>
<c:userShapes xmlns:c="http://schemas.openxmlformats.org/drawingml/2006/chart">
  <cdr:relSizeAnchor xmlns:cdr="http://schemas.openxmlformats.org/drawingml/2006/chartDrawing">
    <cdr:from>
      <cdr:x>0.57282</cdr:x>
      <cdr:y>0.28333</cdr:y>
    </cdr:from>
    <cdr:to>
      <cdr:x>0.82524</cdr:x>
      <cdr:y>0.63333</cdr:y>
    </cdr:to>
    <cdr:sp macro="" textlink="">
      <cdr:nvSpPr>
        <cdr:cNvPr id="2" name="TextBox 1">
          <a:extLst xmlns:a="http://schemas.openxmlformats.org/drawingml/2006/main">
            <a:ext uri="{FF2B5EF4-FFF2-40B4-BE49-F238E27FC236}">
              <a16:creationId xmlns:a16="http://schemas.microsoft.com/office/drawing/2014/main" id="{9D5DA6C5-639D-477F-B0ED-946D35FE0D82}"/>
            </a:ext>
          </a:extLst>
        </cdr:cNvPr>
        <cdr:cNvSpPr txBox="1"/>
      </cdr:nvSpPr>
      <cdr:spPr>
        <a:xfrm xmlns:a="http://schemas.openxmlformats.org/drawingml/2006/main">
          <a:off x="4495800" y="1295400"/>
          <a:ext cx="1981144" cy="1600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Republicans would control</a:t>
          </a:r>
          <a:br>
            <a:rPr lang="en-US" sz="1800" b="1" dirty="0"/>
          </a:br>
          <a:r>
            <a:rPr lang="en-US" sz="1800" b="1" dirty="0"/>
            <a:t>Senate with at least a</a:t>
          </a:r>
          <a:br>
            <a:rPr lang="en-US" sz="1800" b="1" dirty="0"/>
          </a:br>
          <a:r>
            <a:rPr lang="en-US" sz="1800" b="1" dirty="0"/>
            <a:t>52-48 seat majority – it</a:t>
          </a:r>
        </a:p>
        <a:p xmlns:a="http://schemas.openxmlformats.org/drawingml/2006/main">
          <a:r>
            <a:rPr lang="en-US" sz="1800" b="1" dirty="0"/>
            <a:t>would be 57-43 if they</a:t>
          </a:r>
        </a:p>
        <a:p xmlns:a="http://schemas.openxmlformats.org/drawingml/2006/main">
          <a:r>
            <a:rPr lang="en-US" sz="1800" b="1" dirty="0"/>
            <a:t>win all the toss-up races</a:t>
          </a:r>
        </a:p>
      </cdr:txBody>
    </cdr:sp>
  </cdr:relSizeAnchor>
  <cdr:relSizeAnchor xmlns:cdr="http://schemas.openxmlformats.org/drawingml/2006/chartDrawing">
    <cdr:from>
      <cdr:x>0.42718</cdr:x>
      <cdr:y>0.43333</cdr:y>
    </cdr:from>
    <cdr:to>
      <cdr:x>0.49515</cdr:x>
      <cdr:y>0.48333</cdr:y>
    </cdr:to>
    <cdr:sp macro="" textlink="">
      <cdr:nvSpPr>
        <cdr:cNvPr id="3" name="TextBox 2">
          <a:extLst xmlns:a="http://schemas.openxmlformats.org/drawingml/2006/main">
            <a:ext uri="{FF2B5EF4-FFF2-40B4-BE49-F238E27FC236}">
              <a16:creationId xmlns:a16="http://schemas.microsoft.com/office/drawing/2014/main" id="{0B4C64ED-7A9A-4076-85A7-FAC49E9AB8E2}"/>
            </a:ext>
          </a:extLst>
        </cdr:cNvPr>
        <cdr:cNvSpPr txBox="1"/>
      </cdr:nvSpPr>
      <cdr:spPr>
        <a:xfrm xmlns:a="http://schemas.openxmlformats.org/drawingml/2006/main">
          <a:off x="3352800" y="1981200"/>
          <a:ext cx="533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(NH)</a:t>
          </a:r>
        </a:p>
      </cdr:txBody>
    </cdr:sp>
  </cdr:relSizeAnchor>
  <cdr:relSizeAnchor xmlns:cdr="http://schemas.openxmlformats.org/drawingml/2006/chartDrawing">
    <cdr:from>
      <cdr:x>0.80583</cdr:x>
      <cdr:y>0.21667</cdr:y>
    </cdr:from>
    <cdr:to>
      <cdr:x>0.87379</cdr:x>
      <cdr:y>0.26667</cdr:y>
    </cdr:to>
    <cdr:sp macro="" textlink="">
      <cdr:nvSpPr>
        <cdr:cNvPr id="4"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6324600" y="990600"/>
          <a:ext cx="533400"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(FL,NC,OH,WI)</a:t>
          </a:r>
        </a:p>
      </cdr:txBody>
    </cdr:sp>
  </cdr:relSizeAnchor>
  <cdr:relSizeAnchor xmlns:cdr="http://schemas.openxmlformats.org/drawingml/2006/chartDrawing">
    <cdr:from>
      <cdr:x>0.80583</cdr:x>
      <cdr:y>0.65</cdr:y>
    </cdr:from>
    <cdr:to>
      <cdr:x>0.87379</cdr:x>
      <cdr:y>0.70556</cdr:y>
    </cdr:to>
    <cdr:sp macro="" textlink="">
      <cdr:nvSpPr>
        <cdr:cNvPr id="5"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6324600" y="2971800"/>
          <a:ext cx="533400" cy="2540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(AZ,GA,NV,PA)</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3E9183-4131-4385-A09A-9B11F22396F6}" type="datetimeFigureOut">
              <a:rPr lang="en-US" smtClean="0"/>
              <a:t>3/17/2022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960317F-F8A7-400E-AEFB-456B2D2A6133}" type="slidenum">
              <a:rPr lang="en-US" smtClean="0"/>
              <a:t>‹#›</a:t>
            </a:fld>
            <a:endParaRPr lang="en-US"/>
          </a:p>
        </p:txBody>
      </p:sp>
    </p:spTree>
    <p:extLst>
      <p:ext uri="{BB962C8B-B14F-4D97-AF65-F5344CB8AC3E}">
        <p14:creationId xmlns:p14="http://schemas.microsoft.com/office/powerpoint/2010/main" val="941787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5CB6B4-4DF7-4542-A1EE-6F6764EEDA85}" type="datetimeFigureOut">
              <a:rPr lang="en-US" smtClean="0"/>
              <a:pPr/>
              <a:t>3/17/2022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AF1D0E-2ACE-49E7-A02A-8C632C5E8238}" type="slidenum">
              <a:rPr lang="en-US" smtClean="0"/>
              <a:pPr/>
              <a:t>‹#›</a:t>
            </a:fld>
            <a:endParaRPr lang="en-US"/>
          </a:p>
        </p:txBody>
      </p:sp>
    </p:spTree>
    <p:extLst>
      <p:ext uri="{BB962C8B-B14F-4D97-AF65-F5344CB8AC3E}">
        <p14:creationId xmlns:p14="http://schemas.microsoft.com/office/powerpoint/2010/main" val="193210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AF1D0E-2ACE-49E7-A02A-8C632C5E8238}" type="slidenum">
              <a:rPr lang="en-US" smtClean="0"/>
              <a:pPr/>
              <a:t>1</a:t>
            </a:fld>
            <a:endParaRPr lang="en-US"/>
          </a:p>
        </p:txBody>
      </p:sp>
    </p:spTree>
    <p:extLst>
      <p:ext uri="{BB962C8B-B14F-4D97-AF65-F5344CB8AC3E}">
        <p14:creationId xmlns:p14="http://schemas.microsoft.com/office/powerpoint/2010/main" val="387665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AF1D0E-2ACE-49E7-A02A-8C632C5E8238}" type="slidenum">
              <a:rPr lang="en-US" smtClean="0"/>
              <a:pPr/>
              <a:t>3</a:t>
            </a:fld>
            <a:endParaRPr lang="en-US"/>
          </a:p>
        </p:txBody>
      </p:sp>
    </p:spTree>
    <p:extLst>
      <p:ext uri="{BB962C8B-B14F-4D97-AF65-F5344CB8AC3E}">
        <p14:creationId xmlns:p14="http://schemas.microsoft.com/office/powerpoint/2010/main" val="4046735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36</a:t>
            </a:fld>
            <a:endParaRPr lang="en-US"/>
          </a:p>
        </p:txBody>
      </p:sp>
    </p:spTree>
    <p:extLst>
      <p:ext uri="{BB962C8B-B14F-4D97-AF65-F5344CB8AC3E}">
        <p14:creationId xmlns:p14="http://schemas.microsoft.com/office/powerpoint/2010/main" val="94129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132236-4619-456E-87AB-BAFC08411636}" type="slidenum">
              <a:rPr lang="en-US" smtClean="0"/>
              <a:pPr/>
              <a:t>43</a:t>
            </a:fld>
            <a:endParaRPr lang="en-US"/>
          </a:p>
        </p:txBody>
      </p:sp>
    </p:spTree>
    <p:extLst>
      <p:ext uri="{BB962C8B-B14F-4D97-AF65-F5344CB8AC3E}">
        <p14:creationId xmlns:p14="http://schemas.microsoft.com/office/powerpoint/2010/main" val="9848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5193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3175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2295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55</a:t>
            </a:fld>
            <a:endParaRPr lang="en-US" altLang="en-US"/>
          </a:p>
        </p:txBody>
      </p:sp>
    </p:spTree>
    <p:extLst>
      <p:ext uri="{BB962C8B-B14F-4D97-AF65-F5344CB8AC3E}">
        <p14:creationId xmlns:p14="http://schemas.microsoft.com/office/powerpoint/2010/main" val="159526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AF1D0E-2ACE-49E7-A02A-8C632C5E8238}" type="slidenum">
              <a:rPr lang="en-US" smtClean="0"/>
              <a:pPr/>
              <a:t>65</a:t>
            </a:fld>
            <a:endParaRPr lang="en-US"/>
          </a:p>
        </p:txBody>
      </p:sp>
    </p:spTree>
    <p:extLst>
      <p:ext uri="{BB962C8B-B14F-4D97-AF65-F5344CB8AC3E}">
        <p14:creationId xmlns:p14="http://schemas.microsoft.com/office/powerpoint/2010/main" val="215444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3/17/2022</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7827034" y="6528815"/>
            <a:ext cx="958613" cy="228600"/>
          </a:xfrm>
          <a:prstGeom prst="rect">
            <a:avLst/>
          </a:prstGeom>
        </p:spPr>
        <p:txBody>
          <a:bodyPr vert="horz" lIns="91440" tIns="45720" rIns="91440" bIns="45720" rtlCol="0" anchor="ctr"/>
          <a:lstStyle>
            <a:lvl1pPr algn="r">
              <a:defRPr sz="675"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356616" y="1371600"/>
            <a:ext cx="85344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472185" y="274321"/>
            <a:ext cx="7430276"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4386" y="343719"/>
            <a:ext cx="879766" cy="879766"/>
          </a:xfrm>
          <a:prstGeom prst="rect">
            <a:avLst/>
          </a:prstGeom>
        </p:spPr>
      </p:pic>
    </p:spTree>
    <p:extLst>
      <p:ext uri="{BB962C8B-B14F-4D97-AF65-F5344CB8AC3E}">
        <p14:creationId xmlns:p14="http://schemas.microsoft.com/office/powerpoint/2010/main" val="138232844"/>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3/17/2022</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3/17/2022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3/17/2022</a:t>
            </a:fld>
            <a:endParaRPr lang="en-US" sz="1400" dirty="0">
              <a:solidFill>
                <a:srgbClr val="5A6378"/>
              </a:solidFill>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1"/>
            <a:ext cx="8189913" cy="1676400"/>
          </a:xfrm>
        </p:spPr>
        <p:txBody>
          <a:bodyPr anchor="b">
            <a:normAutofit/>
          </a:bodyPr>
          <a:lstStyle/>
          <a:p>
            <a:pPr algn="ctr"/>
            <a:r>
              <a:rPr lang="en-US" dirty="0"/>
              <a:t>2022 Midterm Elections</a:t>
            </a:r>
            <a:br>
              <a:rPr lang="en-US" dirty="0"/>
            </a:br>
            <a:endParaRPr lang="en-US" sz="2800" dirty="0"/>
          </a:p>
        </p:txBody>
      </p:sp>
      <p:sp>
        <p:nvSpPr>
          <p:cNvPr id="3" name="Subtitle 2"/>
          <p:cNvSpPr>
            <a:spLocks noGrp="1"/>
          </p:cNvSpPr>
          <p:nvPr>
            <p:ph type="body" idx="1"/>
          </p:nvPr>
        </p:nvSpPr>
        <p:spPr>
          <a:xfrm>
            <a:off x="1676400" y="4572000"/>
            <a:ext cx="6053666" cy="1504251"/>
          </a:xfrm>
        </p:spPr>
        <p:txBody>
          <a:bodyPr anchor="t">
            <a:normAutofit/>
          </a:bodyPr>
          <a:lstStyle/>
          <a:p>
            <a:pPr algn="ctr"/>
            <a:r>
              <a:rPr lang="en-US" sz="2400" dirty="0"/>
              <a:t>Tom Patterson, author of We the People</a:t>
            </a:r>
          </a:p>
        </p:txBody>
      </p:sp>
    </p:spTree>
    <p:extLst>
      <p:ext uri="{BB962C8B-B14F-4D97-AF65-F5344CB8AC3E}">
        <p14:creationId xmlns:p14="http://schemas.microsoft.com/office/powerpoint/2010/main" val="2921009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75CC-D51C-458B-A119-AF4F49D68D24}"/>
              </a:ext>
            </a:extLst>
          </p:cNvPr>
          <p:cNvSpPr>
            <a:spLocks noGrp="1"/>
          </p:cNvSpPr>
          <p:nvPr>
            <p:ph type="title"/>
          </p:nvPr>
        </p:nvSpPr>
        <p:spPr>
          <a:xfrm>
            <a:off x="457200" y="533400"/>
            <a:ext cx="8229600" cy="990600"/>
          </a:xfrm>
        </p:spPr>
        <p:txBody>
          <a:bodyPr/>
          <a:lstStyle/>
          <a:p>
            <a:r>
              <a:rPr lang="en-US" dirty="0"/>
              <a:t>Estimating Surge and Decline</a:t>
            </a:r>
          </a:p>
        </p:txBody>
      </p:sp>
      <p:sp>
        <p:nvSpPr>
          <p:cNvPr id="3" name="Content Placeholder 2">
            <a:extLst>
              <a:ext uri="{FF2B5EF4-FFF2-40B4-BE49-F238E27FC236}">
                <a16:creationId xmlns:a16="http://schemas.microsoft.com/office/drawing/2014/main" id="{B57C98C3-D165-489D-AF56-83D9A5D6D810}"/>
              </a:ext>
            </a:extLst>
          </p:cNvPr>
          <p:cNvSpPr>
            <a:spLocks noGrp="1"/>
          </p:cNvSpPr>
          <p:nvPr>
            <p:ph idx="1"/>
          </p:nvPr>
        </p:nvSpPr>
        <p:spPr>
          <a:xfrm>
            <a:off x="457200" y="1600200"/>
            <a:ext cx="8229600" cy="4876800"/>
          </a:xfrm>
        </p:spPr>
        <p:txBody>
          <a:bodyPr>
            <a:normAutofit fontScale="92500" lnSpcReduction="10000"/>
          </a:bodyPr>
          <a:lstStyle/>
          <a:p>
            <a:r>
              <a:rPr lang="en-US" b="1" dirty="0"/>
              <a:t>Self-defined independents:</a:t>
            </a:r>
          </a:p>
          <a:p>
            <a:r>
              <a:rPr lang="en-US" dirty="0"/>
              <a:t>	1. Larger part of presidential electorate than 	midterm electorate</a:t>
            </a:r>
          </a:p>
          <a:p>
            <a:r>
              <a:rPr lang="en-US" dirty="0"/>
              <a:t>	2. More responsive to mood of moment</a:t>
            </a:r>
          </a:p>
          <a:p>
            <a:endParaRPr lang="en-US" dirty="0"/>
          </a:p>
          <a:p>
            <a:r>
              <a:rPr lang="en-US" b="1" dirty="0"/>
              <a:t>Since 1980:</a:t>
            </a:r>
          </a:p>
          <a:p>
            <a:r>
              <a:rPr lang="en-US" dirty="0"/>
              <a:t>	Each percentage point advantage that the 	presidential victor has among Independents is 	associated with a </a:t>
            </a:r>
            <a:r>
              <a:rPr lang="en-US" b="1" dirty="0"/>
              <a:t>loss of 2.2 House seats</a:t>
            </a:r>
            <a:r>
              <a:rPr lang="en-US" dirty="0"/>
              <a:t> in 	the subsequent midterm election. </a:t>
            </a:r>
          </a:p>
        </p:txBody>
      </p:sp>
    </p:spTree>
    <p:extLst>
      <p:ext uri="{BB962C8B-B14F-4D97-AF65-F5344CB8AC3E}">
        <p14:creationId xmlns:p14="http://schemas.microsoft.com/office/powerpoint/2010/main" val="182770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FF3-2516-4DE1-8672-6FAB77DCAD5B}"/>
              </a:ext>
            </a:extLst>
          </p:cNvPr>
          <p:cNvSpPr>
            <a:spLocks noGrp="1"/>
          </p:cNvSpPr>
          <p:nvPr>
            <p:ph type="title"/>
          </p:nvPr>
        </p:nvSpPr>
        <p:spPr/>
        <p:txBody>
          <a:bodyPr>
            <a:normAutofit fontScale="90000"/>
          </a:bodyPr>
          <a:lstStyle/>
          <a:p>
            <a:r>
              <a:rPr lang="en-US" dirty="0"/>
              <a:t>Predicting 2022 from</a:t>
            </a:r>
            <a:br>
              <a:rPr lang="en-US" dirty="0"/>
            </a:br>
            <a:r>
              <a:rPr lang="en-US" dirty="0"/>
              <a:t>Surge and Decline Theory</a:t>
            </a:r>
          </a:p>
        </p:txBody>
      </p:sp>
      <p:graphicFrame>
        <p:nvGraphicFramePr>
          <p:cNvPr id="6" name="Content Placeholder 5">
            <a:extLst>
              <a:ext uri="{FF2B5EF4-FFF2-40B4-BE49-F238E27FC236}">
                <a16:creationId xmlns:a16="http://schemas.microsoft.com/office/drawing/2014/main" id="{6385735E-1C01-474D-9406-5895B4F87141}"/>
              </a:ext>
            </a:extLst>
          </p:cNvPr>
          <p:cNvGraphicFramePr>
            <a:graphicFrameLocks noGrp="1"/>
          </p:cNvGraphicFramePr>
          <p:nvPr>
            <p:ph idx="1"/>
            <p:extLst>
              <p:ext uri="{D42A27DB-BD31-4B8C-83A1-F6EECF244321}">
                <p14:modId xmlns:p14="http://schemas.microsoft.com/office/powerpoint/2010/main" val="774211752"/>
              </p:ext>
            </p:extLst>
          </p:nvPr>
        </p:nvGraphicFramePr>
        <p:xfrm>
          <a:off x="474133" y="2209800"/>
          <a:ext cx="82296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983DBF4-1C9E-4AC6-BB0F-FF6B75CBA7D8}"/>
              </a:ext>
            </a:extLst>
          </p:cNvPr>
          <p:cNvSpPr txBox="1"/>
          <p:nvPr/>
        </p:nvSpPr>
        <p:spPr>
          <a:xfrm>
            <a:off x="5029200" y="5105400"/>
            <a:ext cx="3965735" cy="461665"/>
          </a:xfrm>
          <a:prstGeom prst="rect">
            <a:avLst/>
          </a:prstGeom>
          <a:noFill/>
        </p:spPr>
        <p:txBody>
          <a:bodyPr wrap="square" rtlCol="0">
            <a:spAutoFit/>
          </a:bodyPr>
          <a:lstStyle/>
          <a:p>
            <a:r>
              <a:rPr lang="en-US" sz="2400" b="1" dirty="0"/>
              <a:t>14-point advantage for Biden</a:t>
            </a:r>
          </a:p>
        </p:txBody>
      </p:sp>
    </p:spTree>
    <p:extLst>
      <p:ext uri="{BB962C8B-B14F-4D97-AF65-F5344CB8AC3E}">
        <p14:creationId xmlns:p14="http://schemas.microsoft.com/office/powerpoint/2010/main" val="4134179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FF3-2516-4DE1-8672-6FAB77DCAD5B}"/>
              </a:ext>
            </a:extLst>
          </p:cNvPr>
          <p:cNvSpPr>
            <a:spLocks noGrp="1"/>
          </p:cNvSpPr>
          <p:nvPr>
            <p:ph type="title"/>
          </p:nvPr>
        </p:nvSpPr>
        <p:spPr/>
        <p:txBody>
          <a:bodyPr>
            <a:normAutofit fontScale="90000"/>
          </a:bodyPr>
          <a:lstStyle/>
          <a:p>
            <a:r>
              <a:rPr lang="en-US" dirty="0"/>
              <a:t>Predicting 2022 from</a:t>
            </a:r>
            <a:br>
              <a:rPr lang="en-US" dirty="0"/>
            </a:br>
            <a:r>
              <a:rPr lang="en-US" dirty="0"/>
              <a:t>Surge and Decline Theory</a:t>
            </a:r>
          </a:p>
        </p:txBody>
      </p:sp>
      <p:graphicFrame>
        <p:nvGraphicFramePr>
          <p:cNvPr id="6" name="Content Placeholder 5">
            <a:extLst>
              <a:ext uri="{FF2B5EF4-FFF2-40B4-BE49-F238E27FC236}">
                <a16:creationId xmlns:a16="http://schemas.microsoft.com/office/drawing/2014/main" id="{6385735E-1C01-474D-9406-5895B4F87141}"/>
              </a:ext>
            </a:extLst>
          </p:cNvPr>
          <p:cNvGraphicFramePr>
            <a:graphicFrameLocks noGrp="1"/>
          </p:cNvGraphicFramePr>
          <p:nvPr>
            <p:ph idx="1"/>
          </p:nvPr>
        </p:nvGraphicFramePr>
        <p:xfrm>
          <a:off x="474133" y="2209800"/>
          <a:ext cx="82296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6F8D96B-9BB1-44D7-864C-D85325F11468}"/>
              </a:ext>
            </a:extLst>
          </p:cNvPr>
          <p:cNvSpPr txBox="1"/>
          <p:nvPr/>
        </p:nvSpPr>
        <p:spPr>
          <a:xfrm>
            <a:off x="6400800" y="1752600"/>
            <a:ext cx="2667000" cy="1323439"/>
          </a:xfrm>
          <a:prstGeom prst="rect">
            <a:avLst/>
          </a:prstGeom>
          <a:noFill/>
        </p:spPr>
        <p:txBody>
          <a:bodyPr wrap="square" rtlCol="0">
            <a:spAutoFit/>
          </a:bodyPr>
          <a:lstStyle/>
          <a:p>
            <a:r>
              <a:rPr lang="en-US" sz="2000" b="1" dirty="0"/>
              <a:t>Biden’s 14-point </a:t>
            </a:r>
          </a:p>
          <a:p>
            <a:r>
              <a:rPr lang="en-US" sz="2000" b="1" dirty="0"/>
              <a:t>advantage in 2020</a:t>
            </a:r>
          </a:p>
          <a:p>
            <a:r>
              <a:rPr lang="en-US" sz="2000" b="1" dirty="0"/>
              <a:t>predicts Republican gain of 31 seats in 2022</a:t>
            </a:r>
          </a:p>
        </p:txBody>
      </p:sp>
    </p:spTree>
    <p:extLst>
      <p:ext uri="{BB962C8B-B14F-4D97-AF65-F5344CB8AC3E}">
        <p14:creationId xmlns:p14="http://schemas.microsoft.com/office/powerpoint/2010/main" val="1113339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EA72-6CF9-4E48-8FD1-7606639A2284}"/>
              </a:ext>
            </a:extLst>
          </p:cNvPr>
          <p:cNvSpPr>
            <a:spLocks noGrp="1"/>
          </p:cNvSpPr>
          <p:nvPr>
            <p:ph type="title"/>
          </p:nvPr>
        </p:nvSpPr>
        <p:spPr/>
        <p:txBody>
          <a:bodyPr>
            <a:normAutofit fontScale="90000"/>
          </a:bodyPr>
          <a:lstStyle/>
          <a:p>
            <a:r>
              <a:rPr lang="en-US" b="1" dirty="0"/>
              <a:t>Referendum Theory of Midterm Elections</a:t>
            </a:r>
          </a:p>
        </p:txBody>
      </p:sp>
      <p:sp>
        <p:nvSpPr>
          <p:cNvPr id="3" name="Content Placeholder 2">
            <a:extLst>
              <a:ext uri="{FF2B5EF4-FFF2-40B4-BE49-F238E27FC236}">
                <a16:creationId xmlns:a16="http://schemas.microsoft.com/office/drawing/2014/main" id="{F1511E8D-4B79-476E-A07D-BD59241C42E4}"/>
              </a:ext>
            </a:extLst>
          </p:cNvPr>
          <p:cNvSpPr>
            <a:spLocks noGrp="1"/>
          </p:cNvSpPr>
          <p:nvPr>
            <p:ph idx="1"/>
          </p:nvPr>
        </p:nvSpPr>
        <p:spPr>
          <a:xfrm>
            <a:off x="1143000" y="1905000"/>
            <a:ext cx="7010400" cy="4572000"/>
          </a:xfrm>
        </p:spPr>
        <p:txBody>
          <a:bodyPr/>
          <a:lstStyle/>
          <a:p>
            <a:pPr marL="0" indent="0">
              <a:buNone/>
            </a:pPr>
            <a:r>
              <a:rPr lang="en-US" dirty="0"/>
              <a:t>After taking office, presidents make policy choices that tend to make more enemies than friends, leading to declining popularity that weakens appeal of president’s party in midterms.</a:t>
            </a:r>
          </a:p>
        </p:txBody>
      </p:sp>
    </p:spTree>
    <p:extLst>
      <p:ext uri="{BB962C8B-B14F-4D97-AF65-F5344CB8AC3E}">
        <p14:creationId xmlns:p14="http://schemas.microsoft.com/office/powerpoint/2010/main" val="876035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301576813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2743884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138651270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3357796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extLst>
              <p:ext uri="{D42A27DB-BD31-4B8C-83A1-F6EECF244321}">
                <p14:modId xmlns:p14="http://schemas.microsoft.com/office/powerpoint/2010/main" val="3175078120"/>
              </p:ext>
            </p:extLst>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Tree>
    <p:extLst>
      <p:ext uri="{BB962C8B-B14F-4D97-AF65-F5344CB8AC3E}">
        <p14:creationId xmlns:p14="http://schemas.microsoft.com/office/powerpoint/2010/main" val="252708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
        <p:nvSpPr>
          <p:cNvPr id="3" name="TextBox 2">
            <a:extLst>
              <a:ext uri="{FF2B5EF4-FFF2-40B4-BE49-F238E27FC236}">
                <a16:creationId xmlns:a16="http://schemas.microsoft.com/office/drawing/2014/main" id="{33E12939-C4F0-48A1-8D82-1FEF9C5C7023}"/>
              </a:ext>
            </a:extLst>
          </p:cNvPr>
          <p:cNvSpPr txBox="1"/>
          <p:nvPr/>
        </p:nvSpPr>
        <p:spPr>
          <a:xfrm>
            <a:off x="5798129" y="1936108"/>
            <a:ext cx="2914837" cy="1200329"/>
          </a:xfrm>
          <a:prstGeom prst="rect">
            <a:avLst/>
          </a:prstGeom>
          <a:noFill/>
        </p:spPr>
        <p:txBody>
          <a:bodyPr wrap="none" rtlCol="0">
            <a:spAutoFit/>
          </a:bodyPr>
          <a:lstStyle/>
          <a:p>
            <a:r>
              <a:rPr lang="en-US" b="1" dirty="0"/>
              <a:t>Biden’s approval rating</a:t>
            </a:r>
          </a:p>
          <a:p>
            <a:r>
              <a:rPr lang="en-US" b="1" dirty="0"/>
              <a:t>predicts that Republicans </a:t>
            </a:r>
          </a:p>
          <a:p>
            <a:r>
              <a:rPr lang="en-US" b="1" dirty="0"/>
              <a:t>will win 2022 House vote by </a:t>
            </a:r>
          </a:p>
          <a:p>
            <a:r>
              <a:rPr lang="en-US" b="1" dirty="0"/>
              <a:t>53-47 nationally</a:t>
            </a:r>
          </a:p>
        </p:txBody>
      </p:sp>
    </p:spTree>
    <p:extLst>
      <p:ext uri="{BB962C8B-B14F-4D97-AF65-F5344CB8AC3E}">
        <p14:creationId xmlns:p14="http://schemas.microsoft.com/office/powerpoint/2010/main" val="1808360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FCC1-E5AF-4128-B1EA-3B6E1DDD620C}"/>
              </a:ext>
            </a:extLst>
          </p:cNvPr>
          <p:cNvSpPr>
            <a:spLocks noGrp="1"/>
          </p:cNvSpPr>
          <p:nvPr>
            <p:ph type="title"/>
          </p:nvPr>
        </p:nvSpPr>
        <p:spPr/>
        <p:txBody>
          <a:bodyPr/>
          <a:lstStyle/>
          <a:p>
            <a:r>
              <a:rPr lang="en-US" dirty="0"/>
              <a:t>Generic Two-Party Congressional Vote</a:t>
            </a:r>
          </a:p>
        </p:txBody>
      </p:sp>
      <p:graphicFrame>
        <p:nvGraphicFramePr>
          <p:cNvPr id="6" name="Content Placeholder 5">
            <a:extLst>
              <a:ext uri="{FF2B5EF4-FFF2-40B4-BE49-F238E27FC236}">
                <a16:creationId xmlns:a16="http://schemas.microsoft.com/office/drawing/2014/main" id="{E5D295AE-DAE0-4318-BBFA-B3D92FDD0782}"/>
              </a:ext>
            </a:extLst>
          </p:cNvPr>
          <p:cNvGraphicFramePr>
            <a:graphicFrameLocks noGrp="1"/>
          </p:cNvGraphicFramePr>
          <p:nvPr>
            <p:ph idx="1"/>
            <p:extLst>
              <p:ext uri="{D42A27DB-BD31-4B8C-83A1-F6EECF244321}">
                <p14:modId xmlns:p14="http://schemas.microsoft.com/office/powerpoint/2010/main" val="3657166430"/>
              </p:ext>
            </p:extLst>
          </p:nvPr>
        </p:nvGraphicFramePr>
        <p:xfrm>
          <a:off x="152400" y="1295400"/>
          <a:ext cx="82296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D27B009-E05D-43D9-9802-D90CDF7D6D25}"/>
              </a:ext>
            </a:extLst>
          </p:cNvPr>
          <p:cNvSpPr txBox="1"/>
          <p:nvPr/>
        </p:nvSpPr>
        <p:spPr>
          <a:xfrm>
            <a:off x="838200" y="2831068"/>
            <a:ext cx="1273938" cy="369332"/>
          </a:xfrm>
          <a:prstGeom prst="rect">
            <a:avLst/>
          </a:prstGeom>
          <a:noFill/>
        </p:spPr>
        <p:txBody>
          <a:bodyPr wrap="none" rtlCol="0">
            <a:spAutoFit/>
          </a:bodyPr>
          <a:lstStyle/>
          <a:p>
            <a:r>
              <a:rPr lang="en-US" b="1" dirty="0"/>
              <a:t>Democratic</a:t>
            </a:r>
          </a:p>
        </p:txBody>
      </p:sp>
      <p:sp>
        <p:nvSpPr>
          <p:cNvPr id="9" name="TextBox 8">
            <a:extLst>
              <a:ext uri="{FF2B5EF4-FFF2-40B4-BE49-F238E27FC236}">
                <a16:creationId xmlns:a16="http://schemas.microsoft.com/office/drawing/2014/main" id="{D24CBD45-51D5-40B9-9DE8-23FA62FDF799}"/>
              </a:ext>
            </a:extLst>
          </p:cNvPr>
          <p:cNvSpPr txBox="1"/>
          <p:nvPr/>
        </p:nvSpPr>
        <p:spPr>
          <a:xfrm>
            <a:off x="3200400" y="3683000"/>
            <a:ext cx="1241109" cy="369332"/>
          </a:xfrm>
          <a:prstGeom prst="rect">
            <a:avLst/>
          </a:prstGeom>
          <a:noFill/>
        </p:spPr>
        <p:txBody>
          <a:bodyPr wrap="none" rtlCol="0">
            <a:spAutoFit/>
          </a:bodyPr>
          <a:lstStyle/>
          <a:p>
            <a:r>
              <a:rPr lang="en-US" b="1" dirty="0"/>
              <a:t>Republican</a:t>
            </a:r>
          </a:p>
        </p:txBody>
      </p:sp>
      <p:cxnSp>
        <p:nvCxnSpPr>
          <p:cNvPr id="11" name="Straight Arrow Connector 10">
            <a:extLst>
              <a:ext uri="{FF2B5EF4-FFF2-40B4-BE49-F238E27FC236}">
                <a16:creationId xmlns:a16="http://schemas.microsoft.com/office/drawing/2014/main" id="{D228B90B-399C-44F5-B843-BEBEA8021CF6}"/>
              </a:ext>
            </a:extLst>
          </p:cNvPr>
          <p:cNvCxnSpPr>
            <a:cxnSpLocks/>
          </p:cNvCxnSpPr>
          <p:nvPr/>
        </p:nvCxnSpPr>
        <p:spPr>
          <a:xfrm flipV="1">
            <a:off x="1905000" y="2667000"/>
            <a:ext cx="1" cy="164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2F91615-E0D8-40E4-8416-644179EF8D5E}"/>
              </a:ext>
            </a:extLst>
          </p:cNvPr>
          <p:cNvCxnSpPr>
            <a:cxnSpLocks/>
          </p:cNvCxnSpPr>
          <p:nvPr/>
        </p:nvCxnSpPr>
        <p:spPr>
          <a:xfrm flipH="1" flipV="1">
            <a:off x="3335867" y="3429000"/>
            <a:ext cx="321733"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86EA8E-CC1A-49F7-A875-E03A27BEC50F}"/>
              </a:ext>
            </a:extLst>
          </p:cNvPr>
          <p:cNvSpPr txBox="1"/>
          <p:nvPr/>
        </p:nvSpPr>
        <p:spPr>
          <a:xfrm>
            <a:off x="304800" y="6553200"/>
            <a:ext cx="7010400" cy="307777"/>
          </a:xfrm>
          <a:prstGeom prst="rect">
            <a:avLst/>
          </a:prstGeom>
          <a:noFill/>
        </p:spPr>
        <p:txBody>
          <a:bodyPr wrap="square" rtlCol="0">
            <a:spAutoFit/>
          </a:bodyPr>
          <a:lstStyle/>
          <a:p>
            <a:r>
              <a:rPr lang="en-US" sz="1400" dirty="0"/>
              <a:t>Source: Real Clear Politics, based on multiple polls</a:t>
            </a:r>
          </a:p>
        </p:txBody>
      </p:sp>
      <p:sp>
        <p:nvSpPr>
          <p:cNvPr id="4" name="Oval 3">
            <a:extLst>
              <a:ext uri="{FF2B5EF4-FFF2-40B4-BE49-F238E27FC236}">
                <a16:creationId xmlns:a16="http://schemas.microsoft.com/office/drawing/2014/main" id="{75944141-61CB-4E41-AAE0-B871A9155FB8}"/>
              </a:ext>
            </a:extLst>
          </p:cNvPr>
          <p:cNvSpPr/>
          <p:nvPr/>
        </p:nvSpPr>
        <p:spPr>
          <a:xfrm>
            <a:off x="7696200" y="2362200"/>
            <a:ext cx="91440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816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Midterm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extLst>
              <p:ext uri="{D42A27DB-BD31-4B8C-83A1-F6EECF244321}">
                <p14:modId xmlns:p14="http://schemas.microsoft.com/office/powerpoint/2010/main" val="3107268509"/>
              </p:ext>
            </p:extLst>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TextBox 2">
            <a:extLst>
              <a:ext uri="{FF2B5EF4-FFF2-40B4-BE49-F238E27FC236}">
                <a16:creationId xmlns:a16="http://schemas.microsoft.com/office/drawing/2014/main" id="{656BE727-F934-4092-A559-BC8A881731F0}"/>
              </a:ext>
            </a:extLst>
          </p:cNvPr>
          <p:cNvSpPr txBox="1"/>
          <p:nvPr/>
        </p:nvSpPr>
        <p:spPr>
          <a:xfrm>
            <a:off x="228600" y="6400800"/>
            <a:ext cx="3635739" cy="369332"/>
          </a:xfrm>
          <a:prstGeom prst="rect">
            <a:avLst/>
          </a:prstGeom>
          <a:noFill/>
        </p:spPr>
        <p:txBody>
          <a:bodyPr wrap="none" rtlCol="0">
            <a:spAutoFit/>
          </a:bodyPr>
          <a:lstStyle/>
          <a:p>
            <a:r>
              <a:rPr lang="en-US" dirty="0"/>
              <a:t>Note: Based on 1972-2018 midterms</a:t>
            </a:r>
          </a:p>
        </p:txBody>
      </p:sp>
    </p:spTree>
    <p:extLst>
      <p:ext uri="{BB962C8B-B14F-4D97-AF65-F5344CB8AC3E}">
        <p14:creationId xmlns:p14="http://schemas.microsoft.com/office/powerpoint/2010/main" val="2741914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1665896" y="1100047"/>
            <a:ext cx="5812209" cy="516731"/>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27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36720" y="2108487"/>
            <a:ext cx="2621280" cy="382010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490280" y="2063260"/>
            <a:ext cx="3495519" cy="195528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Font typeface="Wingdings" panose="05000000000000000000" pitchFamily="2" charset="2"/>
              <a:buChar char="Ø"/>
              <a:defRPr/>
            </a:pPr>
            <a:r>
              <a:rPr lang="en-US" sz="1500" b="1" u="sng" dirty="0">
                <a:solidFill>
                  <a:srgbClr val="000510"/>
                </a:solidFill>
                <a:latin typeface="Arial" panose="020B0604020202020204"/>
                <a:sym typeface="Wingdings" panose="05000000000000000000" pitchFamily="2" charset="2"/>
              </a:rPr>
              <a:t>NUMBER ONE</a:t>
            </a:r>
            <a:r>
              <a:rPr lang="en-US" sz="1500" b="1" dirty="0">
                <a:solidFill>
                  <a:srgbClr val="000510"/>
                </a:solidFill>
                <a:latin typeface="Arial" panose="020B0604020202020204"/>
                <a:sym typeface="Wingdings" panose="05000000000000000000" pitchFamily="2" charset="2"/>
              </a:rPr>
              <a:t> </a:t>
            </a:r>
            <a:r>
              <a:rPr lang="en-US" sz="1500" dirty="0">
                <a:solidFill>
                  <a:srgbClr val="000510"/>
                </a:solidFill>
                <a:latin typeface="Arial" panose="020B0604020202020204"/>
                <a:sym typeface="Wingdings" panose="05000000000000000000" pitchFamily="2" charset="2"/>
              </a:rPr>
              <a:t>in American Government </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Accessibility through Readability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Critical Thinking Emphasis</a:t>
            </a:r>
            <a:r>
              <a:rPr lang="en-US" sz="1500" dirty="0">
                <a:solidFill>
                  <a:srgbClr val="000510"/>
                </a:solidFill>
                <a:latin typeface="Arial" panose="020B0604020202020204"/>
                <a:sym typeface="Wingdings" panose="05000000000000000000" pitchFamily="2" charset="2"/>
              </a:rPr>
              <a:t>—Case Studies &amp; Pedagogy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Even-handed approach </a:t>
            </a:r>
            <a:r>
              <a:rPr lang="en-US" sz="1500" dirty="0">
                <a:solidFill>
                  <a:srgbClr val="000510"/>
                </a:solidFill>
                <a:latin typeface="Arial" panose="020B0604020202020204"/>
                <a:sym typeface="Wingdings" panose="05000000000000000000" pitchFamily="2" charset="2"/>
              </a:rPr>
              <a:t>with broad appeal</a:t>
            </a:r>
          </a:p>
          <a:p>
            <a:pPr marL="128588" indent="-128588">
              <a:buFont typeface="Wingdings" panose="05000000000000000000" pitchFamily="2" charset="2"/>
              <a:buChar char="Ø"/>
              <a:defRPr/>
            </a:pPr>
            <a:endParaRPr lang="en-US" sz="375" b="1"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Unparalleled Instructor Support</a:t>
            </a:r>
            <a:r>
              <a:rPr lang="en-US" sz="1500" dirty="0">
                <a:solidFill>
                  <a:srgbClr val="000510"/>
                </a:solidFill>
                <a:latin typeface="Arial" panose="020B0604020202020204"/>
                <a:sym typeface="Wingdings" panose="05000000000000000000" pitchFamily="2" charset="2"/>
              </a:rPr>
              <a:t>—</a:t>
            </a:r>
            <a:r>
              <a:rPr lang="en-US" sz="1500" dirty="0">
                <a:solidFill>
                  <a:srgbClr val="000510"/>
                </a:solidFill>
                <a:latin typeface="Arial" panose="020B0604020202020204" pitchFamily="34" charset="0"/>
                <a:cs typeface="Arial" panose="020B0604020202020204" pitchFamily="34" charset="0"/>
              </a:rPr>
              <a:t>24 Complimentary </a:t>
            </a:r>
            <a:r>
              <a:rPr lang="en-US" sz="1500" dirty="0" err="1">
                <a:solidFill>
                  <a:srgbClr val="000510"/>
                </a:solidFill>
                <a:latin typeface="Arial" panose="020B0604020202020204" pitchFamily="34" charset="0"/>
                <a:cs typeface="Arial" panose="020B0604020202020204" pitchFamily="34" charset="0"/>
              </a:rPr>
              <a:t>HarvardX</a:t>
            </a:r>
            <a:r>
              <a:rPr lang="en-US" sz="1500" dirty="0">
                <a:solidFill>
                  <a:srgbClr val="000510"/>
                </a:solidFill>
                <a:latin typeface="Arial" panose="020B0604020202020204" pitchFamily="34" charset="0"/>
                <a:cs typeface="Arial" panose="020B0604020202020204" pitchFamily="34" charset="0"/>
              </a:rPr>
              <a:t>/EdX Video Lectures</a:t>
            </a:r>
          </a:p>
          <a:p>
            <a:pPr marL="214313" indent="-214313" algn="ctr">
              <a:buFont typeface="Wingdings" panose="05000000000000000000" pitchFamily="2" charset="2"/>
              <a:buChar char="à"/>
              <a:defRPr/>
            </a:pPr>
            <a:endParaRPr lang="en-US" sz="1800" dirty="0">
              <a:solidFill>
                <a:srgbClr val="000000"/>
              </a:solidFill>
              <a:latin typeface="Arial" panose="020B0604020202020204"/>
              <a:sym typeface="Wingdings" panose="05000000000000000000" pitchFamily="2" charset="2"/>
            </a:endParaRPr>
          </a:p>
          <a:p>
            <a:pPr marL="214313" indent="-214313" algn="ctr">
              <a:buFont typeface="Wingdings" panose="05000000000000000000" pitchFamily="2" charset="2"/>
              <a:buChar char="à"/>
              <a:defRPr/>
            </a:pPr>
            <a:endParaRPr lang="en-US" sz="21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7216140" y="2457450"/>
            <a:ext cx="1684020" cy="356235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4">
                    <a:lumMod val="50000"/>
                  </a:schemeClr>
                </a:solidFill>
              </a:rPr>
              <a:t>To obtain a free instructor’s copy of </a:t>
            </a:r>
            <a:r>
              <a:rPr lang="en-US" sz="1400" b="1" i="1" dirty="0">
                <a:solidFill>
                  <a:schemeClr val="accent4">
                    <a:lumMod val="50000"/>
                  </a:schemeClr>
                </a:solidFill>
              </a:rPr>
              <a:t>We the People</a:t>
            </a:r>
            <a:r>
              <a:rPr lang="en-US" sz="1400" b="1" dirty="0">
                <a:solidFill>
                  <a:schemeClr val="accent4">
                    <a:lumMod val="50000"/>
                  </a:schemeClr>
                </a:solidFill>
              </a:rPr>
              <a:t>, please contact Michael </a:t>
            </a:r>
            <a:r>
              <a:rPr lang="de-DE" sz="1400" b="1" dirty="0">
                <a:solidFill>
                  <a:schemeClr val="accent4">
                    <a:lumMod val="50000"/>
                  </a:schemeClr>
                </a:solidFill>
              </a:rPr>
              <a:t>Gedatus at Michael.Gedatus@mheducation.com</a:t>
            </a:r>
            <a:endParaRPr lang="en-US" sz="1400" b="1" dirty="0">
              <a:solidFill>
                <a:schemeClr val="accent4">
                  <a:lumMod val="50000"/>
                </a:schemeClr>
              </a:solidFill>
            </a:endParaRP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extLst>
              <p:ext uri="{D42A27DB-BD31-4B8C-83A1-F6EECF244321}">
                <p14:modId xmlns:p14="http://schemas.microsoft.com/office/powerpoint/2010/main" val="1018938176"/>
              </p:ext>
            </p:extLst>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Oval 2">
            <a:extLst>
              <a:ext uri="{FF2B5EF4-FFF2-40B4-BE49-F238E27FC236}">
                <a16:creationId xmlns:a16="http://schemas.microsoft.com/office/drawing/2014/main" id="{3C6BB413-0935-4EC9-9D94-9A3FE26245FD}"/>
              </a:ext>
            </a:extLst>
          </p:cNvPr>
          <p:cNvSpPr/>
          <p:nvPr/>
        </p:nvSpPr>
        <p:spPr>
          <a:xfrm>
            <a:off x="2743200" y="2590800"/>
            <a:ext cx="762000" cy="34289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693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7C8A7-7364-4674-A4BB-7AD8EB83FAA8}"/>
              </a:ext>
            </a:extLst>
          </p:cNvPr>
          <p:cNvSpPr>
            <a:spLocks noGrp="1"/>
          </p:cNvSpPr>
          <p:nvPr>
            <p:ph type="title"/>
          </p:nvPr>
        </p:nvSpPr>
        <p:spPr/>
        <p:txBody>
          <a:bodyPr>
            <a:normAutofit fontScale="90000"/>
          </a:bodyPr>
          <a:lstStyle/>
          <a:p>
            <a:r>
              <a:rPr lang="en-US" dirty="0"/>
              <a:t>Why Democrats Aren’t Likely to Lose </a:t>
            </a:r>
            <a:br>
              <a:rPr lang="en-US" dirty="0"/>
            </a:br>
            <a:r>
              <a:rPr lang="en-US" dirty="0"/>
              <a:t>30 or More Seats</a:t>
            </a:r>
          </a:p>
        </p:txBody>
      </p:sp>
      <p:sp>
        <p:nvSpPr>
          <p:cNvPr id="3" name="Content Placeholder 2">
            <a:extLst>
              <a:ext uri="{FF2B5EF4-FFF2-40B4-BE49-F238E27FC236}">
                <a16:creationId xmlns:a16="http://schemas.microsoft.com/office/drawing/2014/main" id="{BCDEDB8B-4B4D-4D9C-BF3A-625AEC2015FD}"/>
              </a:ext>
            </a:extLst>
          </p:cNvPr>
          <p:cNvSpPr>
            <a:spLocks noGrp="1"/>
          </p:cNvSpPr>
          <p:nvPr>
            <p:ph idx="1"/>
          </p:nvPr>
        </p:nvSpPr>
        <p:spPr>
          <a:xfrm>
            <a:off x="457200" y="2057400"/>
            <a:ext cx="8229600" cy="4419600"/>
          </a:xfrm>
        </p:spPr>
        <p:txBody>
          <a:bodyPr>
            <a:normAutofit fontScale="92500"/>
          </a:bodyPr>
          <a:lstStyle/>
          <a:p>
            <a:pPr marL="0" indent="0">
              <a:buNone/>
            </a:pPr>
            <a:r>
              <a:rPr lang="en-US" dirty="0"/>
              <a:t>In past midterms, huge gains by out-party occurred when in-party had large House majority and was defending many seats. </a:t>
            </a:r>
          </a:p>
          <a:p>
            <a:pPr marL="0" indent="0">
              <a:buNone/>
            </a:pPr>
            <a:r>
              <a:rPr lang="en-US" dirty="0"/>
              <a:t>2010 Example: Democrats had a 79-seat advantage in House, enabling GOP to gain huge number of seats when voters swung in its direction </a:t>
            </a:r>
          </a:p>
          <a:p>
            <a:pPr marL="0" indent="0">
              <a:buNone/>
            </a:pPr>
            <a:r>
              <a:rPr lang="en-US" dirty="0"/>
              <a:t>Democrats currently have a 10-seat advantage, reducing likelihood of a Republican “wave” election, though not the likelihood of a Republican takeover. </a:t>
            </a:r>
          </a:p>
        </p:txBody>
      </p:sp>
    </p:spTree>
    <p:extLst>
      <p:ext uri="{BB962C8B-B14F-4D97-AF65-F5344CB8AC3E}">
        <p14:creationId xmlns:p14="http://schemas.microsoft.com/office/powerpoint/2010/main" val="2918638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457200" y="2667000"/>
            <a:ext cx="8229600" cy="3810000"/>
          </a:xfrm>
        </p:spPr>
        <p:txBody>
          <a:bodyPr/>
          <a:lstStyle/>
          <a:p>
            <a:pPr marL="0" indent="0" algn="ctr">
              <a:buNone/>
            </a:pPr>
            <a:r>
              <a:rPr lang="en-US" sz="4000" dirty="0"/>
              <a:t>2022 Senate Elections</a:t>
            </a:r>
          </a:p>
          <a:p>
            <a:pPr marL="0" indent="0">
              <a:buNone/>
            </a:pPr>
            <a:endParaRPr lang="en-US" dirty="0"/>
          </a:p>
        </p:txBody>
      </p:sp>
    </p:spTree>
    <p:extLst>
      <p:ext uri="{BB962C8B-B14F-4D97-AF65-F5344CB8AC3E}">
        <p14:creationId xmlns:p14="http://schemas.microsoft.com/office/powerpoint/2010/main" val="687949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D0C0-B801-494C-ACCE-524CA436CE13}"/>
              </a:ext>
            </a:extLst>
          </p:cNvPr>
          <p:cNvSpPr>
            <a:spLocks noGrp="1"/>
          </p:cNvSpPr>
          <p:nvPr>
            <p:ph type="title"/>
          </p:nvPr>
        </p:nvSpPr>
        <p:spPr>
          <a:xfrm>
            <a:off x="457200" y="533400"/>
            <a:ext cx="8229600" cy="1295400"/>
          </a:xfrm>
        </p:spPr>
        <p:txBody>
          <a:bodyPr>
            <a:normAutofit fontScale="90000"/>
          </a:bodyPr>
          <a:lstStyle/>
          <a:p>
            <a:r>
              <a:rPr lang="en-US" dirty="0"/>
              <a:t>2022 Senate races –</a:t>
            </a:r>
            <a:br>
              <a:rPr lang="en-US" dirty="0"/>
            </a:br>
            <a:r>
              <a:rPr lang="en-US" dirty="0"/>
              <a:t>Cook Political Report Assessment</a:t>
            </a:r>
          </a:p>
        </p:txBody>
      </p:sp>
      <p:graphicFrame>
        <p:nvGraphicFramePr>
          <p:cNvPr id="6" name="Content Placeholder 5">
            <a:extLst>
              <a:ext uri="{FF2B5EF4-FFF2-40B4-BE49-F238E27FC236}">
                <a16:creationId xmlns:a16="http://schemas.microsoft.com/office/drawing/2014/main" id="{3DA2EA58-49B0-4E02-9707-1E041698DFD3}"/>
              </a:ext>
            </a:extLst>
          </p:cNvPr>
          <p:cNvGraphicFramePr>
            <a:graphicFrameLocks noGrp="1"/>
          </p:cNvGraphicFramePr>
          <p:nvPr>
            <p:ph idx="1"/>
            <p:extLst>
              <p:ext uri="{D42A27DB-BD31-4B8C-83A1-F6EECF244321}">
                <p14:modId xmlns:p14="http://schemas.microsoft.com/office/powerpoint/2010/main" val="3234654029"/>
              </p:ext>
            </p:extLst>
          </p:nvPr>
        </p:nvGraphicFramePr>
        <p:xfrm>
          <a:off x="762000" y="1828800"/>
          <a:ext cx="81534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5529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88F7-49E5-4B38-ABA2-3EFFB439E699}"/>
              </a:ext>
            </a:extLst>
          </p:cNvPr>
          <p:cNvSpPr>
            <a:spLocks noGrp="1"/>
          </p:cNvSpPr>
          <p:nvPr>
            <p:ph type="title"/>
          </p:nvPr>
        </p:nvSpPr>
        <p:spPr/>
        <p:txBody>
          <a:bodyPr>
            <a:normAutofit/>
          </a:bodyPr>
          <a:lstStyle/>
          <a:p>
            <a:r>
              <a:rPr lang="en-US" sz="3200" dirty="0"/>
              <a:t>Toss-up and Leaning Races (Cook Political Report)</a:t>
            </a:r>
          </a:p>
        </p:txBody>
      </p:sp>
      <p:sp>
        <p:nvSpPr>
          <p:cNvPr id="3" name="Content Placeholder 2">
            <a:extLst>
              <a:ext uri="{FF2B5EF4-FFF2-40B4-BE49-F238E27FC236}">
                <a16:creationId xmlns:a16="http://schemas.microsoft.com/office/drawing/2014/main" id="{CDBA8E43-B965-4889-96B7-DA58D210D90C}"/>
              </a:ext>
            </a:extLst>
          </p:cNvPr>
          <p:cNvSpPr>
            <a:spLocks noGrp="1"/>
          </p:cNvSpPr>
          <p:nvPr>
            <p:ph idx="1"/>
          </p:nvPr>
        </p:nvSpPr>
        <p:spPr>
          <a:xfrm>
            <a:off x="1066800" y="1600200"/>
            <a:ext cx="7620000" cy="5105400"/>
          </a:xfrm>
        </p:spPr>
        <p:txBody>
          <a:bodyPr>
            <a:normAutofit fontScale="77500" lnSpcReduction="20000"/>
          </a:bodyPr>
          <a:lstStyle/>
          <a:p>
            <a:pPr marL="0" indent="0">
              <a:buNone/>
            </a:pPr>
            <a:r>
              <a:rPr lang="en-US" sz="3600" b="1" dirty="0"/>
              <a:t>Toss up</a:t>
            </a:r>
          </a:p>
          <a:p>
            <a:pPr marL="0" indent="0">
              <a:buNone/>
            </a:pPr>
            <a:r>
              <a:rPr lang="en-US" dirty="0"/>
              <a:t>	Arizona – Mark Kelly (D)</a:t>
            </a:r>
            <a:br>
              <a:rPr lang="en-US" dirty="0"/>
            </a:br>
            <a:r>
              <a:rPr lang="en-US" dirty="0"/>
              <a:t>	Georgia – Raphael Warnock (D)</a:t>
            </a:r>
            <a:br>
              <a:rPr lang="en-US" dirty="0"/>
            </a:br>
            <a:r>
              <a:rPr lang="en-US" dirty="0"/>
              <a:t>	Nevada – Catherine Cortez </a:t>
            </a:r>
            <a:r>
              <a:rPr lang="en-US" dirty="0" err="1"/>
              <a:t>Mastro</a:t>
            </a:r>
            <a:r>
              <a:rPr lang="en-US" dirty="0"/>
              <a:t> (D)</a:t>
            </a:r>
            <a:br>
              <a:rPr lang="en-US" dirty="0"/>
            </a:br>
            <a:r>
              <a:rPr lang="en-US" dirty="0"/>
              <a:t>	Wisconsin – Ron Johnson (R)</a:t>
            </a:r>
            <a:br>
              <a:rPr lang="en-US" dirty="0"/>
            </a:br>
            <a:r>
              <a:rPr lang="en-US" dirty="0"/>
              <a:t>	North Carolina – open (currently R)</a:t>
            </a:r>
            <a:br>
              <a:rPr lang="en-US" dirty="0"/>
            </a:br>
            <a:r>
              <a:rPr lang="en-US" dirty="0"/>
              <a:t>	Pennsylvania – open (currently R)</a:t>
            </a:r>
          </a:p>
          <a:p>
            <a:pPr marL="0" indent="0">
              <a:buNone/>
            </a:pPr>
            <a:endParaRPr lang="en-US" dirty="0"/>
          </a:p>
          <a:p>
            <a:pPr marL="0" indent="0">
              <a:buNone/>
            </a:pPr>
            <a:r>
              <a:rPr lang="en-US" sz="3600" b="1" dirty="0"/>
              <a:t>Lean Democratic</a:t>
            </a:r>
          </a:p>
          <a:p>
            <a:pPr marL="0" indent="0">
              <a:buNone/>
            </a:pPr>
            <a:r>
              <a:rPr lang="en-US" dirty="0"/>
              <a:t>	New Hampshire – Maggie Hassan (D)</a:t>
            </a:r>
            <a:br>
              <a:rPr lang="en-US" dirty="0"/>
            </a:br>
            <a:r>
              <a:rPr lang="en-US" dirty="0"/>
              <a:t>	</a:t>
            </a:r>
          </a:p>
          <a:p>
            <a:pPr marL="0" indent="0">
              <a:buNone/>
            </a:pPr>
            <a:r>
              <a:rPr lang="en-US" sz="4000" b="1" dirty="0"/>
              <a:t>Lean Republican</a:t>
            </a:r>
          </a:p>
          <a:p>
            <a:pPr marL="0" indent="0">
              <a:buNone/>
            </a:pPr>
            <a:r>
              <a:rPr lang="en-US" dirty="0"/>
              <a:t>	Florida -  Marco Rubio (R)</a:t>
            </a:r>
            <a:br>
              <a:rPr lang="en-US" dirty="0"/>
            </a:br>
            <a:r>
              <a:rPr lang="en-US" dirty="0"/>
              <a:t>	Ohio – open (currently R)</a:t>
            </a:r>
          </a:p>
          <a:p>
            <a:pPr marL="0" indent="0">
              <a:buNone/>
            </a:pPr>
            <a:endParaRPr lang="en-US" dirty="0"/>
          </a:p>
        </p:txBody>
      </p:sp>
    </p:spTree>
    <p:extLst>
      <p:ext uri="{BB962C8B-B14F-4D97-AF65-F5344CB8AC3E}">
        <p14:creationId xmlns:p14="http://schemas.microsoft.com/office/powerpoint/2010/main" val="2066265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2364-F9D3-472F-94F3-84FD2D7DC971}"/>
              </a:ext>
            </a:extLst>
          </p:cNvPr>
          <p:cNvSpPr>
            <a:spLocks noGrp="1"/>
          </p:cNvSpPr>
          <p:nvPr>
            <p:ph type="title"/>
          </p:nvPr>
        </p:nvSpPr>
        <p:spPr>
          <a:xfrm>
            <a:off x="304800" y="533400"/>
            <a:ext cx="8382000" cy="990600"/>
          </a:xfrm>
        </p:spPr>
        <p:txBody>
          <a:bodyPr>
            <a:normAutofit fontScale="90000"/>
          </a:bodyPr>
          <a:lstStyle/>
          <a:p>
            <a:r>
              <a:rPr lang="en-US" dirty="0"/>
              <a:t>If Senate elections were held today (and if early  polls can be trusted), the results would be . . .</a:t>
            </a:r>
          </a:p>
        </p:txBody>
      </p:sp>
      <p:graphicFrame>
        <p:nvGraphicFramePr>
          <p:cNvPr id="6" name="Content Placeholder 5">
            <a:extLst>
              <a:ext uri="{FF2B5EF4-FFF2-40B4-BE49-F238E27FC236}">
                <a16:creationId xmlns:a16="http://schemas.microsoft.com/office/drawing/2014/main" id="{A968D2AD-88D3-4201-AE47-21677C91C52F}"/>
              </a:ext>
            </a:extLst>
          </p:cNvPr>
          <p:cNvGraphicFramePr>
            <a:graphicFrameLocks noGrp="1"/>
          </p:cNvGraphicFramePr>
          <p:nvPr>
            <p:ph idx="1"/>
            <p:extLst>
              <p:ext uri="{D42A27DB-BD31-4B8C-83A1-F6EECF244321}">
                <p14:modId xmlns:p14="http://schemas.microsoft.com/office/powerpoint/2010/main" val="1293067686"/>
              </p:ext>
            </p:extLst>
          </p:nvPr>
        </p:nvGraphicFramePr>
        <p:xfrm>
          <a:off x="838200" y="1905000"/>
          <a:ext cx="7848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21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B448-775B-411D-92C3-F6126B204D86}"/>
              </a:ext>
            </a:extLst>
          </p:cNvPr>
          <p:cNvSpPr>
            <a:spLocks noGrp="1"/>
          </p:cNvSpPr>
          <p:nvPr>
            <p:ph type="title"/>
          </p:nvPr>
        </p:nvSpPr>
        <p:spPr/>
        <p:txBody>
          <a:bodyPr>
            <a:normAutofit fontScale="90000"/>
          </a:bodyPr>
          <a:lstStyle/>
          <a:p>
            <a:r>
              <a:rPr lang="en-US" dirty="0"/>
              <a:t>A final factor to consider – “Enthusiasm Gap”</a:t>
            </a:r>
          </a:p>
        </p:txBody>
      </p:sp>
      <p:sp>
        <p:nvSpPr>
          <p:cNvPr id="3" name="Content Placeholder 2">
            <a:extLst>
              <a:ext uri="{FF2B5EF4-FFF2-40B4-BE49-F238E27FC236}">
                <a16:creationId xmlns:a16="http://schemas.microsoft.com/office/drawing/2014/main" id="{493F37D2-4DAC-4F91-9CCD-E2A4FE9D8201}"/>
              </a:ext>
            </a:extLst>
          </p:cNvPr>
          <p:cNvSpPr>
            <a:spLocks noGrp="1"/>
          </p:cNvSpPr>
          <p:nvPr>
            <p:ph idx="1"/>
          </p:nvPr>
        </p:nvSpPr>
        <p:spPr>
          <a:xfrm>
            <a:off x="1295400" y="1905000"/>
            <a:ext cx="6781800" cy="4572000"/>
          </a:xfrm>
        </p:spPr>
        <p:txBody>
          <a:bodyPr/>
          <a:lstStyle/>
          <a:p>
            <a:pPr marL="0" indent="0">
              <a:buNone/>
            </a:pPr>
            <a:r>
              <a:rPr lang="en-US" b="1" dirty="0"/>
              <a:t>“Enthusiasm Gap” </a:t>
            </a:r>
            <a:r>
              <a:rPr lang="en-US" dirty="0"/>
              <a:t>refers to the gap between the eagerness to vote of one party’s identifiers and the opposing party’s identifiers.</a:t>
            </a:r>
          </a:p>
          <a:p>
            <a:pPr marL="0" indent="0">
              <a:buNone/>
            </a:pPr>
            <a:endParaRPr lang="en-US" dirty="0"/>
          </a:p>
          <a:p>
            <a:pPr marL="0" indent="0">
              <a:buNone/>
            </a:pPr>
            <a:r>
              <a:rPr lang="en-US" dirty="0"/>
              <a:t>Enthusiastic voters are more likely to show up at the polls on Election Day.</a:t>
            </a:r>
          </a:p>
        </p:txBody>
      </p:sp>
    </p:spTree>
    <p:extLst>
      <p:ext uri="{BB962C8B-B14F-4D97-AF65-F5344CB8AC3E}">
        <p14:creationId xmlns:p14="http://schemas.microsoft.com/office/powerpoint/2010/main" val="661686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7678-EC8B-4E43-B4F7-50A8A5BFCB97}"/>
              </a:ext>
            </a:extLst>
          </p:cNvPr>
          <p:cNvSpPr>
            <a:spLocks noGrp="1"/>
          </p:cNvSpPr>
          <p:nvPr>
            <p:ph type="title"/>
          </p:nvPr>
        </p:nvSpPr>
        <p:spPr/>
        <p:txBody>
          <a:bodyPr/>
          <a:lstStyle/>
          <a:p>
            <a:r>
              <a:rPr lang="en-US" dirty="0"/>
              <a:t>Enthusiasm Gap in Recent Midterms</a:t>
            </a:r>
          </a:p>
        </p:txBody>
      </p:sp>
      <p:graphicFrame>
        <p:nvGraphicFramePr>
          <p:cNvPr id="6" name="Content Placeholder 5">
            <a:extLst>
              <a:ext uri="{FF2B5EF4-FFF2-40B4-BE49-F238E27FC236}">
                <a16:creationId xmlns:a16="http://schemas.microsoft.com/office/drawing/2014/main" id="{E4593877-9695-4BFD-B720-2EA47ABCAE72}"/>
              </a:ext>
            </a:extLst>
          </p:cNvPr>
          <p:cNvGraphicFramePr>
            <a:graphicFrameLocks noGrp="1"/>
          </p:cNvGraphicFramePr>
          <p:nvPr>
            <p:ph idx="1"/>
            <p:extLst>
              <p:ext uri="{D42A27DB-BD31-4B8C-83A1-F6EECF244321}">
                <p14:modId xmlns:p14="http://schemas.microsoft.com/office/powerpoint/2010/main" val="48290758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006BD65-4977-4CCB-B221-8EC4D8331A73}"/>
              </a:ext>
            </a:extLst>
          </p:cNvPr>
          <p:cNvSpPr txBox="1"/>
          <p:nvPr/>
        </p:nvSpPr>
        <p:spPr>
          <a:xfrm>
            <a:off x="457200" y="6400800"/>
            <a:ext cx="2037545" cy="369332"/>
          </a:xfrm>
          <a:prstGeom prst="rect">
            <a:avLst/>
          </a:prstGeom>
          <a:noFill/>
        </p:spPr>
        <p:txBody>
          <a:bodyPr wrap="none" rtlCol="0">
            <a:spAutoFit/>
          </a:bodyPr>
          <a:lstStyle/>
          <a:p>
            <a:r>
              <a:rPr lang="en-US" dirty="0"/>
              <a:t>Source: Gallup polls</a:t>
            </a:r>
          </a:p>
        </p:txBody>
      </p:sp>
    </p:spTree>
    <p:extLst>
      <p:ext uri="{BB962C8B-B14F-4D97-AF65-F5344CB8AC3E}">
        <p14:creationId xmlns:p14="http://schemas.microsoft.com/office/powerpoint/2010/main" val="1559710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413F-F10F-4287-8633-5E9DEEDD989B}"/>
              </a:ext>
            </a:extLst>
          </p:cNvPr>
          <p:cNvSpPr>
            <a:spLocks noGrp="1"/>
          </p:cNvSpPr>
          <p:nvPr>
            <p:ph type="title"/>
          </p:nvPr>
        </p:nvSpPr>
        <p:spPr/>
        <p:txBody>
          <a:bodyPr/>
          <a:lstStyle/>
          <a:p>
            <a:r>
              <a:rPr lang="en-US" dirty="0"/>
              <a:t>Enthusiasm Gap – 2022 Midterms</a:t>
            </a:r>
          </a:p>
        </p:txBody>
      </p:sp>
      <p:graphicFrame>
        <p:nvGraphicFramePr>
          <p:cNvPr id="6" name="Content Placeholder 5">
            <a:extLst>
              <a:ext uri="{FF2B5EF4-FFF2-40B4-BE49-F238E27FC236}">
                <a16:creationId xmlns:a16="http://schemas.microsoft.com/office/drawing/2014/main" id="{ED46F07F-E60C-4D44-800D-6004469C44B9}"/>
              </a:ext>
            </a:extLst>
          </p:cNvPr>
          <p:cNvGraphicFramePr>
            <a:graphicFrameLocks noGrp="1"/>
          </p:cNvGraphicFramePr>
          <p:nvPr>
            <p:ph idx="1"/>
            <p:extLst>
              <p:ext uri="{D42A27DB-BD31-4B8C-83A1-F6EECF244321}">
                <p14:modId xmlns:p14="http://schemas.microsoft.com/office/powerpoint/2010/main" val="3123460289"/>
              </p:ext>
            </p:extLst>
          </p:nvPr>
        </p:nvGraphicFramePr>
        <p:xfrm>
          <a:off x="457200" y="1525488"/>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6CD12E4-076B-4C16-9802-B323A8BE54B1}"/>
              </a:ext>
            </a:extLst>
          </p:cNvPr>
          <p:cNvSpPr txBox="1"/>
          <p:nvPr/>
        </p:nvSpPr>
        <p:spPr>
          <a:xfrm>
            <a:off x="381000" y="6248400"/>
            <a:ext cx="2887906" cy="307777"/>
          </a:xfrm>
          <a:prstGeom prst="rect">
            <a:avLst/>
          </a:prstGeom>
          <a:noFill/>
        </p:spPr>
        <p:txBody>
          <a:bodyPr wrap="none" rtlCol="0">
            <a:spAutoFit/>
          </a:bodyPr>
          <a:lstStyle/>
          <a:p>
            <a:r>
              <a:rPr lang="en-US" sz="1400" dirty="0"/>
              <a:t>Source: NBC News poll, January 2022</a:t>
            </a:r>
          </a:p>
        </p:txBody>
      </p:sp>
      <p:sp>
        <p:nvSpPr>
          <p:cNvPr id="3" name="TextBox 2">
            <a:extLst>
              <a:ext uri="{FF2B5EF4-FFF2-40B4-BE49-F238E27FC236}">
                <a16:creationId xmlns:a16="http://schemas.microsoft.com/office/drawing/2014/main" id="{2FBC3485-93B5-4558-8910-126BBB4DAC46}"/>
              </a:ext>
            </a:extLst>
          </p:cNvPr>
          <p:cNvSpPr txBox="1"/>
          <p:nvPr/>
        </p:nvSpPr>
        <p:spPr>
          <a:xfrm>
            <a:off x="6858000" y="3810000"/>
            <a:ext cx="1066800" cy="523220"/>
          </a:xfrm>
          <a:prstGeom prst="rect">
            <a:avLst/>
          </a:prstGeom>
          <a:noFill/>
        </p:spPr>
        <p:txBody>
          <a:bodyPr wrap="square" rtlCol="0">
            <a:spAutoFit/>
          </a:bodyPr>
          <a:lstStyle/>
          <a:p>
            <a:r>
              <a:rPr lang="en-US" sz="2800" b="1" dirty="0"/>
              <a:t>R+14</a:t>
            </a:r>
          </a:p>
        </p:txBody>
      </p:sp>
    </p:spTree>
    <p:extLst>
      <p:ext uri="{BB962C8B-B14F-4D97-AF65-F5344CB8AC3E}">
        <p14:creationId xmlns:p14="http://schemas.microsoft.com/office/powerpoint/2010/main" val="2849420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3FF2-086F-4F1C-821E-E813C52B6735}"/>
              </a:ext>
            </a:extLst>
          </p:cNvPr>
          <p:cNvSpPr>
            <a:spLocks noGrp="1"/>
          </p:cNvSpPr>
          <p:nvPr>
            <p:ph type="title"/>
          </p:nvPr>
        </p:nvSpPr>
        <p:spPr/>
        <p:txBody>
          <a:bodyPr>
            <a:normAutofit fontScale="90000"/>
          </a:bodyPr>
          <a:lstStyle/>
          <a:p>
            <a:r>
              <a:rPr lang="en-US" dirty="0"/>
              <a:t>“Unknown Knowns” that could impact outcome of 2022 Midterm Elections</a:t>
            </a:r>
          </a:p>
        </p:txBody>
      </p:sp>
      <p:sp>
        <p:nvSpPr>
          <p:cNvPr id="3" name="Content Placeholder 2">
            <a:extLst>
              <a:ext uri="{FF2B5EF4-FFF2-40B4-BE49-F238E27FC236}">
                <a16:creationId xmlns:a16="http://schemas.microsoft.com/office/drawing/2014/main" id="{EB6B24CF-5F98-4481-87EF-667E5C7B6317}"/>
              </a:ext>
            </a:extLst>
          </p:cNvPr>
          <p:cNvSpPr>
            <a:spLocks noGrp="1"/>
          </p:cNvSpPr>
          <p:nvPr>
            <p:ph idx="1"/>
          </p:nvPr>
        </p:nvSpPr>
        <p:spPr>
          <a:xfrm>
            <a:off x="1143000" y="2514600"/>
            <a:ext cx="7543800" cy="3962400"/>
          </a:xfrm>
        </p:spPr>
        <p:txBody>
          <a:bodyPr/>
          <a:lstStyle/>
          <a:p>
            <a:pPr marL="514350" indent="-514350">
              <a:buAutoNum type="arabicPeriod"/>
            </a:pPr>
            <a:r>
              <a:rPr lang="en-US" sz="4400" dirty="0"/>
              <a:t>Biden’s approval rating</a:t>
            </a:r>
          </a:p>
          <a:p>
            <a:pPr marL="514350" indent="-514350">
              <a:buAutoNum type="arabicPeriod"/>
            </a:pPr>
            <a:r>
              <a:rPr lang="en-US" sz="4400" dirty="0"/>
              <a:t>Partisan Gerrymandering</a:t>
            </a:r>
          </a:p>
          <a:p>
            <a:pPr marL="514350" indent="-514350">
              <a:buAutoNum type="arabicPeriod"/>
            </a:pPr>
            <a:r>
              <a:rPr lang="en-US" sz="4400" dirty="0"/>
              <a:t>Ballot Access laws</a:t>
            </a:r>
          </a:p>
          <a:p>
            <a:pPr marL="514350" indent="-514350">
              <a:buAutoNum type="arabicPeriod"/>
            </a:pPr>
            <a:endParaRPr lang="en-US" dirty="0"/>
          </a:p>
        </p:txBody>
      </p:sp>
    </p:spTree>
    <p:extLst>
      <p:ext uri="{BB962C8B-B14F-4D97-AF65-F5344CB8AC3E}">
        <p14:creationId xmlns:p14="http://schemas.microsoft.com/office/powerpoint/2010/main" val="88638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1"/>
            <a:ext cx="8189913" cy="1676400"/>
          </a:xfrm>
        </p:spPr>
        <p:txBody>
          <a:bodyPr anchor="b">
            <a:normAutofit/>
          </a:bodyPr>
          <a:lstStyle/>
          <a:p>
            <a:pPr algn="ctr"/>
            <a:r>
              <a:rPr lang="en-US" dirty="0"/>
              <a:t>2022 Midterm Elections</a:t>
            </a:r>
            <a:br>
              <a:rPr lang="en-US" dirty="0"/>
            </a:br>
            <a:endParaRPr lang="en-US" sz="2800" dirty="0"/>
          </a:p>
        </p:txBody>
      </p:sp>
      <p:sp>
        <p:nvSpPr>
          <p:cNvPr id="3" name="Subtitle 2"/>
          <p:cNvSpPr>
            <a:spLocks noGrp="1"/>
          </p:cNvSpPr>
          <p:nvPr>
            <p:ph type="body" idx="1"/>
          </p:nvPr>
        </p:nvSpPr>
        <p:spPr>
          <a:xfrm>
            <a:off x="1676400" y="4572000"/>
            <a:ext cx="6053666" cy="1504251"/>
          </a:xfrm>
        </p:spPr>
        <p:txBody>
          <a:bodyPr anchor="t">
            <a:normAutofit/>
          </a:bodyPr>
          <a:lstStyle/>
          <a:p>
            <a:pPr algn="ctr"/>
            <a:r>
              <a:rPr lang="en-US" sz="2400" dirty="0"/>
              <a:t>Tom Patterson, author of We the People</a:t>
            </a:r>
          </a:p>
        </p:txBody>
      </p:sp>
    </p:spTree>
    <p:extLst>
      <p:ext uri="{BB962C8B-B14F-4D97-AF65-F5344CB8AC3E}">
        <p14:creationId xmlns:p14="http://schemas.microsoft.com/office/powerpoint/2010/main" val="1742983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Biden’s Approval Rating</a:t>
            </a:r>
          </a:p>
        </p:txBody>
      </p:sp>
    </p:spTree>
    <p:extLst>
      <p:ext uri="{BB962C8B-B14F-4D97-AF65-F5344CB8AC3E}">
        <p14:creationId xmlns:p14="http://schemas.microsoft.com/office/powerpoint/2010/main" val="1435286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CB8F-15F4-47E3-B928-B822C289DA6D}"/>
              </a:ext>
            </a:extLst>
          </p:cNvPr>
          <p:cNvSpPr>
            <a:spLocks noGrp="1"/>
          </p:cNvSpPr>
          <p:nvPr>
            <p:ph type="title"/>
          </p:nvPr>
        </p:nvSpPr>
        <p:spPr/>
        <p:txBody>
          <a:bodyPr/>
          <a:lstStyle/>
          <a:p>
            <a:r>
              <a:rPr lang="en-US" dirty="0"/>
              <a:t>Biden Approval Rating</a:t>
            </a:r>
          </a:p>
        </p:txBody>
      </p:sp>
      <p:graphicFrame>
        <p:nvGraphicFramePr>
          <p:cNvPr id="6" name="Content Placeholder 5">
            <a:extLst>
              <a:ext uri="{FF2B5EF4-FFF2-40B4-BE49-F238E27FC236}">
                <a16:creationId xmlns:a16="http://schemas.microsoft.com/office/drawing/2014/main" id="{632A563C-D661-4C97-8103-A40B4054A156}"/>
              </a:ext>
            </a:extLst>
          </p:cNvPr>
          <p:cNvGraphicFramePr>
            <a:graphicFrameLocks noGrp="1"/>
          </p:cNvGraphicFramePr>
          <p:nvPr>
            <p:ph idx="1"/>
          </p:nvPr>
        </p:nvGraphicFramePr>
        <p:xfrm>
          <a:off x="457200" y="1600200"/>
          <a:ext cx="82296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E2EE474-6B0F-4ADA-803A-CB85AB7F8DD6}"/>
              </a:ext>
            </a:extLst>
          </p:cNvPr>
          <p:cNvSpPr txBox="1"/>
          <p:nvPr/>
        </p:nvSpPr>
        <p:spPr>
          <a:xfrm>
            <a:off x="228600" y="6400800"/>
            <a:ext cx="3930948" cy="307777"/>
          </a:xfrm>
          <a:prstGeom prst="rect">
            <a:avLst/>
          </a:prstGeom>
          <a:noFill/>
        </p:spPr>
        <p:txBody>
          <a:bodyPr wrap="none" rtlCol="0">
            <a:spAutoFit/>
          </a:bodyPr>
          <a:lstStyle/>
          <a:p>
            <a:r>
              <a:rPr lang="en-US" sz="1400" dirty="0"/>
              <a:t>Source: Real Clear Politics, average of multiple polls</a:t>
            </a:r>
          </a:p>
        </p:txBody>
      </p:sp>
    </p:spTree>
    <p:extLst>
      <p:ext uri="{BB962C8B-B14F-4D97-AF65-F5344CB8AC3E}">
        <p14:creationId xmlns:p14="http://schemas.microsoft.com/office/powerpoint/2010/main" val="27621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1D7C-BE11-4661-97F8-B04DD3EADF0A}"/>
              </a:ext>
            </a:extLst>
          </p:cNvPr>
          <p:cNvSpPr>
            <a:spLocks noGrp="1"/>
          </p:cNvSpPr>
          <p:nvPr>
            <p:ph type="title"/>
          </p:nvPr>
        </p:nvSpPr>
        <p:spPr/>
        <p:txBody>
          <a:bodyPr/>
          <a:lstStyle/>
          <a:p>
            <a:r>
              <a:rPr lang="en-US" dirty="0"/>
              <a:t>Increase in Biden Approval?</a:t>
            </a:r>
          </a:p>
        </p:txBody>
      </p:sp>
      <p:sp>
        <p:nvSpPr>
          <p:cNvPr id="3" name="Content Placeholder 2">
            <a:extLst>
              <a:ext uri="{FF2B5EF4-FFF2-40B4-BE49-F238E27FC236}">
                <a16:creationId xmlns:a16="http://schemas.microsoft.com/office/drawing/2014/main" id="{9BADA455-295B-4050-8AC3-241D118EE1D8}"/>
              </a:ext>
            </a:extLst>
          </p:cNvPr>
          <p:cNvSpPr>
            <a:spLocks noGrp="1"/>
          </p:cNvSpPr>
          <p:nvPr>
            <p:ph idx="1"/>
          </p:nvPr>
        </p:nvSpPr>
        <p:spPr>
          <a:xfrm>
            <a:off x="457200" y="1447800"/>
            <a:ext cx="8229600" cy="5029199"/>
          </a:xfrm>
        </p:spPr>
        <p:txBody>
          <a:bodyPr>
            <a:normAutofit lnSpcReduction="10000"/>
          </a:bodyPr>
          <a:lstStyle/>
          <a:p>
            <a:pPr marL="0" indent="0">
              <a:buNone/>
            </a:pPr>
            <a:r>
              <a:rPr lang="en-US" sz="2800" dirty="0"/>
              <a:t>A sharp increase in Biden’s approval rating would improve Democrats’ chances.</a:t>
            </a:r>
          </a:p>
          <a:p>
            <a:pPr marL="0" indent="0">
              <a:buNone/>
            </a:pPr>
            <a:r>
              <a:rPr lang="en-US" dirty="0"/>
              <a:t>But:</a:t>
            </a:r>
          </a:p>
          <a:p>
            <a:pPr marL="0" indent="0">
              <a:buNone/>
            </a:pPr>
            <a:r>
              <a:rPr lang="en-US" dirty="0"/>
              <a:t>	</a:t>
            </a:r>
            <a:r>
              <a:rPr lang="en-US" sz="2600" b="1" dirty="0"/>
              <a:t>Federal Reserve projects high inflation and slowing 	economic growth </a:t>
            </a:r>
            <a:r>
              <a:rPr lang="en-US" sz="2600" dirty="0"/>
              <a:t>for rest of 2022- both factors are 	associated with low approval ratings.</a:t>
            </a:r>
          </a:p>
          <a:p>
            <a:pPr marL="0" indent="0">
              <a:buNone/>
            </a:pPr>
            <a:r>
              <a:rPr lang="en-US" sz="2600" dirty="0"/>
              <a:t>	</a:t>
            </a:r>
            <a:r>
              <a:rPr lang="en-US" sz="2600" b="1" dirty="0"/>
              <a:t>Biden’s approval rating has increased by only 1 	percentage point during Ukrainian crisis. </a:t>
            </a:r>
            <a:r>
              <a:rPr lang="en-US" sz="2600" dirty="0"/>
              <a:t>Unlike 	some crises, it hasn’t prompted a large “rally ‘round 	the flag” boost in presidential approval.</a:t>
            </a:r>
          </a:p>
          <a:p>
            <a:pPr marL="0" indent="0">
              <a:buNone/>
            </a:pPr>
            <a:r>
              <a:rPr lang="en-US" sz="2600" dirty="0"/>
              <a:t>	</a:t>
            </a:r>
            <a:r>
              <a:rPr lang="en-US" sz="2600" b="1" dirty="0"/>
              <a:t>Unclear what could prompt a dramatic upswing</a:t>
            </a:r>
            <a:endParaRPr lang="en-US" sz="2600" dirty="0"/>
          </a:p>
          <a:p>
            <a:pPr marL="0" indent="0">
              <a:buNone/>
            </a:pPr>
            <a:endParaRPr lang="en-US" sz="2600" dirty="0"/>
          </a:p>
          <a:p>
            <a:pPr marL="0" indent="0">
              <a:buNone/>
            </a:pPr>
            <a:endParaRPr lang="en-US" sz="2600" dirty="0"/>
          </a:p>
        </p:txBody>
      </p:sp>
    </p:spTree>
    <p:extLst>
      <p:ext uri="{BB962C8B-B14F-4D97-AF65-F5344CB8AC3E}">
        <p14:creationId xmlns:p14="http://schemas.microsoft.com/office/powerpoint/2010/main" val="2146362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980B-3F64-4D7A-9E7C-8DBF9F0E4150}"/>
              </a:ext>
            </a:extLst>
          </p:cNvPr>
          <p:cNvSpPr>
            <a:spLocks noGrp="1"/>
          </p:cNvSpPr>
          <p:nvPr>
            <p:ph type="title"/>
          </p:nvPr>
        </p:nvSpPr>
        <p:spPr/>
        <p:txBody>
          <a:bodyPr/>
          <a:lstStyle/>
          <a:p>
            <a:r>
              <a:rPr lang="en-US" dirty="0"/>
              <a:t>Biden’s Approval Rating Problem</a:t>
            </a:r>
          </a:p>
        </p:txBody>
      </p:sp>
      <p:graphicFrame>
        <p:nvGraphicFramePr>
          <p:cNvPr id="6" name="Content Placeholder 5">
            <a:extLst>
              <a:ext uri="{FF2B5EF4-FFF2-40B4-BE49-F238E27FC236}">
                <a16:creationId xmlns:a16="http://schemas.microsoft.com/office/drawing/2014/main" id="{D44DE07B-959E-46B4-BB36-2D669C543AF7}"/>
              </a:ext>
            </a:extLst>
          </p:cNvPr>
          <p:cNvGraphicFramePr>
            <a:graphicFrameLocks noGrp="1"/>
          </p:cNvGraphicFramePr>
          <p:nvPr>
            <p:ph idx="1"/>
            <p:extLst>
              <p:ext uri="{D42A27DB-BD31-4B8C-83A1-F6EECF244321}">
                <p14:modId xmlns:p14="http://schemas.microsoft.com/office/powerpoint/2010/main" val="138127756"/>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extLst>
              <a:ext uri="{FF2B5EF4-FFF2-40B4-BE49-F238E27FC236}">
                <a16:creationId xmlns:a16="http://schemas.microsoft.com/office/drawing/2014/main" id="{7E1C3E9F-0203-4CDA-9B8C-36E735318AE8}"/>
              </a:ext>
            </a:extLst>
          </p:cNvPr>
          <p:cNvSpPr/>
          <p:nvPr/>
        </p:nvSpPr>
        <p:spPr>
          <a:xfrm>
            <a:off x="3276600" y="2438400"/>
            <a:ext cx="2590800" cy="3657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633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0AF40-28BD-4D7B-84CF-E165B2ABF204}"/>
              </a:ext>
            </a:extLst>
          </p:cNvPr>
          <p:cNvSpPr>
            <a:spLocks noGrp="1"/>
          </p:cNvSpPr>
          <p:nvPr>
            <p:ph type="title"/>
          </p:nvPr>
        </p:nvSpPr>
        <p:spPr/>
        <p:txBody>
          <a:bodyPr/>
          <a:lstStyle/>
          <a:p>
            <a:r>
              <a:rPr lang="en-US" dirty="0"/>
              <a:t>Biden’s Approval Problem</a:t>
            </a:r>
          </a:p>
        </p:txBody>
      </p:sp>
      <p:graphicFrame>
        <p:nvGraphicFramePr>
          <p:cNvPr id="6" name="Content Placeholder 5">
            <a:extLst>
              <a:ext uri="{FF2B5EF4-FFF2-40B4-BE49-F238E27FC236}">
                <a16:creationId xmlns:a16="http://schemas.microsoft.com/office/drawing/2014/main" id="{6D852D22-1222-4421-9582-D8568A7C3FBE}"/>
              </a:ext>
            </a:extLst>
          </p:cNvPr>
          <p:cNvGraphicFramePr>
            <a:graphicFrameLocks noGrp="1"/>
          </p:cNvGraphicFramePr>
          <p:nvPr>
            <p:ph idx="1"/>
            <p:extLst>
              <p:ext uri="{D42A27DB-BD31-4B8C-83A1-F6EECF244321}">
                <p14:modId xmlns:p14="http://schemas.microsoft.com/office/powerpoint/2010/main" val="4029672632"/>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4873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Partisan Gerrymandering</a:t>
            </a:r>
          </a:p>
        </p:txBody>
      </p:sp>
    </p:spTree>
    <p:extLst>
      <p:ext uri="{BB962C8B-B14F-4D97-AF65-F5344CB8AC3E}">
        <p14:creationId xmlns:p14="http://schemas.microsoft.com/office/powerpoint/2010/main" val="2290912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6605"/>
            <a:ext cx="8763000" cy="1084996"/>
          </a:xfrm>
        </p:spPr>
        <p:txBody>
          <a:bodyPr>
            <a:normAutofit/>
          </a:bodyPr>
          <a:lstStyle/>
          <a:p>
            <a:r>
              <a:rPr lang="en-US" dirty="0"/>
              <a:t>Partisan Gerrymandering</a:t>
            </a:r>
          </a:p>
        </p:txBody>
      </p:sp>
      <p:sp>
        <p:nvSpPr>
          <p:cNvPr id="3" name="Content Placeholder 2"/>
          <p:cNvSpPr>
            <a:spLocks noGrp="1"/>
          </p:cNvSpPr>
          <p:nvPr>
            <p:ph idx="1"/>
          </p:nvPr>
        </p:nvSpPr>
        <p:spPr/>
        <p:txBody>
          <a:bodyPr>
            <a:normAutofit lnSpcReduction="10000"/>
          </a:bodyPr>
          <a:lstStyle/>
          <a:p>
            <a:pPr marL="0" indent="0">
              <a:buNone/>
            </a:pPr>
            <a:r>
              <a:rPr lang="en-US" sz="2400" dirty="0"/>
              <a:t>In </a:t>
            </a:r>
            <a:r>
              <a:rPr lang="en-US" sz="2400" b="1" i="1" dirty="0" err="1"/>
              <a:t>Rucho</a:t>
            </a:r>
            <a:r>
              <a:rPr lang="en-US" sz="2400" b="1" i="1" dirty="0"/>
              <a:t> v. Common Cause </a:t>
            </a:r>
            <a:r>
              <a:rPr lang="en-US" sz="2400" i="1" dirty="0"/>
              <a:t>(2019) </a:t>
            </a:r>
            <a:r>
              <a:rPr lang="en-US" sz="2400" dirty="0"/>
              <a:t>the Supreme Court prohibited federal courts from ruling on partisan gerrymandering cases, saying:</a:t>
            </a:r>
          </a:p>
          <a:p>
            <a:pPr marL="274320" lvl="1" indent="0">
              <a:buNone/>
            </a:pPr>
            <a:r>
              <a:rPr lang="en-US" sz="2000" dirty="0">
                <a:ea typeface="Calibri" panose="020F0502020204030204" pitchFamily="34" charset="0"/>
                <a:cs typeface="Courier New" panose="02070309020205020404" pitchFamily="49" charset="0"/>
              </a:rPr>
              <a:t>	“Excessive partisanship in districting leads to results that reasonably 	seem unjust. But the fact that such gerrymandering is incompatible 	with democratic principles does not mean that the solution lies with 	the federal judiciary….”</a:t>
            </a:r>
            <a:endParaRPr lang="en-US" sz="2000" dirty="0"/>
          </a:p>
          <a:p>
            <a:pPr marL="0" indent="0">
              <a:buNone/>
            </a:pPr>
            <a:endParaRPr lang="en-US" sz="2400" dirty="0"/>
          </a:p>
          <a:p>
            <a:pPr marL="0" indent="0">
              <a:buNone/>
            </a:pPr>
            <a:r>
              <a:rPr lang="en-US" sz="2400" dirty="0"/>
              <a:t>But that’s not full story:</a:t>
            </a:r>
          </a:p>
          <a:p>
            <a:pPr marL="0" indent="0">
              <a:buNone/>
            </a:pPr>
            <a:r>
              <a:rPr lang="en-US" sz="2400" dirty="0"/>
              <a:t>	“Racial gerrymandering” remains unlawful [</a:t>
            </a:r>
            <a:r>
              <a:rPr lang="en-US" sz="2400" b="1" i="1" dirty="0"/>
              <a:t>Cooper v. 	Harris</a:t>
            </a:r>
            <a:r>
              <a:rPr lang="en-US" sz="2400" b="1" dirty="0"/>
              <a:t> 	</a:t>
            </a:r>
            <a:r>
              <a:rPr lang="en-US" sz="2400" dirty="0"/>
              <a:t>(2017)]</a:t>
            </a:r>
          </a:p>
          <a:p>
            <a:pPr marL="0" indent="0">
              <a:buNone/>
            </a:pPr>
            <a:r>
              <a:rPr lang="en-US" sz="2400" dirty="0"/>
              <a:t>	Some state laws and constitutions place limits on 	gerrymandering, which can bring state courts into play.</a:t>
            </a:r>
            <a:br>
              <a:rPr lang="en-US" sz="2400" dirty="0"/>
            </a:br>
            <a:r>
              <a:rPr lang="en-US" sz="2400" dirty="0"/>
              <a:t>	</a:t>
            </a:r>
          </a:p>
          <a:p>
            <a:pPr marL="0" indent="0">
              <a:buNone/>
            </a:pPr>
            <a:endParaRPr lang="en-US" sz="2400" dirty="0"/>
          </a:p>
        </p:txBody>
      </p:sp>
    </p:spTree>
    <p:extLst>
      <p:ext uri="{BB962C8B-B14F-4D97-AF65-F5344CB8AC3E}">
        <p14:creationId xmlns:p14="http://schemas.microsoft.com/office/powerpoint/2010/main" val="272001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BD578-3CD4-4DC1-814A-4C830E00EBA8}"/>
              </a:ext>
            </a:extLst>
          </p:cNvPr>
          <p:cNvSpPr>
            <a:spLocks noGrp="1"/>
          </p:cNvSpPr>
          <p:nvPr>
            <p:ph type="title"/>
          </p:nvPr>
        </p:nvSpPr>
        <p:spPr/>
        <p:txBody>
          <a:bodyPr/>
          <a:lstStyle/>
          <a:p>
            <a:r>
              <a:rPr lang="en-US" dirty="0"/>
              <a:t>Control of Redistricting</a:t>
            </a:r>
          </a:p>
        </p:txBody>
      </p:sp>
      <p:graphicFrame>
        <p:nvGraphicFramePr>
          <p:cNvPr id="6" name="Content Placeholder 5">
            <a:extLst>
              <a:ext uri="{FF2B5EF4-FFF2-40B4-BE49-F238E27FC236}">
                <a16:creationId xmlns:a16="http://schemas.microsoft.com/office/drawing/2014/main" id="{8DA25FB3-DD7F-402B-B43A-D7E37D2415C7}"/>
              </a:ext>
            </a:extLst>
          </p:cNvPr>
          <p:cNvGraphicFramePr>
            <a:graphicFrameLocks noGrp="1"/>
          </p:cNvGraphicFramePr>
          <p:nvPr>
            <p:ph idx="1"/>
          </p:nvPr>
        </p:nvGraphicFramePr>
        <p:xfrm>
          <a:off x="457200" y="1600200"/>
          <a:ext cx="8229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2189FBB-06FE-4E25-8C48-5C5A65515691}"/>
              </a:ext>
            </a:extLst>
          </p:cNvPr>
          <p:cNvSpPr txBox="1"/>
          <p:nvPr/>
        </p:nvSpPr>
        <p:spPr>
          <a:xfrm>
            <a:off x="228600" y="6324600"/>
            <a:ext cx="2334550" cy="369332"/>
          </a:xfrm>
          <a:prstGeom prst="rect">
            <a:avLst/>
          </a:prstGeom>
          <a:noFill/>
        </p:spPr>
        <p:txBody>
          <a:bodyPr wrap="none" rtlCol="0">
            <a:spAutoFit/>
          </a:bodyPr>
          <a:lstStyle/>
          <a:p>
            <a:r>
              <a:rPr lang="en-US" dirty="0"/>
              <a:t>Source: FiveThirtyEight</a:t>
            </a:r>
          </a:p>
        </p:txBody>
      </p:sp>
    </p:spTree>
    <p:extLst>
      <p:ext uri="{BB962C8B-B14F-4D97-AF65-F5344CB8AC3E}">
        <p14:creationId xmlns:p14="http://schemas.microsoft.com/office/powerpoint/2010/main" val="9651650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2D32-5170-42E1-AE15-41003CAE7DCE}"/>
              </a:ext>
            </a:extLst>
          </p:cNvPr>
          <p:cNvSpPr>
            <a:spLocks noGrp="1"/>
          </p:cNvSpPr>
          <p:nvPr>
            <p:ph type="title"/>
          </p:nvPr>
        </p:nvSpPr>
        <p:spPr/>
        <p:txBody>
          <a:bodyPr/>
          <a:lstStyle/>
          <a:p>
            <a:r>
              <a:rPr lang="en-US" dirty="0"/>
              <a:t>Last time . . . </a:t>
            </a:r>
          </a:p>
        </p:txBody>
      </p:sp>
      <p:sp>
        <p:nvSpPr>
          <p:cNvPr id="3" name="Content Placeholder 2">
            <a:extLst>
              <a:ext uri="{FF2B5EF4-FFF2-40B4-BE49-F238E27FC236}">
                <a16:creationId xmlns:a16="http://schemas.microsoft.com/office/drawing/2014/main" id="{12D89EBC-32FD-4CB4-97E7-7E145DCF8699}"/>
              </a:ext>
            </a:extLst>
          </p:cNvPr>
          <p:cNvSpPr>
            <a:spLocks noGrp="1"/>
          </p:cNvSpPr>
          <p:nvPr>
            <p:ph idx="1"/>
          </p:nvPr>
        </p:nvSpPr>
        <p:spPr/>
        <p:txBody>
          <a:bodyPr>
            <a:normAutofit/>
          </a:bodyPr>
          <a:lstStyle/>
          <a:p>
            <a:pPr marL="0" indent="0">
              <a:buNone/>
            </a:pPr>
            <a:r>
              <a:rPr lang="en-US" dirty="0"/>
              <a:t>After 2010 census, Republicans also controlled redistricting of more House seats</a:t>
            </a:r>
          </a:p>
          <a:p>
            <a:pPr marL="0" indent="0">
              <a:buNone/>
            </a:pPr>
            <a:endParaRPr lang="en-US" dirty="0"/>
          </a:p>
          <a:p>
            <a:pPr marL="0" indent="0">
              <a:buNone/>
            </a:pPr>
            <a:r>
              <a:rPr lang="en-US" dirty="0"/>
              <a:t>Center for American Progress estimated the Republicans in 2012 picked up 19 additional House seats from their redistricting advantage. </a:t>
            </a:r>
          </a:p>
          <a:p>
            <a:pPr marL="0" indent="0">
              <a:buNone/>
            </a:pPr>
            <a:r>
              <a:rPr lang="en-US" dirty="0"/>
              <a:t>	</a:t>
            </a:r>
            <a:r>
              <a:rPr lang="en-US" sz="2600" dirty="0"/>
              <a:t>Democrats won national House vote by 1.1 	percentage points, but Republicans won control of 	House of Representatives by 234-201.</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90311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E8CD-39DB-436C-A83D-12883442D6CF}"/>
              </a:ext>
            </a:extLst>
          </p:cNvPr>
          <p:cNvSpPr>
            <a:spLocks noGrp="1"/>
          </p:cNvSpPr>
          <p:nvPr>
            <p:ph type="title"/>
          </p:nvPr>
        </p:nvSpPr>
        <p:spPr>
          <a:xfrm>
            <a:off x="304800" y="533400"/>
            <a:ext cx="8382000" cy="990600"/>
          </a:xfrm>
        </p:spPr>
        <p:txBody>
          <a:bodyPr>
            <a:normAutofit fontScale="90000"/>
          </a:bodyPr>
          <a:lstStyle/>
          <a:p>
            <a:r>
              <a:rPr lang="en-US" dirty="0"/>
              <a:t>Why Republicans might not get</a:t>
            </a:r>
            <a:br>
              <a:rPr lang="en-US" dirty="0"/>
            </a:br>
            <a:r>
              <a:rPr lang="en-US" dirty="0"/>
              <a:t>as many extra seats this time</a:t>
            </a:r>
          </a:p>
        </p:txBody>
      </p:sp>
      <p:sp>
        <p:nvSpPr>
          <p:cNvPr id="3" name="Content Placeholder 2">
            <a:extLst>
              <a:ext uri="{FF2B5EF4-FFF2-40B4-BE49-F238E27FC236}">
                <a16:creationId xmlns:a16="http://schemas.microsoft.com/office/drawing/2014/main" id="{DCB3DAA4-186D-4CE1-88BB-9B44AB180E82}"/>
              </a:ext>
            </a:extLst>
          </p:cNvPr>
          <p:cNvSpPr>
            <a:spLocks noGrp="1"/>
          </p:cNvSpPr>
          <p:nvPr>
            <p:ph idx="1"/>
          </p:nvPr>
        </p:nvSpPr>
        <p:spPr>
          <a:xfrm>
            <a:off x="457200" y="1828800"/>
            <a:ext cx="8229600" cy="4648200"/>
          </a:xfrm>
        </p:spPr>
        <p:txBody>
          <a:bodyPr>
            <a:normAutofit lnSpcReduction="10000"/>
          </a:bodyPr>
          <a:lstStyle/>
          <a:p>
            <a:pPr marL="0" indent="0">
              <a:buNone/>
            </a:pPr>
            <a:r>
              <a:rPr lang="en-US" sz="2400" dirty="0"/>
              <a:t>Democrats are showing less restraint this time. If they survive judicial scrutiny, </a:t>
            </a:r>
            <a:r>
              <a:rPr lang="en-US" sz="2400" b="1" dirty="0"/>
              <a:t>New York </a:t>
            </a:r>
            <a:r>
              <a:rPr lang="en-US" sz="2400" dirty="0"/>
              <a:t>Democrats’ redistricting map could result in pickup of 4 Democratic seats while </a:t>
            </a:r>
            <a:r>
              <a:rPr lang="en-US" sz="2400" b="1" dirty="0"/>
              <a:t>Illinois</a:t>
            </a:r>
            <a:r>
              <a:rPr lang="en-US" sz="2400" dirty="0"/>
              <a:t> Democrats’ map could add 2.</a:t>
            </a:r>
          </a:p>
          <a:p>
            <a:pPr marL="0" indent="0">
              <a:buNone/>
            </a:pPr>
            <a:r>
              <a:rPr lang="en-US" sz="2400" dirty="0"/>
              <a:t>Democrats are challenging every Republican redistricting plan that’s vulnerable to legal challenge and already have had some success, e.g.</a:t>
            </a:r>
          </a:p>
          <a:p>
            <a:pPr marL="0" indent="0">
              <a:buNone/>
            </a:pPr>
            <a:r>
              <a:rPr lang="en-US" sz="2400" dirty="0"/>
              <a:t>	In </a:t>
            </a:r>
            <a:r>
              <a:rPr lang="en-US" sz="2400" b="1" dirty="0"/>
              <a:t>Alabama</a:t>
            </a:r>
            <a:r>
              <a:rPr lang="en-US" sz="2400" dirty="0"/>
              <a:t>, a federal district court struck down the 	Republican legislature’s redistricting plan on racial 	grounds.</a:t>
            </a:r>
          </a:p>
          <a:p>
            <a:pPr marL="0" indent="0">
              <a:buNone/>
            </a:pPr>
            <a:r>
              <a:rPr lang="en-US" sz="2400" dirty="0"/>
              <a:t>	State courts in </a:t>
            </a:r>
            <a:r>
              <a:rPr lang="en-US" sz="2400" b="1" dirty="0"/>
              <a:t>Pennsylvania,</a:t>
            </a:r>
            <a:r>
              <a:rPr lang="en-US" sz="2400" dirty="0"/>
              <a:t> </a:t>
            </a:r>
            <a:r>
              <a:rPr lang="en-US" sz="2400" b="1" dirty="0"/>
              <a:t>Ohio,</a:t>
            </a:r>
            <a:r>
              <a:rPr lang="en-US" sz="2400" dirty="0"/>
              <a:t> and </a:t>
            </a:r>
            <a:r>
              <a:rPr lang="en-US" sz="2400" b="1" dirty="0"/>
              <a:t>North Carolina </a:t>
            </a:r>
            <a:r>
              <a:rPr lang="en-US" sz="2400" dirty="0"/>
              <a:t>	have taken control away from Republican-controlled 	legislature (collectively those states have 46 House seats).</a:t>
            </a:r>
          </a:p>
        </p:txBody>
      </p:sp>
    </p:spTree>
    <p:extLst>
      <p:ext uri="{BB962C8B-B14F-4D97-AF65-F5344CB8AC3E}">
        <p14:creationId xmlns:p14="http://schemas.microsoft.com/office/powerpoint/2010/main" val="103195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5579-CD95-480B-A666-C6943C47429B}"/>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2625A5E-6EC8-43DF-B3C6-CD7BFF04AC76}"/>
              </a:ext>
            </a:extLst>
          </p:cNvPr>
          <p:cNvSpPr>
            <a:spLocks noGrp="1"/>
          </p:cNvSpPr>
          <p:nvPr>
            <p:ph idx="1"/>
          </p:nvPr>
        </p:nvSpPr>
        <p:spPr>
          <a:xfrm>
            <a:off x="762000" y="1981200"/>
            <a:ext cx="8077200" cy="4495800"/>
          </a:xfrm>
        </p:spPr>
        <p:txBody>
          <a:bodyPr/>
          <a:lstStyle/>
          <a:p>
            <a:pPr marL="385763" indent="-385763">
              <a:buAutoNum type="arabicPeriod"/>
            </a:pPr>
            <a:r>
              <a:rPr lang="en-US" dirty="0"/>
              <a:t>Midterm election tendencies</a:t>
            </a:r>
          </a:p>
          <a:p>
            <a:pPr marL="385763" indent="-385763">
              <a:buAutoNum type="arabicPeriod"/>
            </a:pPr>
            <a:r>
              <a:rPr lang="en-US" dirty="0"/>
              <a:t>Projections for 2022</a:t>
            </a:r>
          </a:p>
          <a:p>
            <a:pPr marL="385763" indent="-385763">
              <a:buFont typeface="Arial" pitchFamily="34" charset="0"/>
              <a:buAutoNum type="arabicPeriod"/>
            </a:pPr>
            <a:r>
              <a:rPr lang="en-US" dirty="0"/>
              <a:t>Developments that might alter projections</a:t>
            </a:r>
          </a:p>
          <a:p>
            <a:pPr marL="385763" indent="-385763">
              <a:buAutoNum type="arabicPeriod"/>
            </a:pPr>
            <a:r>
              <a:rPr lang="en-US" dirty="0"/>
              <a:t>Implications if projections hold</a:t>
            </a:r>
          </a:p>
        </p:txBody>
      </p:sp>
    </p:spTree>
    <p:extLst>
      <p:ext uri="{BB962C8B-B14F-4D97-AF65-F5344CB8AC3E}">
        <p14:creationId xmlns:p14="http://schemas.microsoft.com/office/powerpoint/2010/main" val="3923138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3D0F8-A701-4570-A54B-E286CC91255E}"/>
              </a:ext>
            </a:extLst>
          </p:cNvPr>
          <p:cNvSpPr>
            <a:spLocks noGrp="1"/>
          </p:cNvSpPr>
          <p:nvPr>
            <p:ph type="title"/>
          </p:nvPr>
        </p:nvSpPr>
        <p:spPr>
          <a:xfrm>
            <a:off x="228600" y="533400"/>
            <a:ext cx="8610600" cy="990600"/>
          </a:xfrm>
        </p:spPr>
        <p:txBody>
          <a:bodyPr>
            <a:normAutofit fontScale="90000"/>
          </a:bodyPr>
          <a:lstStyle/>
          <a:p>
            <a:r>
              <a:rPr lang="en-US" dirty="0"/>
              <a:t>The “Big Sort” – </a:t>
            </a:r>
            <a:br>
              <a:rPr lang="en-US" dirty="0"/>
            </a:br>
            <a:r>
              <a:rPr lang="en-US" sz="3100" dirty="0"/>
              <a:t>another reason the Republican gerrymandering yield</a:t>
            </a:r>
            <a:br>
              <a:rPr lang="en-US" sz="3100" dirty="0"/>
            </a:br>
            <a:r>
              <a:rPr lang="en-US" sz="3100" dirty="0"/>
              <a:t> could be smaller this time</a:t>
            </a:r>
          </a:p>
        </p:txBody>
      </p:sp>
      <p:sp>
        <p:nvSpPr>
          <p:cNvPr id="3" name="Content Placeholder 2">
            <a:extLst>
              <a:ext uri="{FF2B5EF4-FFF2-40B4-BE49-F238E27FC236}">
                <a16:creationId xmlns:a16="http://schemas.microsoft.com/office/drawing/2014/main" id="{B91DE894-6325-4B5A-81D5-4A89F21AB6C0}"/>
              </a:ext>
            </a:extLst>
          </p:cNvPr>
          <p:cNvSpPr>
            <a:spLocks noGrp="1"/>
          </p:cNvSpPr>
          <p:nvPr>
            <p:ph idx="1"/>
          </p:nvPr>
        </p:nvSpPr>
        <p:spPr>
          <a:xfrm>
            <a:off x="1143000" y="2133600"/>
            <a:ext cx="7239000" cy="4343400"/>
          </a:xfrm>
        </p:spPr>
        <p:txBody>
          <a:bodyPr/>
          <a:lstStyle/>
          <a:p>
            <a:pPr marL="0" indent="0">
              <a:buNone/>
            </a:pPr>
            <a:r>
              <a:rPr lang="en-US" dirty="0"/>
              <a:t>The sorting of partisans – Democrats increasingly concentrated in urban areas and Republicans elsewhere – is reducing the number of seats that can effectively be gerrymandered</a:t>
            </a:r>
          </a:p>
        </p:txBody>
      </p:sp>
    </p:spTree>
    <p:extLst>
      <p:ext uri="{BB962C8B-B14F-4D97-AF65-F5344CB8AC3E}">
        <p14:creationId xmlns:p14="http://schemas.microsoft.com/office/powerpoint/2010/main" val="3491818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E573-5682-4DA2-BB95-12CA1AE62A00}"/>
              </a:ext>
            </a:extLst>
          </p:cNvPr>
          <p:cNvSpPr>
            <a:spLocks noGrp="1"/>
          </p:cNvSpPr>
          <p:nvPr>
            <p:ph type="title"/>
          </p:nvPr>
        </p:nvSpPr>
        <p:spPr/>
        <p:txBody>
          <a:bodyPr>
            <a:normAutofit fontScale="90000"/>
          </a:bodyPr>
          <a:lstStyle/>
          <a:p>
            <a:r>
              <a:rPr lang="en-US" dirty="0"/>
              <a:t>Geographical Distribution of House Seats –</a:t>
            </a:r>
            <a:br>
              <a:rPr lang="en-US" dirty="0"/>
            </a:br>
            <a:r>
              <a:rPr lang="en-US" dirty="0"/>
              <a:t>2008 vs 2018</a:t>
            </a:r>
          </a:p>
        </p:txBody>
      </p:sp>
      <p:pic>
        <p:nvPicPr>
          <p:cNvPr id="5" name="Content Placeholder 4" descr="Map&#10;&#10;Description automatically generated">
            <a:extLst>
              <a:ext uri="{FF2B5EF4-FFF2-40B4-BE49-F238E27FC236}">
                <a16:creationId xmlns:a16="http://schemas.microsoft.com/office/drawing/2014/main" id="{2E2EFAF6-B8D3-4C27-8028-0894F8DA07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0533" y="1923520"/>
            <a:ext cx="7315200" cy="4162425"/>
          </a:xfrm>
        </p:spPr>
      </p:pic>
      <p:sp>
        <p:nvSpPr>
          <p:cNvPr id="3" name="Rectangle 2">
            <a:extLst>
              <a:ext uri="{FF2B5EF4-FFF2-40B4-BE49-F238E27FC236}">
                <a16:creationId xmlns:a16="http://schemas.microsoft.com/office/drawing/2014/main" id="{4F37A5E6-3263-420A-BC6D-25E628D79623}"/>
              </a:ext>
            </a:extLst>
          </p:cNvPr>
          <p:cNvSpPr/>
          <p:nvPr/>
        </p:nvSpPr>
        <p:spPr>
          <a:xfrm>
            <a:off x="1066800" y="1957387"/>
            <a:ext cx="7162800" cy="938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111</a:t>
            </a:r>
            <a:r>
              <a:rPr lang="en-US" baseline="30000" dirty="0"/>
              <a:t>th</a:t>
            </a:r>
            <a:r>
              <a:rPr lang="en-US" dirty="0"/>
              <a:t> Congress (2009-2010)                  116</a:t>
            </a:r>
            <a:r>
              <a:rPr lang="en-US" baseline="30000" dirty="0"/>
              <a:t>th</a:t>
            </a:r>
            <a:r>
              <a:rPr lang="en-US" dirty="0"/>
              <a:t> Congress (2019-2020)</a:t>
            </a:r>
          </a:p>
        </p:txBody>
      </p:sp>
    </p:spTree>
    <p:extLst>
      <p:ext uri="{BB962C8B-B14F-4D97-AF65-F5344CB8AC3E}">
        <p14:creationId xmlns:p14="http://schemas.microsoft.com/office/powerpoint/2010/main" val="2150314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5594-C3C2-412C-ADF8-A4B2CE0624A2}"/>
              </a:ext>
            </a:extLst>
          </p:cNvPr>
          <p:cNvSpPr>
            <a:spLocks noGrp="1"/>
          </p:cNvSpPr>
          <p:nvPr>
            <p:ph type="title"/>
          </p:nvPr>
        </p:nvSpPr>
        <p:spPr>
          <a:xfrm>
            <a:off x="228600" y="533400"/>
            <a:ext cx="8686800" cy="990600"/>
          </a:xfrm>
        </p:spPr>
        <p:txBody>
          <a:bodyPr>
            <a:normAutofit fontScale="90000"/>
          </a:bodyPr>
          <a:lstStyle/>
          <a:p>
            <a:r>
              <a:rPr lang="en-US" dirty="0"/>
              <a:t>Gerrymandering plus geographical sorting -  </a:t>
            </a:r>
            <a:br>
              <a:rPr lang="en-US" dirty="0"/>
            </a:br>
            <a:r>
              <a:rPr lang="en-US" dirty="0"/>
              <a:t>shrinking number of “competitive” House seats</a:t>
            </a:r>
          </a:p>
        </p:txBody>
      </p:sp>
      <p:graphicFrame>
        <p:nvGraphicFramePr>
          <p:cNvPr id="6" name="Content Placeholder 5">
            <a:extLst>
              <a:ext uri="{FF2B5EF4-FFF2-40B4-BE49-F238E27FC236}">
                <a16:creationId xmlns:a16="http://schemas.microsoft.com/office/drawing/2014/main" id="{A0847FE5-CDEA-402C-9533-C68593415D2F}"/>
              </a:ext>
            </a:extLst>
          </p:cNvPr>
          <p:cNvGraphicFramePr>
            <a:graphicFrameLocks noGrp="1"/>
          </p:cNvGraphicFramePr>
          <p:nvPr>
            <p:ph idx="1"/>
            <p:extLst>
              <p:ext uri="{D42A27DB-BD31-4B8C-83A1-F6EECF244321}">
                <p14:modId xmlns:p14="http://schemas.microsoft.com/office/powerpoint/2010/main" val="189399572"/>
              </p:ext>
            </p:extLst>
          </p:nvPr>
        </p:nvGraphicFramePr>
        <p:xfrm>
          <a:off x="457200" y="1600200"/>
          <a:ext cx="8229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91909FD-A735-4006-9F0E-8465F2677BB6}"/>
              </a:ext>
            </a:extLst>
          </p:cNvPr>
          <p:cNvSpPr txBox="1"/>
          <p:nvPr/>
        </p:nvSpPr>
        <p:spPr>
          <a:xfrm>
            <a:off x="228600" y="6172200"/>
            <a:ext cx="8506688" cy="461665"/>
          </a:xfrm>
          <a:prstGeom prst="rect">
            <a:avLst/>
          </a:prstGeom>
          <a:noFill/>
        </p:spPr>
        <p:txBody>
          <a:bodyPr wrap="none" rtlCol="0">
            <a:spAutoFit/>
          </a:bodyPr>
          <a:lstStyle/>
          <a:p>
            <a:r>
              <a:rPr lang="en-US" sz="1200" dirty="0"/>
              <a:t>Source: NY Times, Feb 7, 2022 for 1992, 2002, and 2002. The 2002 number estimated by author from multiple sources. A competitive</a:t>
            </a:r>
          </a:p>
          <a:p>
            <a:r>
              <a:rPr lang="en-US" sz="1200" dirty="0"/>
              <a:t> seat is defined as one in which the  presidential candidates in prior election were within 5 percentage points of each other.</a:t>
            </a:r>
          </a:p>
        </p:txBody>
      </p:sp>
      <p:sp>
        <p:nvSpPr>
          <p:cNvPr id="3" name="TextBox 2">
            <a:extLst>
              <a:ext uri="{FF2B5EF4-FFF2-40B4-BE49-F238E27FC236}">
                <a16:creationId xmlns:a16="http://schemas.microsoft.com/office/drawing/2014/main" id="{5E676646-2C34-452B-B01E-3863CEB74361}"/>
              </a:ext>
            </a:extLst>
          </p:cNvPr>
          <p:cNvSpPr txBox="1"/>
          <p:nvPr/>
        </p:nvSpPr>
        <p:spPr>
          <a:xfrm>
            <a:off x="990600" y="3352800"/>
            <a:ext cx="2749984" cy="1477328"/>
          </a:xfrm>
          <a:prstGeom prst="rect">
            <a:avLst/>
          </a:prstGeom>
          <a:noFill/>
        </p:spPr>
        <p:txBody>
          <a:bodyPr wrap="none" rtlCol="0">
            <a:spAutoFit/>
          </a:bodyPr>
          <a:lstStyle/>
          <a:p>
            <a:r>
              <a:rPr lang="en-US" dirty="0"/>
              <a:t>The decline of competitive</a:t>
            </a:r>
          </a:p>
          <a:p>
            <a:r>
              <a:rPr lang="en-US" dirty="0"/>
              <a:t>House districts could “cap” </a:t>
            </a:r>
          </a:p>
          <a:p>
            <a:r>
              <a:rPr lang="en-US" dirty="0"/>
              <a:t>the number of House seats</a:t>
            </a:r>
          </a:p>
          <a:p>
            <a:r>
              <a:rPr lang="en-US" dirty="0"/>
              <a:t>picked up by the out-party </a:t>
            </a:r>
          </a:p>
          <a:p>
            <a:r>
              <a:rPr lang="en-US" dirty="0"/>
              <a:t>in midterm elections</a:t>
            </a:r>
          </a:p>
        </p:txBody>
      </p:sp>
    </p:spTree>
    <p:extLst>
      <p:ext uri="{BB962C8B-B14F-4D97-AF65-F5344CB8AC3E}">
        <p14:creationId xmlns:p14="http://schemas.microsoft.com/office/powerpoint/2010/main" val="92221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4A5F-FC6F-4E97-BB6D-CE2B7039C5BB}"/>
              </a:ext>
            </a:extLst>
          </p:cNvPr>
          <p:cNvSpPr>
            <a:spLocks noGrp="1"/>
          </p:cNvSpPr>
          <p:nvPr>
            <p:ph type="title"/>
          </p:nvPr>
        </p:nvSpPr>
        <p:spPr>
          <a:xfrm>
            <a:off x="304800" y="228600"/>
            <a:ext cx="8461248" cy="990600"/>
          </a:xfrm>
        </p:spPr>
        <p:txBody>
          <a:bodyPr>
            <a:normAutofit/>
          </a:bodyPr>
          <a:lstStyle/>
          <a:p>
            <a:pPr algn="ctr"/>
            <a:r>
              <a:rPr lang="en-US" dirty="0"/>
              <a:t>Senate races somewhat more competitive</a:t>
            </a:r>
          </a:p>
        </p:txBody>
      </p:sp>
      <p:graphicFrame>
        <p:nvGraphicFramePr>
          <p:cNvPr id="6" name="Content Placeholder 5">
            <a:extLst>
              <a:ext uri="{FF2B5EF4-FFF2-40B4-BE49-F238E27FC236}">
                <a16:creationId xmlns:a16="http://schemas.microsoft.com/office/drawing/2014/main" id="{61EBD249-5775-4AC2-BA38-67F99F3590C1}"/>
              </a:ext>
            </a:extLst>
          </p:cNvPr>
          <p:cNvGraphicFramePr>
            <a:graphicFrameLocks noGrp="1"/>
          </p:cNvGraphicFramePr>
          <p:nvPr>
            <p:ph sz="quarter" idx="1"/>
          </p:nvPr>
        </p:nvGraphicFramePr>
        <p:xfrm>
          <a:off x="612649" y="1600200"/>
          <a:ext cx="8153526"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0440D48-A808-43D5-A975-8919BACF4C3F}"/>
              </a:ext>
            </a:extLst>
          </p:cNvPr>
          <p:cNvSpPr txBox="1"/>
          <p:nvPr/>
        </p:nvSpPr>
        <p:spPr>
          <a:xfrm>
            <a:off x="304800" y="6324600"/>
            <a:ext cx="7293471" cy="369332"/>
          </a:xfrm>
          <a:prstGeom prst="rect">
            <a:avLst/>
          </a:prstGeom>
          <a:noFill/>
        </p:spPr>
        <p:txBody>
          <a:bodyPr wrap="none" rtlCol="0">
            <a:spAutoFit/>
          </a:bodyPr>
          <a:lstStyle/>
          <a:p>
            <a:r>
              <a:rPr lang="en-US" dirty="0"/>
              <a:t>Source: Cook Political Report, 2020 for House; 2020, 2018, 2016 for Senate</a:t>
            </a:r>
          </a:p>
        </p:txBody>
      </p:sp>
    </p:spTree>
    <p:extLst>
      <p:ext uri="{BB962C8B-B14F-4D97-AF65-F5344CB8AC3E}">
        <p14:creationId xmlns:p14="http://schemas.microsoft.com/office/powerpoint/2010/main" val="3930217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BAD05-CD75-4D29-A5D0-C1873404A679}"/>
              </a:ext>
            </a:extLst>
          </p:cNvPr>
          <p:cNvSpPr>
            <a:spLocks noGrp="1"/>
          </p:cNvSpPr>
          <p:nvPr>
            <p:ph type="title"/>
          </p:nvPr>
        </p:nvSpPr>
        <p:spPr>
          <a:xfrm>
            <a:off x="457200" y="762000"/>
            <a:ext cx="8229600" cy="762000"/>
          </a:xfrm>
        </p:spPr>
        <p:txBody>
          <a:bodyPr>
            <a:normAutofit fontScale="90000"/>
          </a:bodyPr>
          <a:lstStyle/>
          <a:p>
            <a:r>
              <a:rPr lang="en-US" dirty="0"/>
              <a:t>Indicator of</a:t>
            </a:r>
            <a:br>
              <a:rPr lang="en-US" dirty="0"/>
            </a:br>
            <a:r>
              <a:rPr lang="en-US" dirty="0"/>
              <a:t>Declining Competitiveness of Senate Elections</a:t>
            </a:r>
            <a:br>
              <a:rPr lang="en-US" dirty="0"/>
            </a:br>
            <a:endParaRPr lang="en-US" dirty="0"/>
          </a:p>
        </p:txBody>
      </p:sp>
      <p:graphicFrame>
        <p:nvGraphicFramePr>
          <p:cNvPr id="6" name="Content Placeholder 5">
            <a:extLst>
              <a:ext uri="{FF2B5EF4-FFF2-40B4-BE49-F238E27FC236}">
                <a16:creationId xmlns:a16="http://schemas.microsoft.com/office/drawing/2014/main" id="{CB071334-C921-4732-8D95-2C4458085841}"/>
              </a:ext>
            </a:extLst>
          </p:cNvPr>
          <p:cNvGraphicFramePr>
            <a:graphicFrameLocks noGrp="1"/>
          </p:cNvGraphicFramePr>
          <p:nvPr>
            <p:ph idx="1"/>
          </p:nvPr>
        </p:nvGraphicFramePr>
        <p:xfrm>
          <a:off x="431800" y="16256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F1530F6D-C096-4770-AAE4-E0C302D1598C}"/>
              </a:ext>
            </a:extLst>
          </p:cNvPr>
          <p:cNvSpPr txBox="1"/>
          <p:nvPr/>
        </p:nvSpPr>
        <p:spPr>
          <a:xfrm>
            <a:off x="228600" y="6527800"/>
            <a:ext cx="2306593" cy="307777"/>
          </a:xfrm>
          <a:prstGeom prst="rect">
            <a:avLst/>
          </a:prstGeom>
          <a:noFill/>
        </p:spPr>
        <p:txBody>
          <a:bodyPr wrap="none" rtlCol="0">
            <a:spAutoFit/>
          </a:bodyPr>
          <a:lstStyle/>
          <a:p>
            <a:r>
              <a:rPr lang="en-US" sz="1400" dirty="0"/>
              <a:t>Source: Pew Research Center</a:t>
            </a:r>
          </a:p>
        </p:txBody>
      </p:sp>
    </p:spTree>
    <p:extLst>
      <p:ext uri="{BB962C8B-B14F-4D97-AF65-F5344CB8AC3E}">
        <p14:creationId xmlns:p14="http://schemas.microsoft.com/office/powerpoint/2010/main" val="38369531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7154A-F66A-4177-AE90-6E8F0981CAB9}"/>
              </a:ext>
            </a:extLst>
          </p:cNvPr>
          <p:cNvSpPr>
            <a:spLocks noGrp="1"/>
          </p:cNvSpPr>
          <p:nvPr>
            <p:ph type="title"/>
          </p:nvPr>
        </p:nvSpPr>
        <p:spPr/>
        <p:txBody>
          <a:bodyPr>
            <a:normAutofit fontScale="90000"/>
          </a:bodyPr>
          <a:lstStyle/>
          <a:p>
            <a:r>
              <a:rPr lang="en-US" dirty="0"/>
              <a:t>Declining Competitiveness -</a:t>
            </a:r>
            <a:br>
              <a:rPr lang="en-US" dirty="0"/>
            </a:br>
            <a:r>
              <a:rPr lang="en-US" dirty="0"/>
              <a:t>Era of direct Senate elections (1914-2022)</a:t>
            </a:r>
          </a:p>
        </p:txBody>
      </p:sp>
      <p:pic>
        <p:nvPicPr>
          <p:cNvPr id="5" name="Content Placeholder 4" descr="Chart, bar chart, histogram&#10;&#10;Description automatically generated">
            <a:extLst>
              <a:ext uri="{FF2B5EF4-FFF2-40B4-BE49-F238E27FC236}">
                <a16:creationId xmlns:a16="http://schemas.microsoft.com/office/drawing/2014/main" id="{4A3663FF-C194-4A14-AF20-974430EA01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600200"/>
            <a:ext cx="6781800" cy="4876800"/>
          </a:xfrm>
        </p:spPr>
      </p:pic>
      <p:sp>
        <p:nvSpPr>
          <p:cNvPr id="3" name="Rectangle 2">
            <a:extLst>
              <a:ext uri="{FF2B5EF4-FFF2-40B4-BE49-F238E27FC236}">
                <a16:creationId xmlns:a16="http://schemas.microsoft.com/office/drawing/2014/main" id="{6941CD6D-5DE4-4709-816B-4F2BFA0969F2}"/>
              </a:ext>
            </a:extLst>
          </p:cNvPr>
          <p:cNvSpPr/>
          <p:nvPr/>
        </p:nvSpPr>
        <p:spPr>
          <a:xfrm>
            <a:off x="1066800" y="1600200"/>
            <a:ext cx="6858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Senate has fewest split delegations</a:t>
            </a:r>
          </a:p>
          <a:p>
            <a:pPr algn="ctr"/>
            <a:r>
              <a:rPr lang="en-US" sz="2400" dirty="0"/>
              <a:t> in the entire period of direct Senate elections </a:t>
            </a:r>
          </a:p>
        </p:txBody>
      </p:sp>
    </p:spTree>
    <p:extLst>
      <p:ext uri="{BB962C8B-B14F-4D97-AF65-F5344CB8AC3E}">
        <p14:creationId xmlns:p14="http://schemas.microsoft.com/office/powerpoint/2010/main" val="3931947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Ballot Access</a:t>
            </a:r>
          </a:p>
        </p:txBody>
      </p:sp>
    </p:spTree>
    <p:extLst>
      <p:ext uri="{BB962C8B-B14F-4D97-AF65-F5344CB8AC3E}">
        <p14:creationId xmlns:p14="http://schemas.microsoft.com/office/powerpoint/2010/main" val="2086179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275F-5095-461F-BB65-B986B6BB4DCA}"/>
              </a:ext>
            </a:extLst>
          </p:cNvPr>
          <p:cNvSpPr>
            <a:spLocks noGrp="1"/>
          </p:cNvSpPr>
          <p:nvPr>
            <p:ph type="title"/>
          </p:nvPr>
        </p:nvSpPr>
        <p:spPr>
          <a:xfrm>
            <a:off x="457200" y="533400"/>
            <a:ext cx="8229600" cy="685800"/>
          </a:xfrm>
        </p:spPr>
        <p:txBody>
          <a:bodyPr>
            <a:normAutofit fontScale="90000"/>
          </a:bodyPr>
          <a:lstStyle/>
          <a:p>
            <a:r>
              <a:rPr lang="en-US" b="1" dirty="0"/>
              <a:t>What we know . . .</a:t>
            </a:r>
          </a:p>
        </p:txBody>
      </p:sp>
      <p:sp>
        <p:nvSpPr>
          <p:cNvPr id="3" name="Content Placeholder 2">
            <a:extLst>
              <a:ext uri="{FF2B5EF4-FFF2-40B4-BE49-F238E27FC236}">
                <a16:creationId xmlns:a16="http://schemas.microsoft.com/office/drawing/2014/main" id="{92836DC6-B753-4CFA-90FF-52F890B7E4E2}"/>
              </a:ext>
            </a:extLst>
          </p:cNvPr>
          <p:cNvSpPr>
            <a:spLocks noGrp="1"/>
          </p:cNvSpPr>
          <p:nvPr>
            <p:ph idx="1"/>
          </p:nvPr>
        </p:nvSpPr>
        <p:spPr/>
        <p:txBody>
          <a:bodyPr>
            <a:normAutofit fontScale="77500" lnSpcReduction="20000"/>
          </a:bodyPr>
          <a:lstStyle/>
          <a:p>
            <a:pPr marL="0" indent="0">
              <a:buNone/>
            </a:pPr>
            <a:r>
              <a:rPr lang="en-US" b="1" dirty="0"/>
              <a:t>On Republican side</a:t>
            </a:r>
          </a:p>
          <a:p>
            <a:pPr marL="0" indent="0">
              <a:buNone/>
            </a:pPr>
            <a:r>
              <a:rPr lang="en-US" dirty="0"/>
              <a:t>	Roughly 20 Republican-controlled states since the 2020 	election have passed laws tightening ballot access – </a:t>
            </a:r>
          </a:p>
          <a:p>
            <a:pPr marL="0" indent="0">
              <a:buNone/>
            </a:pPr>
            <a:r>
              <a:rPr lang="en-US" dirty="0"/>
              <a:t>		</a:t>
            </a:r>
            <a:r>
              <a:rPr lang="en-US" sz="2600" dirty="0"/>
              <a:t>several of these laws are under review in state 			and federal courts</a:t>
            </a:r>
          </a:p>
          <a:p>
            <a:pPr marL="0" indent="0">
              <a:buNone/>
            </a:pPr>
            <a:r>
              <a:rPr lang="en-US" b="1" dirty="0"/>
              <a:t>On Democratic side</a:t>
            </a:r>
          </a:p>
          <a:p>
            <a:pPr marL="0" indent="0">
              <a:buNone/>
            </a:pPr>
            <a:r>
              <a:rPr lang="en-US" dirty="0"/>
              <a:t>	Nearly 20 states, most of them controlled by 	Democrats, have since 2016 instituted Automatic Voter 	Registration (AVR) in 	context of Motor Voter Act</a:t>
            </a:r>
          </a:p>
          <a:p>
            <a:pPr marL="0" indent="0">
              <a:buNone/>
            </a:pPr>
            <a:endParaRPr lang="en-US" dirty="0"/>
          </a:p>
          <a:p>
            <a:pPr marL="0" indent="0">
              <a:buNone/>
            </a:pPr>
            <a:r>
              <a:rPr lang="en-US" b="1" dirty="0"/>
              <a:t>Combined impact</a:t>
            </a:r>
          </a:p>
          <a:p>
            <a:pPr marL="0" indent="0">
              <a:buNone/>
            </a:pPr>
            <a:r>
              <a:rPr lang="en-US" dirty="0"/>
              <a:t>	Will make Republican states more solidly Republican 	control and Democratic states more solidly Democratic</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21225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16058" y="457200"/>
            <a:ext cx="8799341" cy="1538175"/>
          </a:xfrm>
        </p:spPr>
        <p:txBody>
          <a:bodyPr>
            <a:normAutofit/>
          </a:bodyPr>
          <a:lstStyle/>
          <a:p>
            <a:r>
              <a:rPr lang="en-US" sz="3200" b="1" dirty="0"/>
              <a:t>What We Know </a:t>
            </a:r>
            <a:r>
              <a:rPr lang="en-US" sz="3200" dirty="0"/>
              <a:t>– </a:t>
            </a:r>
            <a:br>
              <a:rPr lang="en-US" sz="3200" dirty="0"/>
            </a:br>
            <a:r>
              <a:rPr lang="en-US" sz="3200" dirty="0"/>
              <a:t>Ballot access rules affect turnout rate</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1598808766"/>
              </p:ext>
            </p:extLst>
          </p:nvPr>
        </p:nvGraphicFramePr>
        <p:xfrm>
          <a:off x="934720" y="2019028"/>
          <a:ext cx="7751702" cy="299906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16059" y="3091858"/>
            <a:ext cx="772012" cy="715581"/>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turnout</a:t>
            </a:r>
          </a:p>
          <a:p>
            <a:pPr defTabSz="685800">
              <a:defRPr/>
            </a:pPr>
            <a:r>
              <a:rPr lang="en-US" sz="1350" b="1" dirty="0">
                <a:solidFill>
                  <a:prstClr val="black"/>
                </a:solidFill>
                <a:latin typeface="Calibri" panose="020F0502020204030204"/>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170619" y="2158198"/>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242668" y="4718015"/>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3916017" y="5215924"/>
            <a:ext cx="2583256"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014785" y="5071042"/>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8025523" y="5079288"/>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16058" y="5996848"/>
            <a:ext cx="8951742" cy="715581"/>
          </a:xfrm>
          <a:prstGeom prst="rect">
            <a:avLst/>
          </a:prstGeom>
          <a:noFill/>
        </p:spPr>
        <p:txBody>
          <a:bodyPr wrap="square" rtlCol="0">
            <a:spAutoFit/>
          </a:bodyPr>
          <a:lstStyle/>
          <a:p>
            <a:pPr defTabSz="685800">
              <a:defRPr/>
            </a:pPr>
            <a:r>
              <a:rPr lang="en-US" sz="1350" dirty="0">
                <a:solidFill>
                  <a:prstClr val="black"/>
                </a:solidFill>
                <a:latin typeface="Calibri" panose="020F0502020204030204"/>
              </a:rPr>
              <a:t>Source: For barriers: Scot </a:t>
            </a:r>
            <a:r>
              <a:rPr lang="en-US" sz="1350" dirty="0" err="1">
                <a:solidFill>
                  <a:prstClr val="black"/>
                </a:solidFill>
                <a:latin typeface="Calibri" panose="020F0502020204030204"/>
              </a:rPr>
              <a:t>Schranfruagal</a:t>
            </a:r>
            <a:r>
              <a:rPr lang="en-US" sz="1350" dirty="0">
                <a:solidFill>
                  <a:prstClr val="black"/>
                </a:solidFill>
                <a:latin typeface="Calibri" panose="020F0502020204030204"/>
              </a:rPr>
              <a:t>, et al, “Cost of Voting in the American States:2020,” Election Law Journal (cost index is based 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If Republicans take control of Congress</a:t>
            </a:r>
          </a:p>
        </p:txBody>
      </p:sp>
    </p:spTree>
    <p:extLst>
      <p:ext uri="{BB962C8B-B14F-4D97-AF65-F5344CB8AC3E}">
        <p14:creationId xmlns:p14="http://schemas.microsoft.com/office/powerpoint/2010/main" val="411062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lstStyle/>
          <a:p>
            <a:r>
              <a:rPr lang="en-US" dirty="0"/>
              <a:t>The Midterm Tendency – House Elections</a:t>
            </a:r>
          </a:p>
        </p:txBody>
      </p:sp>
      <p:graphicFrame>
        <p:nvGraphicFramePr>
          <p:cNvPr id="6" name="Content Placeholder 5">
            <a:extLst>
              <a:ext uri="{FF2B5EF4-FFF2-40B4-BE49-F238E27FC236}">
                <a16:creationId xmlns:a16="http://schemas.microsoft.com/office/drawing/2014/main" id="{577E7E47-264A-48E1-B302-AE186D1797CD}"/>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7978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Presidents’ Legislative Success </a:t>
            </a:r>
          </a:p>
        </p:txBody>
      </p:sp>
      <p:graphicFrame>
        <p:nvGraphicFramePr>
          <p:cNvPr id="4" name="Content Placeholder 3"/>
          <p:cNvGraphicFramePr>
            <a:graphicFrameLocks noGrp="1"/>
          </p:cNvGraphicFramePr>
          <p:nvPr>
            <p:ph sz="quarter" idx="1"/>
          </p:nvPr>
        </p:nvGraphicFramePr>
        <p:xfrm>
          <a:off x="914400" y="1752600"/>
          <a:ext cx="73914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2000" y="5943600"/>
            <a:ext cx="2967011" cy="248209"/>
          </a:xfrm>
          <a:prstGeom prst="rect">
            <a:avLst/>
          </a:prstGeom>
          <a:noFill/>
        </p:spPr>
        <p:txBody>
          <a:bodyPr wrap="square" rtlCol="0">
            <a:spAutoFit/>
          </a:bodyPr>
          <a:lstStyle/>
          <a:p>
            <a:r>
              <a:rPr lang="en-US" sz="1013" dirty="0">
                <a:solidFill>
                  <a:prstClr val="black"/>
                </a:solidFill>
                <a:latin typeface="Calibri" panose="020F0502020204030204"/>
              </a:rPr>
              <a:t>Source: CQ Voting Studies, 1952-2017</a:t>
            </a:r>
          </a:p>
        </p:txBody>
      </p:sp>
      <p:sp>
        <p:nvSpPr>
          <p:cNvPr id="5" name="Slide Number Placeholder 4">
            <a:extLst>
              <a:ext uri="{FF2B5EF4-FFF2-40B4-BE49-F238E27FC236}">
                <a16:creationId xmlns:a16="http://schemas.microsoft.com/office/drawing/2014/main" id="{AE6746B7-43F8-4B03-AE8D-6717866DBFDC}"/>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50</a:t>
            </a:fld>
            <a:endParaRPr lang="en-US" dirty="0">
              <a:latin typeface="Calibri" panose="020F0502020204030204"/>
            </a:endParaRPr>
          </a:p>
        </p:txBody>
      </p:sp>
    </p:spTree>
    <p:extLst>
      <p:ext uri="{BB962C8B-B14F-4D97-AF65-F5344CB8AC3E}">
        <p14:creationId xmlns:p14="http://schemas.microsoft.com/office/powerpoint/2010/main" val="42660601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fontScale="90000"/>
          </a:bodyPr>
          <a:lstStyle/>
          <a:p>
            <a:r>
              <a:rPr lang="en-US" dirty="0"/>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nvPr>
        </p:nvGraphicFramePr>
        <p:xfrm>
          <a:off x="1752600" y="1828800"/>
          <a:ext cx="5791200" cy="365937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685800" y="6042524"/>
            <a:ext cx="1460656" cy="248209"/>
          </a:xfrm>
          <a:prstGeom prst="rect">
            <a:avLst/>
          </a:prstGeom>
          <a:noFill/>
        </p:spPr>
        <p:txBody>
          <a:bodyPr wrap="none" rtlCol="0">
            <a:spAutoFit/>
          </a:bodyPr>
          <a:lstStyle/>
          <a:p>
            <a:r>
              <a:rPr lang="en-US" sz="1013" dirty="0">
                <a:solidFill>
                  <a:prstClr val="black"/>
                </a:solidFill>
                <a:latin typeface="Calibri" panose="020F0502020204030204"/>
              </a:rPr>
              <a:t>Source: CQ Vote Studies</a:t>
            </a:r>
          </a:p>
        </p:txBody>
      </p:sp>
      <p:sp>
        <p:nvSpPr>
          <p:cNvPr id="4" name="Slide Number Placeholder 3">
            <a:extLst>
              <a:ext uri="{FF2B5EF4-FFF2-40B4-BE49-F238E27FC236}">
                <a16:creationId xmlns:a16="http://schemas.microsoft.com/office/drawing/2014/main" id="{6BEF993A-F2C9-4ADB-B333-BDF63188A4F6}"/>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51</a:t>
            </a:fld>
            <a:endParaRPr lang="en-US" dirty="0">
              <a:latin typeface="Calibri" panose="020F0502020204030204"/>
            </a:endParaRPr>
          </a:p>
        </p:txBody>
      </p:sp>
    </p:spTree>
    <p:extLst>
      <p:ext uri="{BB962C8B-B14F-4D97-AF65-F5344CB8AC3E}">
        <p14:creationId xmlns:p14="http://schemas.microsoft.com/office/powerpoint/2010/main" val="37891251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fontScale="90000"/>
          </a:bodyPr>
          <a:lstStyle/>
          <a:p>
            <a:r>
              <a:rPr lang="en-US" dirty="0"/>
              <a:t>President Obama’s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nvPr>
        </p:nvGraphicFramePr>
        <p:xfrm>
          <a:off x="1143000" y="1905001"/>
          <a:ext cx="6934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304800" y="6076391"/>
            <a:ext cx="1090363" cy="248209"/>
          </a:xfrm>
          <a:prstGeom prst="rect">
            <a:avLst/>
          </a:prstGeom>
          <a:noFill/>
        </p:spPr>
        <p:txBody>
          <a:bodyPr wrap="none" rtlCol="0">
            <a:spAutoFit/>
          </a:bodyPr>
          <a:lstStyle/>
          <a:p>
            <a:r>
              <a:rPr lang="en-US" sz="1013" dirty="0">
                <a:solidFill>
                  <a:prstClr val="black"/>
                </a:solidFill>
                <a:latin typeface="Calibri" panose="020F0502020204030204"/>
              </a:rPr>
              <a:t>Source: CQ, 2012</a:t>
            </a:r>
          </a:p>
        </p:txBody>
      </p:sp>
      <p:sp>
        <p:nvSpPr>
          <p:cNvPr id="3" name="Footer Placeholder 2">
            <a:extLst>
              <a:ext uri="{FF2B5EF4-FFF2-40B4-BE49-F238E27FC236}">
                <a16:creationId xmlns:a16="http://schemas.microsoft.com/office/drawing/2014/main" id="{F764FA15-ED35-42FC-987C-24E19C2F268F}"/>
              </a:ext>
            </a:extLst>
          </p:cNvPr>
          <p:cNvSpPr>
            <a:spLocks noGrp="1"/>
          </p:cNvSpPr>
          <p:nvPr>
            <p:ph type="ftr" sz="quarter" idx="11"/>
          </p:nvPr>
        </p:nvSpPr>
        <p:spPr/>
        <p:txBody>
          <a:bodyPr/>
          <a:lstStyle/>
          <a:p>
            <a:r>
              <a:rPr lang="en-US" dirty="0">
                <a:latin typeface="Calibri" panose="020F0502020204030204"/>
              </a:rPr>
              <a:t>© Thomas E. Patterson</a:t>
            </a:r>
          </a:p>
        </p:txBody>
      </p:sp>
      <p:sp>
        <p:nvSpPr>
          <p:cNvPr id="4" name="Slide Number Placeholder 3">
            <a:extLst>
              <a:ext uri="{FF2B5EF4-FFF2-40B4-BE49-F238E27FC236}">
                <a16:creationId xmlns:a16="http://schemas.microsoft.com/office/drawing/2014/main" id="{15545D5B-38AB-4227-9E15-F74694E5E4D1}"/>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52</a:t>
            </a:fld>
            <a:endParaRPr lang="en-US" dirty="0">
              <a:latin typeface="Calibri" panose="020F0502020204030204"/>
            </a:endParaRPr>
          </a:p>
        </p:txBody>
      </p:sp>
    </p:spTree>
    <p:extLst>
      <p:ext uri="{BB962C8B-B14F-4D97-AF65-F5344CB8AC3E}">
        <p14:creationId xmlns:p14="http://schemas.microsoft.com/office/powerpoint/2010/main" val="5046828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Looking ahead to 2024</a:t>
            </a:r>
          </a:p>
        </p:txBody>
      </p:sp>
    </p:spTree>
    <p:extLst>
      <p:ext uri="{BB962C8B-B14F-4D97-AF65-F5344CB8AC3E}">
        <p14:creationId xmlns:p14="http://schemas.microsoft.com/office/powerpoint/2010/main" val="22060358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D39D-4F3E-436B-91C1-B243BE31273F}"/>
              </a:ext>
            </a:extLst>
          </p:cNvPr>
          <p:cNvSpPr>
            <a:spLocks noGrp="1"/>
          </p:cNvSpPr>
          <p:nvPr>
            <p:ph type="title"/>
          </p:nvPr>
        </p:nvSpPr>
        <p:spPr/>
        <p:txBody>
          <a:bodyPr>
            <a:normAutofit fontScale="90000"/>
          </a:bodyPr>
          <a:lstStyle/>
          <a:p>
            <a:r>
              <a:rPr lang="en-US" dirty="0"/>
              <a:t>Does the Midterm election predict outcome of next presidential election?</a:t>
            </a:r>
          </a:p>
        </p:txBody>
      </p:sp>
      <p:graphicFrame>
        <p:nvGraphicFramePr>
          <p:cNvPr id="6" name="Content Placeholder 5">
            <a:extLst>
              <a:ext uri="{FF2B5EF4-FFF2-40B4-BE49-F238E27FC236}">
                <a16:creationId xmlns:a16="http://schemas.microsoft.com/office/drawing/2014/main" id="{4271ADE0-D148-4A48-AE50-6A242CF3F490}"/>
              </a:ext>
            </a:extLst>
          </p:cNvPr>
          <p:cNvGraphicFramePr>
            <a:graphicFrameLocks noGrp="1"/>
          </p:cNvGraphicFramePr>
          <p:nvPr>
            <p:ph idx="1"/>
            <p:extLst>
              <p:ext uri="{D42A27DB-BD31-4B8C-83A1-F6EECF244321}">
                <p14:modId xmlns:p14="http://schemas.microsoft.com/office/powerpoint/2010/main" val="3596086478"/>
              </p:ext>
            </p:extLst>
          </p:nvPr>
        </p:nvGraphicFramePr>
        <p:xfrm>
          <a:off x="482600" y="2057400"/>
          <a:ext cx="82296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300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a:xfrm>
            <a:off x="228600" y="533400"/>
            <a:ext cx="8458200" cy="990600"/>
          </a:xfrm>
        </p:spPr>
        <p:txBody>
          <a:bodyPr>
            <a:normAutofit fontScale="90000"/>
          </a:bodyPr>
          <a:lstStyle/>
          <a:p>
            <a:pPr>
              <a:defRPr/>
            </a:pPr>
            <a:r>
              <a:rPr lang="en-US" altLang="en-US" sz="3600" dirty="0"/>
              <a:t>Democrats’ chances in 2024 likely hinge on economy -</a:t>
            </a:r>
            <a:br>
              <a:rPr lang="en-US" altLang="en-US" dirty="0"/>
            </a:br>
            <a:r>
              <a:rPr lang="en-US" altLang="en-US" sz="27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5050" y="1371600"/>
            <a:ext cx="70739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6AE015F-AB7E-445C-B6D2-1B2CC56E7F35}"/>
                  </a:ext>
                </a:extLst>
              </p:cNvPr>
              <p:cNvGraphicFramePr>
                <a:graphicFrameLocks noChangeAspect="1"/>
              </p:cNvGraphicFramePr>
              <p:nvPr>
                <p:extLst>
                  <p:ext uri="{D42A27DB-BD31-4B8C-83A1-F6EECF244321}">
                    <p14:modId xmlns:p14="http://schemas.microsoft.com/office/powerpoint/2010/main" val="2974729871"/>
                  </p:ext>
                </p:extLst>
              </p:nvPr>
            </p:nvGraphicFramePr>
            <p:xfrm>
              <a:off x="-1651000" y="6017683"/>
              <a:ext cx="2286000" cy="1714500"/>
            </p:xfrm>
            <a:graphic>
              <a:graphicData uri="http://schemas.microsoft.com/office/powerpoint/2016/slidezoom">
                <pslz:sldZm>
                  <pslz:sldZmObj sldId="1362" cId="3592635206">
                    <pslz:zmPr id="{623C5A81-B2A6-42B6-A55E-5F25E3E57545}"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16AE015F-AB7E-445C-B6D2-1B2CC56E7F35}"/>
                  </a:ext>
                </a:extLst>
              </p:cNvPr>
              <p:cNvPicPr>
                <a:picLocks noGrp="1" noRot="1" noChangeAspect="1" noMove="1" noResize="1" noEditPoints="1" noAdjustHandles="1" noChangeArrowheads="1" noChangeShapeType="1"/>
              </p:cNvPicPr>
              <p:nvPr/>
            </p:nvPicPr>
            <p:blipFill>
              <a:blip r:embed="rId5"/>
              <a:stretch>
                <a:fillRect/>
              </a:stretch>
            </p:blipFill>
            <p:spPr>
              <a:xfrm>
                <a:off x="-1651000" y="6017683"/>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13910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Will Biden be like Reagan?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292800742"/>
              </p:ext>
            </p:extLst>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26352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Or will Biden be like Carter?</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37030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BB3AA-2DAB-487A-B6AC-324976CD23CB}"/>
              </a:ext>
            </a:extLst>
          </p:cNvPr>
          <p:cNvSpPr>
            <a:spLocks noGrp="1"/>
          </p:cNvSpPr>
          <p:nvPr>
            <p:ph type="title"/>
          </p:nvPr>
        </p:nvSpPr>
        <p:spPr/>
        <p:txBody>
          <a:bodyPr>
            <a:normAutofit fontScale="90000"/>
          </a:bodyPr>
          <a:lstStyle/>
          <a:p>
            <a:r>
              <a:rPr lang="en-US" dirty="0"/>
              <a:t>If the presidential election were held today, would you vote for . . . ?</a:t>
            </a:r>
          </a:p>
        </p:txBody>
      </p:sp>
      <p:graphicFrame>
        <p:nvGraphicFramePr>
          <p:cNvPr id="6" name="Content Placeholder 5">
            <a:extLst>
              <a:ext uri="{FF2B5EF4-FFF2-40B4-BE49-F238E27FC236}">
                <a16:creationId xmlns:a16="http://schemas.microsoft.com/office/drawing/2014/main" id="{8C34F8EC-1392-4E0D-9714-0654F1C87868}"/>
              </a:ext>
            </a:extLst>
          </p:cNvPr>
          <p:cNvGraphicFramePr>
            <a:graphicFrameLocks noGrp="1"/>
          </p:cNvGraphicFramePr>
          <p:nvPr>
            <p:ph idx="1"/>
            <p:extLst>
              <p:ext uri="{D42A27DB-BD31-4B8C-83A1-F6EECF244321}">
                <p14:modId xmlns:p14="http://schemas.microsoft.com/office/powerpoint/2010/main" val="3337661861"/>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41BB8AD-2EC0-46F3-AF58-4E5A355A9306}"/>
              </a:ext>
            </a:extLst>
          </p:cNvPr>
          <p:cNvSpPr txBox="1"/>
          <p:nvPr/>
        </p:nvSpPr>
        <p:spPr>
          <a:xfrm>
            <a:off x="304800" y="6324600"/>
            <a:ext cx="3150542" cy="338554"/>
          </a:xfrm>
          <a:prstGeom prst="rect">
            <a:avLst/>
          </a:prstGeom>
          <a:noFill/>
        </p:spPr>
        <p:txBody>
          <a:bodyPr wrap="none" rtlCol="0">
            <a:spAutoFit/>
          </a:bodyPr>
          <a:lstStyle/>
          <a:p>
            <a:r>
              <a:rPr lang="en-US" sz="1600" dirty="0"/>
              <a:t>Source: Fox News poll</a:t>
            </a:r>
            <a:r>
              <a:rPr lang="en-US" sz="1600"/>
              <a:t>, March </a:t>
            </a:r>
            <a:r>
              <a:rPr lang="en-US" sz="1600" dirty="0"/>
              <a:t>2022</a:t>
            </a:r>
          </a:p>
        </p:txBody>
      </p:sp>
    </p:spTree>
    <p:extLst>
      <p:ext uri="{BB962C8B-B14F-4D97-AF65-F5344CB8AC3E}">
        <p14:creationId xmlns:p14="http://schemas.microsoft.com/office/powerpoint/2010/main" val="39705280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457200" y="2286000"/>
            <a:ext cx="8229600" cy="4191000"/>
          </a:xfrm>
        </p:spPr>
        <p:txBody>
          <a:bodyPr/>
          <a:lstStyle/>
          <a:p>
            <a:pPr marL="0" indent="0" algn="ctr">
              <a:buNone/>
            </a:pPr>
            <a:r>
              <a:rPr lang="en-US" sz="4400" dirty="0"/>
              <a:t>Thank You</a:t>
            </a:r>
          </a:p>
          <a:p>
            <a:pPr marL="0" indent="0" algn="ctr">
              <a:buNone/>
            </a:pPr>
            <a:endParaRPr lang="en-US" dirty="0"/>
          </a:p>
          <a:p>
            <a:pPr marL="0" indent="0" algn="ctr">
              <a:buNone/>
            </a:pPr>
            <a:r>
              <a:rPr lang="en-US" dirty="0"/>
              <a:t>Questions, Observations, Objections?</a:t>
            </a:r>
          </a:p>
        </p:txBody>
      </p:sp>
    </p:spTree>
    <p:extLst>
      <p:ext uri="{BB962C8B-B14F-4D97-AF65-F5344CB8AC3E}">
        <p14:creationId xmlns:p14="http://schemas.microsoft.com/office/powerpoint/2010/main" val="130615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normAutofit fontScale="90000"/>
          </a:bodyPr>
          <a:lstStyle/>
          <a:p>
            <a:r>
              <a:rPr lang="en-US" dirty="0"/>
              <a:t>The Midterm Tendency – Senate Elections</a:t>
            </a:r>
          </a:p>
        </p:txBody>
      </p:sp>
      <p:graphicFrame>
        <p:nvGraphicFramePr>
          <p:cNvPr id="8" name="Content Placeholder 7">
            <a:extLst>
              <a:ext uri="{FF2B5EF4-FFF2-40B4-BE49-F238E27FC236}">
                <a16:creationId xmlns:a16="http://schemas.microsoft.com/office/drawing/2014/main" id="{AA842B1E-C90F-4324-A744-9149EF6368A9}"/>
              </a:ext>
            </a:extLst>
          </p:cNvPr>
          <p:cNvGraphicFramePr>
            <a:graphicFrameLocks noGrp="1"/>
          </p:cNvGraphicFramePr>
          <p:nvPr>
            <p:ph idx="1"/>
          </p:nvPr>
        </p:nvGraphicFramePr>
        <p:xfrm>
          <a:off x="474133" y="12954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CD3163B-B6A4-4628-9C16-15200D77683C}"/>
              </a:ext>
            </a:extLst>
          </p:cNvPr>
          <p:cNvSpPr txBox="1"/>
          <p:nvPr/>
        </p:nvSpPr>
        <p:spPr>
          <a:xfrm>
            <a:off x="3733800" y="5791200"/>
            <a:ext cx="2628155" cy="646331"/>
          </a:xfrm>
          <a:prstGeom prst="rect">
            <a:avLst/>
          </a:prstGeom>
          <a:noFill/>
        </p:spPr>
        <p:txBody>
          <a:bodyPr wrap="none" rtlCol="0">
            <a:spAutoFit/>
          </a:bodyPr>
          <a:lstStyle/>
          <a:p>
            <a:r>
              <a:rPr lang="en-US" b="1" dirty="0"/>
              <a:t>18 of 25 midterms </a:t>
            </a:r>
          </a:p>
          <a:p>
            <a:r>
              <a:rPr lang="en-US" b="1" dirty="0"/>
              <a:t>marked by in-party losses</a:t>
            </a:r>
          </a:p>
        </p:txBody>
      </p:sp>
    </p:spTree>
    <p:extLst>
      <p:ext uri="{BB962C8B-B14F-4D97-AF65-F5344CB8AC3E}">
        <p14:creationId xmlns:p14="http://schemas.microsoft.com/office/powerpoint/2010/main" val="28560704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1665896" y="1100047"/>
            <a:ext cx="5812209" cy="516731"/>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27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36720" y="2108487"/>
            <a:ext cx="2621280" cy="382010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490280" y="2063260"/>
            <a:ext cx="3495519" cy="195528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Font typeface="Wingdings" panose="05000000000000000000" pitchFamily="2" charset="2"/>
              <a:buChar char="Ø"/>
              <a:defRPr/>
            </a:pPr>
            <a:r>
              <a:rPr lang="en-US" sz="1500" b="1" u="sng" dirty="0">
                <a:solidFill>
                  <a:srgbClr val="000510"/>
                </a:solidFill>
                <a:latin typeface="Arial" panose="020B0604020202020204"/>
                <a:sym typeface="Wingdings" panose="05000000000000000000" pitchFamily="2" charset="2"/>
              </a:rPr>
              <a:t>NUMBER ONE</a:t>
            </a:r>
            <a:r>
              <a:rPr lang="en-US" sz="1500" b="1" dirty="0">
                <a:solidFill>
                  <a:srgbClr val="000510"/>
                </a:solidFill>
                <a:latin typeface="Arial" panose="020B0604020202020204"/>
                <a:sym typeface="Wingdings" panose="05000000000000000000" pitchFamily="2" charset="2"/>
              </a:rPr>
              <a:t> </a:t>
            </a:r>
            <a:r>
              <a:rPr lang="en-US" sz="1500" dirty="0">
                <a:solidFill>
                  <a:srgbClr val="000510"/>
                </a:solidFill>
                <a:latin typeface="Arial" panose="020B0604020202020204"/>
                <a:sym typeface="Wingdings" panose="05000000000000000000" pitchFamily="2" charset="2"/>
              </a:rPr>
              <a:t>in American Government </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Accessibility through Readability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Critical Thinking Emphasis</a:t>
            </a:r>
            <a:r>
              <a:rPr lang="en-US" sz="1500" dirty="0">
                <a:solidFill>
                  <a:srgbClr val="000510"/>
                </a:solidFill>
                <a:latin typeface="Arial" panose="020B0604020202020204"/>
                <a:sym typeface="Wingdings" panose="05000000000000000000" pitchFamily="2" charset="2"/>
              </a:rPr>
              <a:t>—Case Studies &amp; Pedagogy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Even-handed approach </a:t>
            </a:r>
            <a:r>
              <a:rPr lang="en-US" sz="1500" dirty="0">
                <a:solidFill>
                  <a:srgbClr val="000510"/>
                </a:solidFill>
                <a:latin typeface="Arial" panose="020B0604020202020204"/>
                <a:sym typeface="Wingdings" panose="05000000000000000000" pitchFamily="2" charset="2"/>
              </a:rPr>
              <a:t>with broad appeal</a:t>
            </a:r>
          </a:p>
          <a:p>
            <a:pPr marL="128588" indent="-128588">
              <a:buFont typeface="Wingdings" panose="05000000000000000000" pitchFamily="2" charset="2"/>
              <a:buChar char="Ø"/>
              <a:defRPr/>
            </a:pPr>
            <a:endParaRPr lang="en-US" sz="375" b="1"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Unparalleled Instructor Support</a:t>
            </a:r>
            <a:r>
              <a:rPr lang="en-US" sz="1500" dirty="0">
                <a:solidFill>
                  <a:srgbClr val="000510"/>
                </a:solidFill>
                <a:latin typeface="Arial" panose="020B0604020202020204"/>
                <a:sym typeface="Wingdings" panose="05000000000000000000" pitchFamily="2" charset="2"/>
              </a:rPr>
              <a:t>—</a:t>
            </a:r>
            <a:r>
              <a:rPr lang="en-US" sz="1500" dirty="0">
                <a:solidFill>
                  <a:srgbClr val="000510"/>
                </a:solidFill>
                <a:latin typeface="Arial" panose="020B0604020202020204" pitchFamily="34" charset="0"/>
                <a:cs typeface="Arial" panose="020B0604020202020204" pitchFamily="34" charset="0"/>
              </a:rPr>
              <a:t>24 Complimentary </a:t>
            </a:r>
            <a:r>
              <a:rPr lang="en-US" sz="1500" dirty="0" err="1">
                <a:solidFill>
                  <a:srgbClr val="000510"/>
                </a:solidFill>
                <a:latin typeface="Arial" panose="020B0604020202020204" pitchFamily="34" charset="0"/>
                <a:cs typeface="Arial" panose="020B0604020202020204" pitchFamily="34" charset="0"/>
              </a:rPr>
              <a:t>HarvardX</a:t>
            </a:r>
            <a:r>
              <a:rPr lang="en-US" sz="1500" dirty="0">
                <a:solidFill>
                  <a:srgbClr val="000510"/>
                </a:solidFill>
                <a:latin typeface="Arial" panose="020B0604020202020204" pitchFamily="34" charset="0"/>
                <a:cs typeface="Arial" panose="020B0604020202020204" pitchFamily="34" charset="0"/>
              </a:rPr>
              <a:t>/EdX Video Lectures</a:t>
            </a:r>
          </a:p>
          <a:p>
            <a:pPr marL="214313" indent="-214313" algn="ctr">
              <a:buFont typeface="Wingdings" panose="05000000000000000000" pitchFamily="2" charset="2"/>
              <a:buChar char="à"/>
              <a:defRPr/>
            </a:pPr>
            <a:endParaRPr lang="en-US" sz="1800" dirty="0">
              <a:solidFill>
                <a:srgbClr val="000000"/>
              </a:solidFill>
              <a:latin typeface="Arial" panose="020B0604020202020204"/>
              <a:sym typeface="Wingdings" panose="05000000000000000000" pitchFamily="2" charset="2"/>
            </a:endParaRPr>
          </a:p>
          <a:p>
            <a:pPr marL="214313" indent="-214313" algn="ctr">
              <a:buFont typeface="Wingdings" panose="05000000000000000000" pitchFamily="2" charset="2"/>
              <a:buChar char="à"/>
              <a:defRPr/>
            </a:pPr>
            <a:endParaRPr lang="en-US" sz="21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7216140" y="2457450"/>
            <a:ext cx="1684020" cy="356235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4">
                    <a:lumMod val="50000"/>
                  </a:schemeClr>
                </a:solidFill>
              </a:rPr>
              <a:t>To obtain a free instructor’s copy of </a:t>
            </a:r>
            <a:r>
              <a:rPr lang="en-US" sz="1400" b="1" i="1" dirty="0">
                <a:solidFill>
                  <a:schemeClr val="accent4">
                    <a:lumMod val="50000"/>
                  </a:schemeClr>
                </a:solidFill>
              </a:rPr>
              <a:t>We the People</a:t>
            </a:r>
            <a:r>
              <a:rPr lang="en-US" sz="1400" b="1" dirty="0">
                <a:solidFill>
                  <a:schemeClr val="accent4">
                    <a:lumMod val="50000"/>
                  </a:schemeClr>
                </a:solidFill>
              </a:rPr>
              <a:t>, please contact Michael </a:t>
            </a:r>
            <a:r>
              <a:rPr lang="de-DE" sz="1400" b="1" dirty="0">
                <a:solidFill>
                  <a:schemeClr val="accent4">
                    <a:lumMod val="50000"/>
                  </a:schemeClr>
                </a:solidFill>
              </a:rPr>
              <a:t>Gedatus at Michael.Gedatus@mheducation.com</a:t>
            </a:r>
            <a:endParaRPr lang="en-US" sz="1400" b="1" dirty="0">
              <a:solidFill>
                <a:schemeClr val="accent4">
                  <a:lumMod val="50000"/>
                </a:schemeClr>
              </a:solidFill>
            </a:endParaRPr>
          </a:p>
        </p:txBody>
      </p:sp>
    </p:spTree>
    <p:extLst>
      <p:ext uri="{BB962C8B-B14F-4D97-AF65-F5344CB8AC3E}">
        <p14:creationId xmlns:p14="http://schemas.microsoft.com/office/powerpoint/2010/main" val="7970557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457200" y="2286000"/>
            <a:ext cx="8229600" cy="4191000"/>
          </a:xfrm>
        </p:spPr>
        <p:txBody>
          <a:bodyPr/>
          <a:lstStyle/>
          <a:p>
            <a:pPr marL="0" indent="0" algn="ctr">
              <a:buNone/>
            </a:pPr>
            <a:r>
              <a:rPr lang="en-US" sz="4400" dirty="0"/>
              <a:t>Additional Slides</a:t>
            </a:r>
            <a:endParaRPr lang="en-US" dirty="0"/>
          </a:p>
        </p:txBody>
      </p:sp>
    </p:spTree>
    <p:extLst>
      <p:ext uri="{BB962C8B-B14F-4D97-AF65-F5344CB8AC3E}">
        <p14:creationId xmlns:p14="http://schemas.microsoft.com/office/powerpoint/2010/main" val="28606052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58B6A-E368-49EE-83FA-FBFD24E83447}"/>
              </a:ext>
            </a:extLst>
          </p:cNvPr>
          <p:cNvSpPr>
            <a:spLocks noGrp="1"/>
          </p:cNvSpPr>
          <p:nvPr>
            <p:ph type="title"/>
          </p:nvPr>
        </p:nvSpPr>
        <p:spPr/>
        <p:txBody>
          <a:bodyPr>
            <a:normAutofit/>
          </a:bodyPr>
          <a:lstStyle/>
          <a:p>
            <a:r>
              <a:rPr lang="en-US" dirty="0"/>
              <a:t>Average In-Party Performance since 2006</a:t>
            </a:r>
          </a:p>
        </p:txBody>
      </p:sp>
      <p:graphicFrame>
        <p:nvGraphicFramePr>
          <p:cNvPr id="6" name="Content Placeholder 5">
            <a:extLst>
              <a:ext uri="{FF2B5EF4-FFF2-40B4-BE49-F238E27FC236}">
                <a16:creationId xmlns:a16="http://schemas.microsoft.com/office/drawing/2014/main" id="{7C8BFCC0-BC23-4F65-849F-A2313341B5F2}"/>
              </a:ext>
            </a:extLst>
          </p:cNvPr>
          <p:cNvGraphicFramePr>
            <a:graphicFrameLocks noGrp="1"/>
          </p:cNvGraphicFramePr>
          <p:nvPr>
            <p:ph idx="1"/>
          </p:nvPr>
        </p:nvGraphicFramePr>
        <p:xfrm>
          <a:off x="228600" y="1574800"/>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99203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2B66-15BF-48E0-8BED-C6081408DC3E}"/>
              </a:ext>
            </a:extLst>
          </p:cNvPr>
          <p:cNvSpPr>
            <a:spLocks noGrp="1"/>
          </p:cNvSpPr>
          <p:nvPr>
            <p:ph type="title"/>
          </p:nvPr>
        </p:nvSpPr>
        <p:spPr/>
        <p:txBody>
          <a:bodyPr>
            <a:normAutofit fontScale="90000"/>
          </a:bodyPr>
          <a:lstStyle/>
          <a:p>
            <a:r>
              <a:rPr lang="en-US" dirty="0"/>
              <a:t>Projecting 2024 Congressional Elections –</a:t>
            </a:r>
            <a:br>
              <a:rPr lang="en-US" dirty="0"/>
            </a:br>
            <a:r>
              <a:rPr lang="en-US" dirty="0"/>
              <a:t>seats gained by party of presidential winner</a:t>
            </a:r>
          </a:p>
        </p:txBody>
      </p:sp>
      <p:graphicFrame>
        <p:nvGraphicFramePr>
          <p:cNvPr id="6" name="Content Placeholder 5">
            <a:extLst>
              <a:ext uri="{FF2B5EF4-FFF2-40B4-BE49-F238E27FC236}">
                <a16:creationId xmlns:a16="http://schemas.microsoft.com/office/drawing/2014/main" id="{A1802039-0750-46F4-91FC-A8AAF9183344}"/>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90791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5841-050F-4E0F-9072-57008B71A855}"/>
              </a:ext>
            </a:extLst>
          </p:cNvPr>
          <p:cNvSpPr>
            <a:spLocks noGrp="1"/>
          </p:cNvSpPr>
          <p:nvPr>
            <p:ph type="title"/>
          </p:nvPr>
        </p:nvSpPr>
        <p:spPr/>
        <p:txBody>
          <a:bodyPr/>
          <a:lstStyle/>
          <a:p>
            <a:r>
              <a:rPr lang="en-US" dirty="0"/>
              <a:t>House Members by Population Density</a:t>
            </a:r>
          </a:p>
        </p:txBody>
      </p:sp>
      <p:graphicFrame>
        <p:nvGraphicFramePr>
          <p:cNvPr id="8" name="Content Placeholder 7">
            <a:extLst>
              <a:ext uri="{FF2B5EF4-FFF2-40B4-BE49-F238E27FC236}">
                <a16:creationId xmlns:a16="http://schemas.microsoft.com/office/drawing/2014/main" id="{B6DC4477-59C9-47FC-BF16-73D33DD83575}"/>
              </a:ext>
            </a:extLst>
          </p:cNvPr>
          <p:cNvGraphicFramePr>
            <a:graphicFrameLocks noGrp="1"/>
          </p:cNvGraphicFramePr>
          <p:nvPr>
            <p:ph idx="1"/>
          </p:nvPr>
        </p:nvGraphicFramePr>
        <p:xfrm>
          <a:off x="431800" y="1608666"/>
          <a:ext cx="8255000" cy="486833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92BD4DBD-437C-4032-8B78-B2687BFBC828}"/>
              </a:ext>
            </a:extLst>
          </p:cNvPr>
          <p:cNvSpPr txBox="1"/>
          <p:nvPr/>
        </p:nvSpPr>
        <p:spPr>
          <a:xfrm>
            <a:off x="228600" y="6400800"/>
            <a:ext cx="2352567" cy="369332"/>
          </a:xfrm>
          <a:prstGeom prst="rect">
            <a:avLst/>
          </a:prstGeom>
          <a:noFill/>
        </p:spPr>
        <p:txBody>
          <a:bodyPr wrap="none" rtlCol="0">
            <a:spAutoFit/>
          </a:bodyPr>
          <a:lstStyle/>
          <a:p>
            <a:r>
              <a:rPr lang="en-US" dirty="0"/>
              <a:t>Source: </a:t>
            </a:r>
            <a:r>
              <a:rPr lang="en-US" dirty="0" err="1"/>
              <a:t>FairVote</a:t>
            </a:r>
            <a:r>
              <a:rPr lang="en-US" dirty="0"/>
              <a:t>, 2017.</a:t>
            </a:r>
          </a:p>
        </p:txBody>
      </p:sp>
      <p:sp>
        <p:nvSpPr>
          <p:cNvPr id="10" name="TextBox 9">
            <a:extLst>
              <a:ext uri="{FF2B5EF4-FFF2-40B4-BE49-F238E27FC236}">
                <a16:creationId xmlns:a16="http://schemas.microsoft.com/office/drawing/2014/main" id="{1AA0C251-7A1A-42DE-A0AF-E1ED6270983D}"/>
              </a:ext>
            </a:extLst>
          </p:cNvPr>
          <p:cNvSpPr txBox="1"/>
          <p:nvPr/>
        </p:nvSpPr>
        <p:spPr>
          <a:xfrm>
            <a:off x="3276600" y="1828800"/>
            <a:ext cx="2761525" cy="369332"/>
          </a:xfrm>
          <a:prstGeom prst="rect">
            <a:avLst/>
          </a:prstGeom>
          <a:noFill/>
        </p:spPr>
        <p:txBody>
          <a:bodyPr wrap="none" rtlCol="0">
            <a:spAutoFit/>
          </a:bodyPr>
          <a:lstStyle/>
          <a:p>
            <a:r>
              <a:rPr lang="en-US" dirty="0"/>
              <a:t>number of House members</a:t>
            </a:r>
          </a:p>
        </p:txBody>
      </p:sp>
    </p:spTree>
    <p:extLst>
      <p:ext uri="{BB962C8B-B14F-4D97-AF65-F5344CB8AC3E}">
        <p14:creationId xmlns:p14="http://schemas.microsoft.com/office/powerpoint/2010/main" val="3003606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B9C9E-C321-4BD0-80C1-E30B18849034}"/>
              </a:ext>
            </a:extLst>
          </p:cNvPr>
          <p:cNvSpPr>
            <a:spLocks noGrp="1"/>
          </p:cNvSpPr>
          <p:nvPr>
            <p:ph type="title"/>
          </p:nvPr>
        </p:nvSpPr>
        <p:spPr/>
        <p:txBody>
          <a:bodyPr>
            <a:normAutofit fontScale="90000"/>
          </a:bodyPr>
          <a:lstStyle/>
          <a:p>
            <a:r>
              <a:rPr lang="en-US" dirty="0"/>
              <a:t>Is there a redistricting effect that benefits out-party? Apparently not . . . </a:t>
            </a:r>
          </a:p>
        </p:txBody>
      </p:sp>
      <p:graphicFrame>
        <p:nvGraphicFramePr>
          <p:cNvPr id="6" name="Content Placeholder 5">
            <a:extLst>
              <a:ext uri="{FF2B5EF4-FFF2-40B4-BE49-F238E27FC236}">
                <a16:creationId xmlns:a16="http://schemas.microsoft.com/office/drawing/2014/main" id="{773493DA-222A-4C3B-AE80-0E9C2F3A5266}"/>
              </a:ext>
            </a:extLst>
          </p:cNvPr>
          <p:cNvGraphicFramePr>
            <a:graphicFrameLocks noGrp="1"/>
          </p:cNvGraphicFramePr>
          <p:nvPr>
            <p:ph idx="1"/>
            <p:extLst>
              <p:ext uri="{D42A27DB-BD31-4B8C-83A1-F6EECF244321}">
                <p14:modId xmlns:p14="http://schemas.microsoft.com/office/powerpoint/2010/main" val="461096943"/>
              </p:ext>
            </p:extLst>
          </p:nvPr>
        </p:nvGraphicFramePr>
        <p:xfrm>
          <a:off x="448733" y="1828800"/>
          <a:ext cx="82296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8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C3D6-9B01-4BE7-9352-C65FC6CBF2E0}"/>
              </a:ext>
            </a:extLst>
          </p:cNvPr>
          <p:cNvSpPr>
            <a:spLocks noGrp="1"/>
          </p:cNvSpPr>
          <p:nvPr>
            <p:ph type="title"/>
          </p:nvPr>
        </p:nvSpPr>
        <p:spPr/>
        <p:txBody>
          <a:bodyPr>
            <a:normAutofit fontScale="90000"/>
          </a:bodyPr>
          <a:lstStyle/>
          <a:p>
            <a:r>
              <a:rPr lang="en-US" dirty="0"/>
              <a:t>Theories of </a:t>
            </a:r>
            <a:br>
              <a:rPr lang="en-US" dirty="0"/>
            </a:br>
            <a:r>
              <a:rPr lang="en-US" dirty="0"/>
              <a:t>Presidential Party’s Midterm Losses</a:t>
            </a:r>
          </a:p>
        </p:txBody>
      </p:sp>
      <p:sp>
        <p:nvSpPr>
          <p:cNvPr id="3" name="Content Placeholder 2">
            <a:extLst>
              <a:ext uri="{FF2B5EF4-FFF2-40B4-BE49-F238E27FC236}">
                <a16:creationId xmlns:a16="http://schemas.microsoft.com/office/drawing/2014/main" id="{3ADA5820-C918-45B4-8805-168D07198AC0}"/>
              </a:ext>
            </a:extLst>
          </p:cNvPr>
          <p:cNvSpPr>
            <a:spLocks noGrp="1"/>
          </p:cNvSpPr>
          <p:nvPr>
            <p:ph idx="1"/>
          </p:nvPr>
        </p:nvSpPr>
        <p:spPr>
          <a:xfrm>
            <a:off x="533400" y="1955800"/>
            <a:ext cx="8229600" cy="4826000"/>
          </a:xfrm>
        </p:spPr>
        <p:txBody>
          <a:bodyPr>
            <a:noAutofit/>
          </a:bodyPr>
          <a:lstStyle/>
          <a:p>
            <a:pPr marL="0" indent="0">
              <a:buNone/>
            </a:pPr>
            <a:r>
              <a:rPr lang="en-US" sz="2800" b="1" dirty="0"/>
              <a:t>Surge and Decline Theory</a:t>
            </a:r>
          </a:p>
          <a:p>
            <a:pPr marL="0" indent="0">
              <a:buNone/>
            </a:pPr>
            <a:r>
              <a:rPr lang="en-US" sz="2800" dirty="0"/>
              <a:t>	based on change in composition of voters from 	previous presidential election</a:t>
            </a:r>
          </a:p>
          <a:p>
            <a:pPr marL="0" indent="0">
              <a:buNone/>
            </a:pPr>
            <a:r>
              <a:rPr lang="en-US" sz="2800" dirty="0"/>
              <a:t>	</a:t>
            </a:r>
            <a:endParaRPr lang="en-US" sz="2800" b="1" dirty="0"/>
          </a:p>
          <a:p>
            <a:pPr marL="0" indent="0">
              <a:buNone/>
            </a:pPr>
            <a:r>
              <a:rPr lang="en-US" sz="2800" b="1" dirty="0"/>
              <a:t>Referendum Theory</a:t>
            </a:r>
          </a:p>
          <a:p>
            <a:pPr marL="0" indent="0">
              <a:buNone/>
            </a:pPr>
            <a:r>
              <a:rPr lang="en-US" sz="2800" dirty="0"/>
              <a:t>	focuses on the president’s popularity and 	performance</a:t>
            </a:r>
          </a:p>
          <a:p>
            <a:pPr marL="0" indent="0">
              <a:buNone/>
            </a:pPr>
            <a:r>
              <a:rPr lang="en-US" sz="2000" dirty="0"/>
              <a:t>	</a:t>
            </a:r>
          </a:p>
          <a:p>
            <a:pPr marL="0" indent="0">
              <a:buNone/>
            </a:pPr>
            <a:endParaRPr lang="en-US" sz="2000" dirty="0"/>
          </a:p>
          <a:p>
            <a:pPr marL="0" indent="0">
              <a:buNone/>
            </a:pPr>
            <a:r>
              <a:rPr lang="en-US" sz="2000" dirty="0"/>
              <a:t>	</a:t>
            </a:r>
          </a:p>
          <a:p>
            <a:pPr marL="0" indent="0">
              <a:buNone/>
            </a:pPr>
            <a:endParaRPr lang="en-US" sz="2000" dirty="0"/>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1658021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457200" y="2667000"/>
            <a:ext cx="8229600" cy="3810000"/>
          </a:xfrm>
        </p:spPr>
        <p:txBody>
          <a:bodyPr/>
          <a:lstStyle/>
          <a:p>
            <a:pPr marL="0" indent="0" algn="ctr">
              <a:buNone/>
            </a:pPr>
            <a:r>
              <a:rPr lang="en-US" sz="4000" dirty="0"/>
              <a:t>2022 House Elections</a:t>
            </a:r>
          </a:p>
          <a:p>
            <a:pPr marL="0" indent="0">
              <a:buNone/>
            </a:pPr>
            <a:endParaRPr lang="en-US" dirty="0"/>
          </a:p>
        </p:txBody>
      </p:sp>
    </p:spTree>
    <p:extLst>
      <p:ext uri="{BB962C8B-B14F-4D97-AF65-F5344CB8AC3E}">
        <p14:creationId xmlns:p14="http://schemas.microsoft.com/office/powerpoint/2010/main" val="2751726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5D09F51B-58B2-4F8E-862E-E26B580FE09C}"/>
              </a:ext>
            </a:extLst>
          </p:cNvPr>
          <p:cNvSpPr>
            <a:spLocks noGrp="1" noChangeArrowheads="1"/>
          </p:cNvSpPr>
          <p:nvPr>
            <p:ph type="title"/>
          </p:nvPr>
        </p:nvSpPr>
        <p:spPr>
          <a:xfrm>
            <a:off x="228600" y="533400"/>
            <a:ext cx="8534400" cy="990600"/>
          </a:xfrm>
        </p:spPr>
        <p:txBody>
          <a:bodyPr>
            <a:normAutofit fontScale="90000"/>
          </a:bodyPr>
          <a:lstStyle/>
          <a:p>
            <a:pPr>
              <a:defRPr/>
            </a:pPr>
            <a:r>
              <a:rPr lang="en-US" altLang="en-US" b="1" dirty="0"/>
              <a:t>Surge and Decline Theory of Midterm Elections</a:t>
            </a:r>
          </a:p>
        </p:txBody>
      </p:sp>
      <p:sp>
        <p:nvSpPr>
          <p:cNvPr id="3" name="Content Placeholder 2">
            <a:extLst>
              <a:ext uri="{FF2B5EF4-FFF2-40B4-BE49-F238E27FC236}">
                <a16:creationId xmlns:a16="http://schemas.microsoft.com/office/drawing/2014/main" id="{20141231-80D5-4EF4-B758-D700C11D30DC}"/>
              </a:ext>
            </a:extLst>
          </p:cNvPr>
          <p:cNvSpPr>
            <a:spLocks noGrp="1"/>
          </p:cNvSpPr>
          <p:nvPr>
            <p:ph idx="1"/>
          </p:nvPr>
        </p:nvSpPr>
        <p:spPr>
          <a:xfrm>
            <a:off x="1219200" y="1828800"/>
            <a:ext cx="7467600" cy="4878387"/>
          </a:xfrm>
        </p:spPr>
        <p:txBody>
          <a:bodyPr>
            <a:normAutofit/>
          </a:bodyPr>
          <a:lstStyle/>
          <a:p>
            <a:pPr marL="0" indent="0">
              <a:buNone/>
              <a:defRPr/>
            </a:pPr>
            <a:r>
              <a:rPr lang="en-US" sz="2800" dirty="0">
                <a:ea typeface="+mn-ea"/>
                <a:cs typeface="+mn-cs"/>
              </a:rPr>
              <a:t>Presidential election brings out a </a:t>
            </a:r>
            <a:r>
              <a:rPr lang="en-US" sz="2800" b="1" dirty="0">
                <a:ea typeface="+mn-ea"/>
                <a:cs typeface="+mn-cs"/>
              </a:rPr>
              <a:t>“surge” </a:t>
            </a:r>
            <a:r>
              <a:rPr lang="en-US" sz="2800" dirty="0">
                <a:ea typeface="+mn-ea"/>
                <a:cs typeface="+mn-cs"/>
              </a:rPr>
              <a:t>of voters who, compared with those who also vote in the midterm, are more responsive to the mood of moment and disproportionately back the winning presidential candidate and congressional candidates of his/her party.	</a:t>
            </a:r>
          </a:p>
          <a:p>
            <a:pPr marL="0" indent="0">
              <a:buNone/>
              <a:defRPr/>
            </a:pPr>
            <a:endParaRPr lang="en-US" sz="2800" dirty="0"/>
          </a:p>
          <a:p>
            <a:pPr marL="0" indent="0">
              <a:buNone/>
              <a:defRPr/>
            </a:pPr>
            <a:r>
              <a:rPr lang="en-US" sz="2800" dirty="0">
                <a:ea typeface="+mn-ea"/>
                <a:cs typeface="+mn-cs"/>
              </a:rPr>
              <a:t>In the midterm election, these voters stay home </a:t>
            </a:r>
            <a:r>
              <a:rPr lang="en-US" sz="2800" b="1" dirty="0">
                <a:ea typeface="+mn-ea"/>
                <a:cs typeface="+mn-cs"/>
              </a:rPr>
              <a:t>(“decline”</a:t>
            </a:r>
            <a:r>
              <a:rPr lang="en-US" sz="2800" dirty="0">
                <a:ea typeface="+mn-ea"/>
                <a:cs typeface="+mn-cs"/>
              </a:rPr>
              <a:t>), erasing the in-party’s advantage.</a:t>
            </a:r>
            <a:endParaRPr lang="en-US" sz="2800" b="1" dirty="0">
              <a:ea typeface="+mn-ea"/>
              <a:cs typeface="+mn-cs"/>
            </a:endParaRPr>
          </a:p>
        </p:txBody>
      </p:sp>
    </p:spTree>
    <p:extLst>
      <p:ext uri="{BB962C8B-B14F-4D97-AF65-F5344CB8AC3E}">
        <p14:creationId xmlns:p14="http://schemas.microsoft.com/office/powerpoint/2010/main" val="1041332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ASPOLLED" val="7BC5310AF446431FAE310400ECE8FD18"/>
  <p:tag name="TPVERSION" val="5"/>
  <p:tag name="TPFULLVERSION" val="5.3.2.24"/>
  <p:tag name="PPTVERSION" val="12"/>
  <p:tag name="TPOS"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19026</TotalTime>
  <Words>2415</Words>
  <Application>Microsoft Office PowerPoint</Application>
  <PresentationFormat>On-screen Show (4:3)</PresentationFormat>
  <Paragraphs>341</Paragraphs>
  <Slides>65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Calibri</vt:lpstr>
      <vt:lpstr>Proxima Nova Black</vt:lpstr>
      <vt:lpstr>Verdana</vt:lpstr>
      <vt:lpstr>Wingdings</vt:lpstr>
      <vt:lpstr>Clarity</vt:lpstr>
      <vt:lpstr>2022 Midterm Elections </vt:lpstr>
      <vt:lpstr>PowerPoint Presentation</vt:lpstr>
      <vt:lpstr>2022 Midterm Elections </vt:lpstr>
      <vt:lpstr>Overview</vt:lpstr>
      <vt:lpstr>The Midterm Tendency – House Elections</vt:lpstr>
      <vt:lpstr>The Midterm Tendency – Senate Elections</vt:lpstr>
      <vt:lpstr>Theories of  Presidential Party’s Midterm Losses</vt:lpstr>
      <vt:lpstr>PowerPoint Presentation</vt:lpstr>
      <vt:lpstr>Surge and Decline Theory of Midterm Elections</vt:lpstr>
      <vt:lpstr>Estimating Surge and Decline</vt:lpstr>
      <vt:lpstr>Predicting 2022 from Surge and Decline Theory</vt:lpstr>
      <vt:lpstr>Predicting 2022 from Surge and Decline Theory</vt:lpstr>
      <vt:lpstr>Referendum Theory of Midterm Elections</vt:lpstr>
      <vt:lpstr>Change in Presidential Approval Rating from First Year in Office to Second Year</vt:lpstr>
      <vt:lpstr>Change in Presidential Approval Rating from First Year in Office to Second Year</vt:lpstr>
      <vt:lpstr>Presidential Approval Rating  and Out-Party Share of House Vote</vt:lpstr>
      <vt:lpstr>Presidential Approval Rating  and Out-Party Share of House Vote</vt:lpstr>
      <vt:lpstr>Generic Two-Party Congressional Vote</vt:lpstr>
      <vt:lpstr>Out-Party Share of Midterm Two-Party Vote and Gain/Loss of House Seats</vt:lpstr>
      <vt:lpstr>Out-Party Share of Two-Party Vote and Gain/Loss of House Seats</vt:lpstr>
      <vt:lpstr>Why Democrats Aren’t Likely to Lose  30 or More Seats</vt:lpstr>
      <vt:lpstr>PowerPoint Presentation</vt:lpstr>
      <vt:lpstr>2022 Senate races – Cook Political Report Assessment</vt:lpstr>
      <vt:lpstr>Toss-up and Leaning Races (Cook Political Report)</vt:lpstr>
      <vt:lpstr>If Senate elections were held today (and if early  polls can be trusted), the results would be . . .</vt:lpstr>
      <vt:lpstr>A final factor to consider – “Enthusiasm Gap”</vt:lpstr>
      <vt:lpstr>Enthusiasm Gap in Recent Midterms</vt:lpstr>
      <vt:lpstr>Enthusiasm Gap – 2022 Midterms</vt:lpstr>
      <vt:lpstr>“Unknown Knowns” that could impact outcome of 2022 Midterm Elections</vt:lpstr>
      <vt:lpstr>PowerPoint Presentation</vt:lpstr>
      <vt:lpstr>Biden Approval Rating</vt:lpstr>
      <vt:lpstr>Increase in Biden Approval?</vt:lpstr>
      <vt:lpstr>Biden’s Approval Rating Problem</vt:lpstr>
      <vt:lpstr>Biden’s Approval Problem</vt:lpstr>
      <vt:lpstr>PowerPoint Presentation</vt:lpstr>
      <vt:lpstr>Partisan Gerrymandering</vt:lpstr>
      <vt:lpstr>Control of Redistricting</vt:lpstr>
      <vt:lpstr>Last time . . . </vt:lpstr>
      <vt:lpstr>Why Republicans might not get as many extra seats this time</vt:lpstr>
      <vt:lpstr>The “Big Sort” –  another reason the Republican gerrymandering yield  could be smaller this time</vt:lpstr>
      <vt:lpstr>Geographical Distribution of House Seats – 2008 vs 2018</vt:lpstr>
      <vt:lpstr>Gerrymandering plus geographical sorting -   shrinking number of “competitive” House seats</vt:lpstr>
      <vt:lpstr>Senate races somewhat more competitive</vt:lpstr>
      <vt:lpstr>Indicator of Declining Competitiveness of Senate Elections </vt:lpstr>
      <vt:lpstr>Declining Competitiveness - Era of direct Senate elections (1914-2022)</vt:lpstr>
      <vt:lpstr>PowerPoint Presentation</vt:lpstr>
      <vt:lpstr>What we know . . .</vt:lpstr>
      <vt:lpstr>What We Know –  Ballot access rules affect turnout rate</vt:lpstr>
      <vt:lpstr>PowerPoint Presentation</vt:lpstr>
      <vt:lpstr>Presidents’ Legislative Success </vt:lpstr>
      <vt:lpstr>President Trump’s Legislative Success Rate</vt:lpstr>
      <vt:lpstr>President Obama’s Legislative Success Rate</vt:lpstr>
      <vt:lpstr>PowerPoint Presentation</vt:lpstr>
      <vt:lpstr>Does the Midterm election predict outcome of next presidential election?</vt:lpstr>
      <vt:lpstr>Democrats’ chances in 2024 likely hinge on economy - GDP and incumbent-party share of presidential vote</vt:lpstr>
      <vt:lpstr>Will Biden be like Reagan?</vt:lpstr>
      <vt:lpstr>Or will Biden be like Carter?</vt:lpstr>
      <vt:lpstr>If the presidential election were held today, would you vote for . . . ?</vt:lpstr>
      <vt:lpstr>PowerPoint Presentation</vt:lpstr>
      <vt:lpstr>PowerPoint Presentation</vt:lpstr>
      <vt:lpstr>PowerPoint Presentation</vt:lpstr>
      <vt:lpstr>Average In-Party Performance since 2006</vt:lpstr>
      <vt:lpstr>Projecting 2024 Congressional Elections – seats gained by party of presidential winner</vt:lpstr>
      <vt:lpstr>House Members by Population Density</vt:lpstr>
      <vt:lpstr>Is there a redistricting effect that benefits out-party? Apparently not .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Regulation</dc:title>
  <dc:creator>Patterson, Thomas E.</dc:creator>
  <cp:lastModifiedBy>Patterson, Thomas E.</cp:lastModifiedBy>
  <cp:revision>115</cp:revision>
  <dcterms:created xsi:type="dcterms:W3CDTF">2021-01-26T14:56:05Z</dcterms:created>
  <dcterms:modified xsi:type="dcterms:W3CDTF">2022-03-17T16:27:39Z</dcterms:modified>
</cp:coreProperties>
</file>