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4.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5.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6.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7.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8.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9.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0.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2.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13.xml" ContentType="application/vnd.openxmlformats-officedocument.drawingml.chartshapes+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xml" ContentType="application/vnd.openxmlformats-officedocument.presentationml.notesSlide+xml"/>
  <Override PartName="/ppt/charts/chart25.xml" ContentType="application/vnd.openxmlformats-officedocument.drawingml.chart+xml"/>
  <Override PartName="/ppt/notesSlides/notesSlide4.xml" ContentType="application/vnd.openxmlformats-officedocument.presentationml.notesSlid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14.xml" ContentType="application/vnd.openxmlformats-officedocument.drawingml.chartshapes+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7"/>
  </p:notesMasterIdLst>
  <p:handoutMasterIdLst>
    <p:handoutMasterId r:id="rId68"/>
  </p:handoutMasterIdLst>
  <p:sldIdLst>
    <p:sldId id="349" r:id="rId2"/>
    <p:sldId id="598" r:id="rId3"/>
    <p:sldId id="1450" r:id="rId4"/>
    <p:sldId id="1372" r:id="rId5"/>
    <p:sldId id="1389" r:id="rId6"/>
    <p:sldId id="1390" r:id="rId7"/>
    <p:sldId id="1452" r:id="rId8"/>
    <p:sldId id="1380" r:id="rId9"/>
    <p:sldId id="1392" r:id="rId10"/>
    <p:sldId id="1393" r:id="rId11"/>
    <p:sldId id="1447" r:id="rId12"/>
    <p:sldId id="1395" r:id="rId13"/>
    <p:sldId id="1397" r:id="rId14"/>
    <p:sldId id="1448" r:id="rId15"/>
    <p:sldId id="1432" r:id="rId16"/>
    <p:sldId id="1433" r:id="rId17"/>
    <p:sldId id="1435" r:id="rId18"/>
    <p:sldId id="1436" r:id="rId19"/>
    <p:sldId id="1476" r:id="rId20"/>
    <p:sldId id="1441" r:id="rId21"/>
    <p:sldId id="1457" r:id="rId22"/>
    <p:sldId id="1459" r:id="rId23"/>
    <p:sldId id="1403" r:id="rId24"/>
    <p:sldId id="1417" r:id="rId25"/>
    <p:sldId id="1453" r:id="rId26"/>
    <p:sldId id="1347" r:id="rId27"/>
    <p:sldId id="603" r:id="rId28"/>
    <p:sldId id="1348" r:id="rId29"/>
    <p:sldId id="1460" r:id="rId30"/>
    <p:sldId id="1477" r:id="rId31"/>
    <p:sldId id="1461" r:id="rId32"/>
    <p:sldId id="1462" r:id="rId33"/>
    <p:sldId id="1465" r:id="rId34"/>
    <p:sldId id="1404" r:id="rId35"/>
    <p:sldId id="1405" r:id="rId36"/>
    <p:sldId id="1463" r:id="rId37"/>
    <p:sldId id="1467" r:id="rId38"/>
    <p:sldId id="1470" r:id="rId39"/>
    <p:sldId id="1468" r:id="rId40"/>
    <p:sldId id="1469" r:id="rId41"/>
    <p:sldId id="1471" r:id="rId42"/>
    <p:sldId id="1407" r:id="rId43"/>
    <p:sldId id="1408" r:id="rId44"/>
    <p:sldId id="1422" r:id="rId45"/>
    <p:sldId id="1479" r:id="rId46"/>
    <p:sldId id="1283" r:id="rId47"/>
    <p:sldId id="1346" r:id="rId48"/>
    <p:sldId id="1472" r:id="rId49"/>
    <p:sldId id="1473" r:id="rId50"/>
    <p:sldId id="1474" r:id="rId51"/>
    <p:sldId id="1475" r:id="rId52"/>
    <p:sldId id="1423" r:id="rId53"/>
    <p:sldId id="1354" r:id="rId54"/>
    <p:sldId id="1028" r:id="rId55"/>
    <p:sldId id="1020" r:id="rId56"/>
    <p:sldId id="1424" r:id="rId57"/>
    <p:sldId id="1376" r:id="rId58"/>
    <p:sldId id="1377" r:id="rId59"/>
    <p:sldId id="1425" r:id="rId60"/>
    <p:sldId id="1426" r:id="rId61"/>
    <p:sldId id="1362" r:id="rId62"/>
    <p:sldId id="1363" r:id="rId63"/>
    <p:sldId id="1456" r:id="rId64"/>
    <p:sldId id="1442" r:id="rId65"/>
    <p:sldId id="1478" r:id="rId66"/>
  </p:sldIdLst>
  <p:sldSz cx="9144000" cy="6858000" type="screen4x3"/>
  <p:notesSz cx="7010400" cy="92964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terson, Thomas E." initials="PTE" lastIdx="1" clrIdx="0">
    <p:extLst>
      <p:ext uri="{19B8F6BF-5375-455C-9EA6-DF929625EA0E}">
        <p15:presenceInfo xmlns:p15="http://schemas.microsoft.com/office/powerpoint/2012/main" userId="S-1-5-21-2495159159-2180551235-2419784266-3292" providerId="AD"/>
      </p:ext>
    </p:extLst>
  </p:cmAuthor>
  <p:cmAuthor id="2" name="Patterson, Thomas E." initials="PTE [2]" lastIdx="3" clrIdx="1">
    <p:extLst>
      <p:ext uri="{19B8F6BF-5375-455C-9EA6-DF929625EA0E}">
        <p15:presenceInfo xmlns:p15="http://schemas.microsoft.com/office/powerpoint/2012/main" userId="S::Thomas_Patterson@hks.harvard.edu::ee5ec556-6eac-4717-81d1-ca8c741e94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DE40AE-A7F0-44C7-8862-F0E1CA9C2707}" v="775" dt="2022-10-10T15:25:55.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70" autoAdjust="0"/>
    <p:restoredTop sz="94660"/>
  </p:normalViewPr>
  <p:slideViewPr>
    <p:cSldViewPr>
      <p:cViewPr varScale="1">
        <p:scale>
          <a:sx n="57" d="100"/>
          <a:sy n="57" d="100"/>
        </p:scale>
        <p:origin x="1764" y="44"/>
      </p:cViewPr>
      <p:guideLst>
        <p:guide orient="horz" pos="2160"/>
        <p:guide pos="2880"/>
      </p:guideLst>
    </p:cSldViewPr>
  </p:slideViewPr>
  <p:notesTextViewPr>
    <p:cViewPr>
      <p:scale>
        <a:sx n="1" d="1"/>
        <a:sy n="1" d="1"/>
      </p:scale>
      <p:origin x="0" y="0"/>
    </p:cViewPr>
  </p:notesTextViewPr>
  <p:notesViewPr>
    <p:cSldViewPr snapToGrid="0" snapToObjects="1">
      <p:cViewPr varScale="1">
        <p:scale>
          <a:sx n="110" d="100"/>
          <a:sy n="110" d="100"/>
        </p:scale>
        <p:origin x="-5936"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9.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0.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1.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13.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14.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House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575289199961117E-3"/>
          <c:y val="0.11388020833333332"/>
          <c:w val="0.96604938271604934"/>
          <c:h val="0.86007812500000003"/>
        </c:manualLayout>
      </c:layout>
      <c:barChart>
        <c:barDir val="col"/>
        <c:grouping val="clustered"/>
        <c:varyColors val="0"/>
        <c:ser>
          <c:idx val="0"/>
          <c:order val="0"/>
          <c:tx>
            <c:strRef>
              <c:f>Sheet1!$B$1</c:f>
              <c:strCache>
                <c:ptCount val="1"/>
                <c:pt idx="0">
                  <c:v>Loss/gain of House seats by president's party</c:v>
                </c:pt>
              </c:strCache>
            </c:strRef>
          </c:tx>
          <c:spPr>
            <a:solidFill>
              <a:srgbClr val="FF0000"/>
            </a:solidFill>
            <a:ln>
              <a:noFill/>
            </a:ln>
            <a:effectLst/>
          </c:spPr>
          <c:invertIfNegative val="0"/>
          <c:dPt>
            <c:idx val="3"/>
            <c:invertIfNegative val="0"/>
            <c:bubble3D val="0"/>
            <c:spPr>
              <a:solidFill>
                <a:srgbClr val="00B050"/>
              </a:solidFill>
              <a:ln>
                <a:noFill/>
              </a:ln>
              <a:effectLst/>
            </c:spPr>
            <c:extLst>
              <c:ext xmlns:c16="http://schemas.microsoft.com/office/drawing/2014/chart" uri="{C3380CC4-5D6E-409C-BE32-E72D297353CC}">
                <c16:uniqueId val="{00000004-4907-4808-ACA0-E205D0898422}"/>
              </c:ext>
            </c:extLst>
          </c:dPt>
          <c:dPt>
            <c:idx val="19"/>
            <c:invertIfNegative val="0"/>
            <c:bubble3D val="0"/>
            <c:spPr>
              <a:solidFill>
                <a:srgbClr val="00B050"/>
              </a:solidFill>
              <a:ln>
                <a:noFill/>
              </a:ln>
              <a:effectLst/>
            </c:spPr>
            <c:extLst>
              <c:ext xmlns:c16="http://schemas.microsoft.com/office/drawing/2014/chart" uri="{C3380CC4-5D6E-409C-BE32-E72D297353CC}">
                <c16:uniqueId val="{00000005-4907-4808-ACA0-E205D0898422}"/>
              </c:ext>
            </c:extLst>
          </c:dPt>
          <c:dPt>
            <c:idx val="20"/>
            <c:invertIfNegative val="0"/>
            <c:bubble3D val="0"/>
            <c:spPr>
              <a:solidFill>
                <a:srgbClr val="00B050"/>
              </a:solidFill>
              <a:ln>
                <a:noFill/>
              </a:ln>
              <a:effectLst/>
            </c:spPr>
            <c:extLst>
              <c:ext xmlns:c16="http://schemas.microsoft.com/office/drawing/2014/chart" uri="{C3380CC4-5D6E-409C-BE32-E72D297353CC}">
                <c16:uniqueId val="{00000006-4907-4808-ACA0-E205D08984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22</c:v>
                </c:pt>
                <c:pt idx="1">
                  <c:v>26</c:v>
                </c:pt>
                <c:pt idx="2">
                  <c:v>30</c:v>
                </c:pt>
                <c:pt idx="3">
                  <c:v>34</c:v>
                </c:pt>
                <c:pt idx="4">
                  <c:v>38</c:v>
                </c:pt>
                <c:pt idx="5">
                  <c:v>42</c:v>
                </c:pt>
                <c:pt idx="6">
                  <c:v>46</c:v>
                </c:pt>
                <c:pt idx="7">
                  <c:v>50</c:v>
                </c:pt>
                <c:pt idx="8">
                  <c:v>54</c:v>
                </c:pt>
                <c:pt idx="9">
                  <c:v>58</c:v>
                </c:pt>
                <c:pt idx="10">
                  <c:v>62</c:v>
                </c:pt>
                <c:pt idx="11">
                  <c:v>66</c:v>
                </c:pt>
                <c:pt idx="12">
                  <c:v>70</c:v>
                </c:pt>
                <c:pt idx="13">
                  <c:v>74</c:v>
                </c:pt>
                <c:pt idx="14">
                  <c:v>78</c:v>
                </c:pt>
                <c:pt idx="15">
                  <c:v>82</c:v>
                </c:pt>
                <c:pt idx="16">
                  <c:v>86</c:v>
                </c:pt>
                <c:pt idx="17">
                  <c:v>90</c:v>
                </c:pt>
                <c:pt idx="18">
                  <c:v>94</c:v>
                </c:pt>
                <c:pt idx="19">
                  <c:v>98</c:v>
                </c:pt>
                <c:pt idx="20">
                  <c:v>2</c:v>
                </c:pt>
                <c:pt idx="21">
                  <c:v>6</c:v>
                </c:pt>
                <c:pt idx="22">
                  <c:v>10</c:v>
                </c:pt>
                <c:pt idx="23">
                  <c:v>14</c:v>
                </c:pt>
                <c:pt idx="24">
                  <c:v>18</c:v>
                </c:pt>
              </c:numCache>
            </c:numRef>
          </c:cat>
          <c:val>
            <c:numRef>
              <c:f>Sheet1!$B$2:$B$26</c:f>
              <c:numCache>
                <c:formatCode>General</c:formatCode>
                <c:ptCount val="25"/>
                <c:pt idx="0">
                  <c:v>-77</c:v>
                </c:pt>
                <c:pt idx="1">
                  <c:v>-9</c:v>
                </c:pt>
                <c:pt idx="2">
                  <c:v>-52</c:v>
                </c:pt>
                <c:pt idx="3">
                  <c:v>9</c:v>
                </c:pt>
                <c:pt idx="4">
                  <c:v>-72</c:v>
                </c:pt>
                <c:pt idx="5">
                  <c:v>-44</c:v>
                </c:pt>
                <c:pt idx="6">
                  <c:v>-55</c:v>
                </c:pt>
                <c:pt idx="7">
                  <c:v>-28</c:v>
                </c:pt>
                <c:pt idx="8">
                  <c:v>-18</c:v>
                </c:pt>
                <c:pt idx="9">
                  <c:v>-48</c:v>
                </c:pt>
                <c:pt idx="10">
                  <c:v>-4</c:v>
                </c:pt>
                <c:pt idx="11">
                  <c:v>-48</c:v>
                </c:pt>
                <c:pt idx="12">
                  <c:v>-12</c:v>
                </c:pt>
                <c:pt idx="13">
                  <c:v>-48</c:v>
                </c:pt>
                <c:pt idx="14">
                  <c:v>-15</c:v>
                </c:pt>
                <c:pt idx="15">
                  <c:v>-26</c:v>
                </c:pt>
                <c:pt idx="16">
                  <c:v>-5</c:v>
                </c:pt>
                <c:pt idx="17">
                  <c:v>-8</c:v>
                </c:pt>
                <c:pt idx="18">
                  <c:v>-54</c:v>
                </c:pt>
                <c:pt idx="19">
                  <c:v>5</c:v>
                </c:pt>
                <c:pt idx="20">
                  <c:v>8</c:v>
                </c:pt>
                <c:pt idx="21">
                  <c:v>-30</c:v>
                </c:pt>
                <c:pt idx="22">
                  <c:v>-63</c:v>
                </c:pt>
                <c:pt idx="23">
                  <c:v>-13</c:v>
                </c:pt>
                <c:pt idx="24">
                  <c:v>-40</c:v>
                </c:pt>
              </c:numCache>
            </c:numRef>
          </c:val>
          <c:extLst>
            <c:ext xmlns:c16="http://schemas.microsoft.com/office/drawing/2014/chart" uri="{C3380CC4-5D6E-409C-BE32-E72D297353CC}">
              <c16:uniqueId val="{00000000-4907-4808-ACA0-E205D0898422}"/>
            </c:ext>
          </c:extLst>
        </c:ser>
        <c:dLbls>
          <c:showLegendKey val="0"/>
          <c:showVal val="0"/>
          <c:showCatName val="0"/>
          <c:showSerName val="0"/>
          <c:showPercent val="0"/>
          <c:showBubbleSize val="0"/>
        </c:dLbls>
        <c:gapWidth val="219"/>
        <c:overlap val="-27"/>
        <c:axId val="1220880944"/>
        <c:axId val="1220881272"/>
      </c:barChart>
      <c:catAx>
        <c:axId val="122088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220881272"/>
        <c:crosses val="autoZero"/>
        <c:auto val="1"/>
        <c:lblAlgn val="ctr"/>
        <c:lblOffset val="100"/>
        <c:noMultiLvlLbl val="0"/>
      </c:catAx>
      <c:valAx>
        <c:axId val="1220881272"/>
        <c:scaling>
          <c:orientation val="minMax"/>
        </c:scaling>
        <c:delete val="1"/>
        <c:axPos val="l"/>
        <c:numFmt formatCode="General" sourceLinked="1"/>
        <c:majorTickMark val="none"/>
        <c:minorTickMark val="none"/>
        <c:tickLblPos val="nextTo"/>
        <c:crossAx val="1220880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respondents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approve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Democrats</c:v>
                </c:pt>
                <c:pt idx="1">
                  <c:v>Independents</c:v>
                </c:pt>
                <c:pt idx="2">
                  <c:v>Republicans</c:v>
                </c:pt>
              </c:strCache>
            </c:strRef>
          </c:cat>
          <c:val>
            <c:numRef>
              <c:f>Sheet1!$B$2:$B$4</c:f>
              <c:numCache>
                <c:formatCode>General</c:formatCode>
                <c:ptCount val="3"/>
                <c:pt idx="0">
                  <c:v>87</c:v>
                </c:pt>
                <c:pt idx="1">
                  <c:v>39</c:v>
                </c:pt>
                <c:pt idx="2">
                  <c:v>6</c:v>
                </c:pt>
              </c:numCache>
            </c:numRef>
          </c:val>
          <c:extLst>
            <c:ext xmlns:c16="http://schemas.microsoft.com/office/drawing/2014/chart" uri="{C3380CC4-5D6E-409C-BE32-E72D297353CC}">
              <c16:uniqueId val="{00000000-2A1D-4155-9FAF-B93265B823FC}"/>
            </c:ext>
          </c:extLst>
        </c:ser>
        <c:ser>
          <c:idx val="1"/>
          <c:order val="1"/>
          <c:tx>
            <c:strRef>
              <c:f>Sheet1!$C$1</c:f>
              <c:strCache>
                <c:ptCount val="1"/>
                <c:pt idx="0">
                  <c:v>disapprove</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Democrats</c:v>
                </c:pt>
                <c:pt idx="1">
                  <c:v>Independents</c:v>
                </c:pt>
                <c:pt idx="2">
                  <c:v>Republicans</c:v>
                </c:pt>
              </c:strCache>
            </c:strRef>
          </c:cat>
          <c:val>
            <c:numRef>
              <c:f>Sheet1!$C$2:$C$4</c:f>
              <c:numCache>
                <c:formatCode>General</c:formatCode>
                <c:ptCount val="3"/>
                <c:pt idx="0">
                  <c:v>9</c:v>
                </c:pt>
                <c:pt idx="1">
                  <c:v>56</c:v>
                </c:pt>
                <c:pt idx="2">
                  <c:v>92</c:v>
                </c:pt>
              </c:numCache>
            </c:numRef>
          </c:val>
          <c:extLst>
            <c:ext xmlns:c16="http://schemas.microsoft.com/office/drawing/2014/chart" uri="{C3380CC4-5D6E-409C-BE32-E72D297353CC}">
              <c16:uniqueId val="{00000001-2A1D-4155-9FAF-B93265B823FC}"/>
            </c:ext>
          </c:extLst>
        </c:ser>
        <c:dLbls>
          <c:showLegendKey val="0"/>
          <c:showVal val="0"/>
          <c:showCatName val="0"/>
          <c:showSerName val="0"/>
          <c:showPercent val="0"/>
          <c:showBubbleSize val="0"/>
        </c:dLbls>
        <c:gapWidth val="182"/>
        <c:axId val="1147858896"/>
        <c:axId val="1147854304"/>
      </c:barChart>
      <c:catAx>
        <c:axId val="114785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7854304"/>
        <c:crosses val="autoZero"/>
        <c:auto val="1"/>
        <c:lblAlgn val="ctr"/>
        <c:lblOffset val="100"/>
        <c:noMultiLvlLbl val="0"/>
      </c:catAx>
      <c:valAx>
        <c:axId val="1147854304"/>
        <c:scaling>
          <c:orientation val="minMax"/>
        </c:scaling>
        <c:delete val="1"/>
        <c:axPos val="l"/>
        <c:numFmt formatCode="General" sourceLinked="1"/>
        <c:majorTickMark val="none"/>
        <c:minorTickMark val="none"/>
        <c:tickLblPos val="nextTo"/>
        <c:crossAx val="1147858896"/>
        <c:crosses val="autoZero"/>
        <c:crossBetween val="between"/>
      </c:valAx>
      <c:spPr>
        <a:noFill/>
        <a:ln>
          <a:noFill/>
        </a:ln>
        <a:effectLst/>
      </c:spPr>
    </c:plotArea>
    <c:legend>
      <c:legendPos val="b"/>
      <c:layout>
        <c:manualLayout>
          <c:xMode val="edge"/>
          <c:yMode val="edge"/>
          <c:x val="0.16944432293185574"/>
          <c:y val="0.8894168307086614"/>
          <c:w val="0.67011944687469616"/>
          <c:h val="0.11058316929133859"/>
        </c:manualLayout>
      </c:layout>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sz="2400" b="0" dirty="0"/>
              <a:t>percentage of respondents</a:t>
            </a:r>
          </a:p>
        </c:rich>
      </c:tx>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Favorable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Biden</c:v>
                </c:pt>
                <c:pt idx="1">
                  <c:v>Trump</c:v>
                </c:pt>
                <c:pt idx="2">
                  <c:v>Supreme Court</c:v>
                </c:pt>
              </c:strCache>
            </c:strRef>
          </c:cat>
          <c:val>
            <c:numRef>
              <c:f>Sheet1!$B$2:$B$4</c:f>
              <c:numCache>
                <c:formatCode>General</c:formatCode>
                <c:ptCount val="3"/>
                <c:pt idx="0">
                  <c:v>44</c:v>
                </c:pt>
                <c:pt idx="1">
                  <c:v>42</c:v>
                </c:pt>
                <c:pt idx="2">
                  <c:v>40</c:v>
                </c:pt>
              </c:numCache>
            </c:numRef>
          </c:val>
          <c:extLst>
            <c:ext xmlns:c16="http://schemas.microsoft.com/office/drawing/2014/chart" uri="{C3380CC4-5D6E-409C-BE32-E72D297353CC}">
              <c16:uniqueId val="{00000000-D0FB-488F-8F06-F3577720A357}"/>
            </c:ext>
          </c:extLst>
        </c:ser>
        <c:ser>
          <c:idx val="1"/>
          <c:order val="1"/>
          <c:tx>
            <c:strRef>
              <c:f>Sheet1!$C$1</c:f>
              <c:strCache>
                <c:ptCount val="1"/>
                <c:pt idx="0">
                  <c:v>Unfavorable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Biden</c:v>
                </c:pt>
                <c:pt idx="1">
                  <c:v>Trump</c:v>
                </c:pt>
                <c:pt idx="2">
                  <c:v>Supreme Court</c:v>
                </c:pt>
              </c:strCache>
            </c:strRef>
          </c:cat>
          <c:val>
            <c:numRef>
              <c:f>Sheet1!$C$2:$C$4</c:f>
              <c:numCache>
                <c:formatCode>General</c:formatCode>
                <c:ptCount val="3"/>
                <c:pt idx="0">
                  <c:v>52</c:v>
                </c:pt>
                <c:pt idx="1">
                  <c:v>54</c:v>
                </c:pt>
                <c:pt idx="2">
                  <c:v>58</c:v>
                </c:pt>
              </c:numCache>
            </c:numRef>
          </c:val>
          <c:extLst>
            <c:ext xmlns:c16="http://schemas.microsoft.com/office/drawing/2014/chart" uri="{C3380CC4-5D6E-409C-BE32-E72D297353CC}">
              <c16:uniqueId val="{00000001-D0FB-488F-8F06-F3577720A357}"/>
            </c:ext>
          </c:extLst>
        </c:ser>
        <c:dLbls>
          <c:showLegendKey val="0"/>
          <c:showVal val="0"/>
          <c:showCatName val="0"/>
          <c:showSerName val="0"/>
          <c:showPercent val="0"/>
          <c:showBubbleSize val="0"/>
        </c:dLbls>
        <c:gapWidth val="219"/>
        <c:overlap val="-27"/>
        <c:axId val="942122088"/>
        <c:axId val="942126024"/>
      </c:barChart>
      <c:catAx>
        <c:axId val="942122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942126024"/>
        <c:crosses val="autoZero"/>
        <c:auto val="1"/>
        <c:lblAlgn val="ctr"/>
        <c:lblOffset val="100"/>
        <c:noMultiLvlLbl val="0"/>
      </c:catAx>
      <c:valAx>
        <c:axId val="942126024"/>
        <c:scaling>
          <c:orientation val="minMax"/>
        </c:scaling>
        <c:delete val="1"/>
        <c:axPos val="l"/>
        <c:numFmt formatCode="General" sourceLinked="1"/>
        <c:majorTickMark val="none"/>
        <c:minorTickMark val="none"/>
        <c:tickLblPos val="nextTo"/>
        <c:crossAx val="94212208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Likely vote for House candidate </a:t>
            </a:r>
          </a:p>
          <a:p>
            <a:pPr>
              <a:defRPr/>
            </a:pPr>
            <a:r>
              <a:rPr lang="en-US" sz="1800" b="0" dirty="0"/>
              <a:t>(percentage of respondents excluding “don’t knows”)</a:t>
            </a:r>
          </a:p>
        </c:rich>
      </c:tx>
      <c:layout>
        <c:manualLayout>
          <c:xMode val="edge"/>
          <c:yMode val="edge"/>
          <c:x val="0.22282018567123554"/>
          <c:y val="7.4626865671641784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4341766306989411E-2"/>
          <c:y val="0.20885219571434169"/>
          <c:w val="0.93713971517449213"/>
          <c:h val="0.59584616288635561"/>
        </c:manualLayout>
      </c:layout>
      <c:lineChart>
        <c:grouping val="standard"/>
        <c:varyColors val="0"/>
        <c:ser>
          <c:idx val="0"/>
          <c:order val="0"/>
          <c:tx>
            <c:strRef>
              <c:f>Sheet1!$B$1</c:f>
              <c:strCache>
                <c:ptCount val="1"/>
                <c:pt idx="0">
                  <c:v>Republican</c:v>
                </c:pt>
              </c:strCache>
            </c:strRef>
          </c:tx>
          <c:spPr>
            <a:ln w="38100"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mmm\-yy</c:formatCode>
                <c:ptCount val="5"/>
                <c:pt idx="0">
                  <c:v>44593</c:v>
                </c:pt>
                <c:pt idx="1">
                  <c:v>44652</c:v>
                </c:pt>
                <c:pt idx="2">
                  <c:v>44713</c:v>
                </c:pt>
                <c:pt idx="3">
                  <c:v>44774</c:v>
                </c:pt>
                <c:pt idx="4">
                  <c:v>44835</c:v>
                </c:pt>
              </c:numCache>
            </c:numRef>
          </c:cat>
          <c:val>
            <c:numRef>
              <c:f>Sheet1!$B$2:$B$6</c:f>
              <c:numCache>
                <c:formatCode>General</c:formatCode>
                <c:ptCount val="5"/>
                <c:pt idx="0">
                  <c:v>53</c:v>
                </c:pt>
                <c:pt idx="1">
                  <c:v>53</c:v>
                </c:pt>
                <c:pt idx="2">
                  <c:v>53</c:v>
                </c:pt>
                <c:pt idx="3">
                  <c:v>50</c:v>
                </c:pt>
                <c:pt idx="4">
                  <c:v>50.5</c:v>
                </c:pt>
              </c:numCache>
            </c:numRef>
          </c:val>
          <c:smooth val="0"/>
          <c:extLst>
            <c:ext xmlns:c16="http://schemas.microsoft.com/office/drawing/2014/chart" uri="{C3380CC4-5D6E-409C-BE32-E72D297353CC}">
              <c16:uniqueId val="{00000000-D4EB-47AF-89DC-DC4C20246262}"/>
            </c:ext>
          </c:extLst>
        </c:ser>
        <c:ser>
          <c:idx val="1"/>
          <c:order val="1"/>
          <c:tx>
            <c:strRef>
              <c:f>Sheet1!$C$1</c:f>
              <c:strCache>
                <c:ptCount val="1"/>
                <c:pt idx="0">
                  <c:v>Democrat</c:v>
                </c:pt>
              </c:strCache>
            </c:strRef>
          </c:tx>
          <c:spPr>
            <a:ln w="38100" cap="rnd">
              <a:solidFill>
                <a:srgbClr val="0070C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mmm\-yy</c:formatCode>
                <c:ptCount val="5"/>
                <c:pt idx="0">
                  <c:v>44593</c:v>
                </c:pt>
                <c:pt idx="1">
                  <c:v>44652</c:v>
                </c:pt>
                <c:pt idx="2">
                  <c:v>44713</c:v>
                </c:pt>
                <c:pt idx="3">
                  <c:v>44774</c:v>
                </c:pt>
                <c:pt idx="4">
                  <c:v>44835</c:v>
                </c:pt>
              </c:numCache>
            </c:numRef>
          </c:cat>
          <c:val>
            <c:numRef>
              <c:f>Sheet1!$C$2:$C$6</c:f>
              <c:numCache>
                <c:formatCode>General</c:formatCode>
                <c:ptCount val="5"/>
                <c:pt idx="0">
                  <c:v>47</c:v>
                </c:pt>
                <c:pt idx="1">
                  <c:v>47</c:v>
                </c:pt>
                <c:pt idx="2">
                  <c:v>47</c:v>
                </c:pt>
                <c:pt idx="3">
                  <c:v>50</c:v>
                </c:pt>
                <c:pt idx="4">
                  <c:v>49.5</c:v>
                </c:pt>
              </c:numCache>
            </c:numRef>
          </c:val>
          <c:smooth val="0"/>
          <c:extLst>
            <c:ext xmlns:c16="http://schemas.microsoft.com/office/drawing/2014/chart" uri="{C3380CC4-5D6E-409C-BE32-E72D297353CC}">
              <c16:uniqueId val="{00000001-D4EB-47AF-89DC-DC4C20246262}"/>
            </c:ext>
          </c:extLst>
        </c:ser>
        <c:dLbls>
          <c:showLegendKey val="0"/>
          <c:showVal val="0"/>
          <c:showCatName val="0"/>
          <c:showSerName val="0"/>
          <c:showPercent val="0"/>
          <c:showBubbleSize val="0"/>
        </c:dLbls>
        <c:smooth val="0"/>
        <c:axId val="1082256032"/>
        <c:axId val="1082259968"/>
      </c:lineChart>
      <c:dateAx>
        <c:axId val="10822560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082259968"/>
        <c:crosses val="autoZero"/>
        <c:auto val="1"/>
        <c:lblOffset val="100"/>
        <c:baseTimeUnit val="months"/>
      </c:dateAx>
      <c:valAx>
        <c:axId val="1082259968"/>
        <c:scaling>
          <c:orientation val="minMax"/>
          <c:max val="60"/>
          <c:min val="30"/>
        </c:scaling>
        <c:delete val="1"/>
        <c:axPos val="l"/>
        <c:numFmt formatCode="General" sourceLinked="1"/>
        <c:majorTickMark val="none"/>
        <c:minorTickMark val="none"/>
        <c:tickLblPos val="nextTo"/>
        <c:crossAx val="1082256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seats</c:v>
                </c:pt>
              </c:strCache>
            </c:strRef>
          </c:tx>
          <c:spPr>
            <a:solidFill>
              <a:schemeClr val="accent1"/>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7-9913-4B73-9F77-7293E3D8CE4E}"/>
              </c:ext>
            </c:extLst>
          </c:dPt>
          <c:dPt>
            <c:idx val="2"/>
            <c:invertIfNegative val="0"/>
            <c:bubble3D val="0"/>
            <c:spPr>
              <a:solidFill>
                <a:srgbClr val="00B050"/>
              </a:solidFill>
              <a:ln>
                <a:noFill/>
              </a:ln>
              <a:effectLst/>
            </c:spPr>
            <c:extLst>
              <c:ext xmlns:c16="http://schemas.microsoft.com/office/drawing/2014/chart" uri="{C3380CC4-5D6E-409C-BE32-E72D297353CC}">
                <c16:uniqueId val="{00000006-9913-4B73-9F77-7293E3D8CE4E}"/>
              </c:ext>
            </c:extLst>
          </c:dPt>
          <c:dPt>
            <c:idx val="3"/>
            <c:invertIfNegative val="0"/>
            <c:bubble3D val="0"/>
            <c:spPr>
              <a:solidFill>
                <a:srgbClr val="FF0000"/>
              </a:solidFill>
              <a:ln>
                <a:noFill/>
              </a:ln>
              <a:effectLst/>
            </c:spPr>
            <c:extLst>
              <c:ext xmlns:c16="http://schemas.microsoft.com/office/drawing/2014/chart" uri="{C3380CC4-5D6E-409C-BE32-E72D297353CC}">
                <c16:uniqueId val="{00000005-9913-4B73-9F77-7293E3D8CE4E}"/>
              </c:ext>
            </c:extLst>
          </c:dPt>
          <c:dPt>
            <c:idx val="4"/>
            <c:invertIfNegative val="0"/>
            <c:bubble3D val="0"/>
            <c:spPr>
              <a:solidFill>
                <a:srgbClr val="C00000"/>
              </a:solidFill>
              <a:ln>
                <a:noFill/>
              </a:ln>
              <a:effectLst/>
            </c:spPr>
            <c:extLst>
              <c:ext xmlns:c16="http://schemas.microsoft.com/office/drawing/2014/chart" uri="{C3380CC4-5D6E-409C-BE32-E72D297353CC}">
                <c16:uniqueId val="{00000004-9913-4B73-9F77-7293E3D8CE4E}"/>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Solid/Likely Dem</c:v>
                </c:pt>
                <c:pt idx="1">
                  <c:v>Lean Dem</c:v>
                </c:pt>
                <c:pt idx="2">
                  <c:v>Toss up</c:v>
                </c:pt>
                <c:pt idx="3">
                  <c:v>Lean Rep</c:v>
                </c:pt>
                <c:pt idx="4">
                  <c:v>Solid/Likely Rep</c:v>
                </c:pt>
              </c:strCache>
            </c:strRef>
          </c:cat>
          <c:val>
            <c:numRef>
              <c:f>Sheet1!$B$2:$B$6</c:f>
              <c:numCache>
                <c:formatCode>General</c:formatCode>
                <c:ptCount val="5"/>
                <c:pt idx="0">
                  <c:v>9</c:v>
                </c:pt>
                <c:pt idx="1">
                  <c:v>3</c:v>
                </c:pt>
                <c:pt idx="2">
                  <c:v>4</c:v>
                </c:pt>
                <c:pt idx="3">
                  <c:v>3</c:v>
                </c:pt>
                <c:pt idx="4">
                  <c:v>16</c:v>
                </c:pt>
              </c:numCache>
            </c:numRef>
          </c:val>
          <c:extLst>
            <c:ext xmlns:c16="http://schemas.microsoft.com/office/drawing/2014/chart" uri="{C3380CC4-5D6E-409C-BE32-E72D297353CC}">
              <c16:uniqueId val="{00000000-9913-4B73-9F77-7293E3D8CE4E}"/>
            </c:ext>
          </c:extLst>
        </c:ser>
        <c:dLbls>
          <c:showLegendKey val="0"/>
          <c:showVal val="0"/>
          <c:showCatName val="0"/>
          <c:showSerName val="0"/>
          <c:showPercent val="0"/>
          <c:showBubbleSize val="0"/>
        </c:dLbls>
        <c:gapWidth val="182"/>
        <c:axId val="1087901896"/>
        <c:axId val="1087901240"/>
      </c:barChart>
      <c:catAx>
        <c:axId val="1087901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87901240"/>
        <c:crosses val="autoZero"/>
        <c:auto val="1"/>
        <c:lblAlgn val="ctr"/>
        <c:lblOffset val="100"/>
        <c:noMultiLvlLbl val="0"/>
      </c:catAx>
      <c:valAx>
        <c:axId val="1087901240"/>
        <c:scaling>
          <c:orientation val="minMax"/>
        </c:scaling>
        <c:delete val="1"/>
        <c:axPos val="b"/>
        <c:numFmt formatCode="General" sourceLinked="1"/>
        <c:majorTickMark val="none"/>
        <c:minorTickMark val="none"/>
        <c:tickLblPos val="nextTo"/>
        <c:crossAx val="1087901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0" dirty="0"/>
              <a:t>Toss up and leaning states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262632826236527"/>
          <c:y val="0.13305555555555557"/>
          <c:w val="0.6395462885100528"/>
          <c:h val="0.65852497604466109"/>
        </c:manualLayout>
      </c:layout>
      <c:barChart>
        <c:barDir val="bar"/>
        <c:grouping val="clustered"/>
        <c:varyColors val="0"/>
        <c:ser>
          <c:idx val="0"/>
          <c:order val="0"/>
          <c:tx>
            <c:strRef>
              <c:f>Sheet1!$B$1</c:f>
              <c:strCache>
                <c:ptCount val="1"/>
                <c:pt idx="0">
                  <c:v>Toss up and leaning states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67DD-45F5-A1E6-A777C2327A23}"/>
              </c:ext>
            </c:extLst>
          </c:dPt>
          <c:dPt>
            <c:idx val="2"/>
            <c:invertIfNegative val="0"/>
            <c:bubble3D val="0"/>
            <c:spPr>
              <a:solidFill>
                <a:srgbClr val="FF0000"/>
              </a:solidFill>
              <a:ln>
                <a:noFill/>
              </a:ln>
              <a:effectLst/>
            </c:spPr>
            <c:extLst>
              <c:ext xmlns:c16="http://schemas.microsoft.com/office/drawing/2014/chart" uri="{C3380CC4-5D6E-409C-BE32-E72D297353CC}">
                <c16:uniqueId val="{00000004-67DD-45F5-A1E6-A777C2327A23}"/>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Too close to call</c:v>
                </c:pt>
                <c:pt idx="1">
                  <c:v>Democratic victory</c:v>
                </c:pt>
                <c:pt idx="2">
                  <c:v>Republican victory</c:v>
                </c:pt>
              </c:strCache>
            </c:strRef>
          </c:cat>
          <c:val>
            <c:numRef>
              <c:f>Sheet1!$B$2:$B$4</c:f>
              <c:numCache>
                <c:formatCode>General</c:formatCode>
                <c:ptCount val="3"/>
                <c:pt idx="0">
                  <c:v>4</c:v>
                </c:pt>
                <c:pt idx="1">
                  <c:v>1</c:v>
                </c:pt>
                <c:pt idx="2">
                  <c:v>4</c:v>
                </c:pt>
              </c:numCache>
            </c:numRef>
          </c:val>
          <c:extLst>
            <c:ext xmlns:c16="http://schemas.microsoft.com/office/drawing/2014/chart" uri="{C3380CC4-5D6E-409C-BE32-E72D297353CC}">
              <c16:uniqueId val="{00000000-67DD-45F5-A1E6-A777C2327A23}"/>
            </c:ext>
          </c:extLst>
        </c:ser>
        <c:dLbls>
          <c:showLegendKey val="0"/>
          <c:showVal val="0"/>
          <c:showCatName val="0"/>
          <c:showSerName val="0"/>
          <c:showPercent val="0"/>
          <c:showBubbleSize val="0"/>
        </c:dLbls>
        <c:gapWidth val="182"/>
        <c:axId val="970459864"/>
        <c:axId val="970458552"/>
      </c:barChart>
      <c:catAx>
        <c:axId val="970459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0458552"/>
        <c:crosses val="autoZero"/>
        <c:auto val="1"/>
        <c:lblAlgn val="ctr"/>
        <c:lblOffset val="100"/>
        <c:noMultiLvlLbl val="0"/>
      </c:catAx>
      <c:valAx>
        <c:axId val="970458552"/>
        <c:scaling>
          <c:orientation val="minMax"/>
        </c:scaling>
        <c:delete val="1"/>
        <c:axPos val="b"/>
        <c:numFmt formatCode="General" sourceLinked="1"/>
        <c:majorTickMark val="none"/>
        <c:minorTickMark val="none"/>
        <c:tickLblPos val="nextTo"/>
        <c:crossAx val="97045986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0" dirty="0"/>
              <a:t>Toss up and leaning states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262632826236527"/>
          <c:y val="0.13305555555555557"/>
          <c:w val="0.52742507754712487"/>
          <c:h val="0.65852497604466109"/>
        </c:manualLayout>
      </c:layout>
      <c:barChart>
        <c:barDir val="bar"/>
        <c:grouping val="clustered"/>
        <c:varyColors val="0"/>
        <c:ser>
          <c:idx val="0"/>
          <c:order val="0"/>
          <c:tx>
            <c:strRef>
              <c:f>Sheet1!$B$1</c:f>
              <c:strCache>
                <c:ptCount val="1"/>
                <c:pt idx="0">
                  <c:v>Toss up and leaning states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67DD-45F5-A1E6-A777C2327A23}"/>
              </c:ext>
            </c:extLst>
          </c:dPt>
          <c:dPt>
            <c:idx val="2"/>
            <c:invertIfNegative val="0"/>
            <c:bubble3D val="0"/>
            <c:spPr>
              <a:solidFill>
                <a:srgbClr val="FF0000"/>
              </a:solidFill>
              <a:ln>
                <a:noFill/>
              </a:ln>
              <a:effectLst/>
            </c:spPr>
            <c:extLst>
              <c:ext xmlns:c16="http://schemas.microsoft.com/office/drawing/2014/chart" uri="{C3380CC4-5D6E-409C-BE32-E72D297353CC}">
                <c16:uniqueId val="{00000004-67DD-45F5-A1E6-A777C2327A23}"/>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Too close to call</c:v>
                </c:pt>
                <c:pt idx="1">
                  <c:v>Democratic victory</c:v>
                </c:pt>
                <c:pt idx="2">
                  <c:v>Republican victory</c:v>
                </c:pt>
              </c:strCache>
            </c:strRef>
          </c:cat>
          <c:val>
            <c:numRef>
              <c:f>Sheet1!$B$2:$B$4</c:f>
              <c:numCache>
                <c:formatCode>General</c:formatCode>
                <c:ptCount val="3"/>
                <c:pt idx="0">
                  <c:v>5</c:v>
                </c:pt>
                <c:pt idx="1">
                  <c:v>4</c:v>
                </c:pt>
                <c:pt idx="2">
                  <c:v>1</c:v>
                </c:pt>
              </c:numCache>
            </c:numRef>
          </c:val>
          <c:extLst>
            <c:ext xmlns:c16="http://schemas.microsoft.com/office/drawing/2014/chart" uri="{C3380CC4-5D6E-409C-BE32-E72D297353CC}">
              <c16:uniqueId val="{00000000-67DD-45F5-A1E6-A777C2327A23}"/>
            </c:ext>
          </c:extLst>
        </c:ser>
        <c:dLbls>
          <c:showLegendKey val="0"/>
          <c:showVal val="0"/>
          <c:showCatName val="0"/>
          <c:showSerName val="0"/>
          <c:showPercent val="0"/>
          <c:showBubbleSize val="0"/>
        </c:dLbls>
        <c:gapWidth val="182"/>
        <c:axId val="970459864"/>
        <c:axId val="970458552"/>
      </c:barChart>
      <c:catAx>
        <c:axId val="970459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0458552"/>
        <c:crosses val="autoZero"/>
        <c:auto val="1"/>
        <c:lblAlgn val="ctr"/>
        <c:lblOffset val="100"/>
        <c:noMultiLvlLbl val="0"/>
      </c:catAx>
      <c:valAx>
        <c:axId val="970458552"/>
        <c:scaling>
          <c:orientation val="minMax"/>
        </c:scaling>
        <c:delete val="1"/>
        <c:axPos val="b"/>
        <c:numFmt formatCode="General" sourceLinked="1"/>
        <c:majorTickMark val="none"/>
        <c:minorTickMark val="none"/>
        <c:tickLblPos val="nextTo"/>
        <c:crossAx val="97045986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75308641975308E-2"/>
          <c:y val="0"/>
          <c:w val="0.96604938271604934"/>
          <c:h val="0.83846805282152226"/>
        </c:manualLayout>
      </c:layout>
      <c:barChart>
        <c:barDir val="col"/>
        <c:grouping val="clustered"/>
        <c:varyColors val="0"/>
        <c:ser>
          <c:idx val="0"/>
          <c:order val="0"/>
          <c:tx>
            <c:strRef>
              <c:f>Sheet1!$B$1</c:f>
              <c:strCache>
                <c:ptCount val="1"/>
                <c:pt idx="0">
                  <c:v>enthusiasm gap</c:v>
                </c:pt>
              </c:strCache>
            </c:strRef>
          </c:tx>
          <c:spPr>
            <a:solidFill>
              <a:srgbClr val="00B0F0"/>
            </a:solidFill>
            <a:ln>
              <a:noFill/>
            </a:ln>
            <a:effectLst/>
          </c:spPr>
          <c:invertIfNegative val="0"/>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2A0B-454D-8BD4-A71366EBE89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6-2A0B-454D-8BD4-A71366EBE890}"/>
              </c:ext>
            </c:extLst>
          </c:dPt>
          <c:dLbls>
            <c:dLbl>
              <c:idx val="0"/>
              <c:tx>
                <c:rich>
                  <a:bodyPr/>
                  <a:lstStyle/>
                  <a:p>
                    <a:r>
                      <a:rPr lang="en-US"/>
                      <a:t>D+11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A0B-454D-8BD4-A71366EBE890}"/>
                </c:ext>
              </c:extLst>
            </c:dLbl>
            <c:dLbl>
              <c:idx val="1"/>
              <c:tx>
                <c:rich>
                  <a:bodyPr/>
                  <a:lstStyle/>
                  <a:p>
                    <a:r>
                      <a:rPr lang="en-US"/>
                      <a:t>R+</a:t>
                    </a:r>
                    <a:fld id="{5607EF95-3DB1-4A9C-B7F5-6B5E9708DD83}"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A0B-454D-8BD4-A71366EBE890}"/>
                </c:ext>
              </c:extLst>
            </c:dLbl>
            <c:dLbl>
              <c:idx val="2"/>
              <c:tx>
                <c:rich>
                  <a:bodyPr/>
                  <a:lstStyle/>
                  <a:p>
                    <a:r>
                      <a:rPr lang="en-US"/>
                      <a:t>R+</a:t>
                    </a:r>
                    <a:fld id="{F7155167-72A4-42B2-A244-A389F600859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A0B-454D-8BD4-A71366EBE890}"/>
                </c:ext>
              </c:extLst>
            </c:dLbl>
            <c:dLbl>
              <c:idx val="3"/>
              <c:tx>
                <c:rich>
                  <a:bodyPr/>
                  <a:lstStyle/>
                  <a:p>
                    <a:r>
                      <a:rPr lang="en-US"/>
                      <a:t>D+</a:t>
                    </a:r>
                    <a:fld id="{4BC64CF8-22D0-42BA-A871-41DA2740923F}"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Sheet1!$B$2:$B$5</c:f>
              <c:numCache>
                <c:formatCode>General</c:formatCode>
                <c:ptCount val="4"/>
                <c:pt idx="0">
                  <c:v>11</c:v>
                </c:pt>
                <c:pt idx="1">
                  <c:v>15</c:v>
                </c:pt>
                <c:pt idx="2">
                  <c:v>16</c:v>
                </c:pt>
                <c:pt idx="3">
                  <c:v>8</c:v>
                </c:pt>
              </c:numCache>
            </c:numRef>
          </c:val>
          <c:extLst>
            <c:ext xmlns:c16="http://schemas.microsoft.com/office/drawing/2014/chart" uri="{C3380CC4-5D6E-409C-BE32-E72D297353CC}">
              <c16:uniqueId val="{00000000-2A0B-454D-8BD4-A71366EBE890}"/>
            </c:ext>
          </c:extLst>
        </c:ser>
        <c:ser>
          <c:idx val="1"/>
          <c:order val="1"/>
          <c:tx>
            <c:strRef>
              <c:f>Sheet1!$C$1</c:f>
              <c:strCache>
                <c:ptCount val="1"/>
                <c:pt idx="0">
                  <c:v>change in House seats</c:v>
                </c:pt>
              </c:strCache>
            </c:strRef>
          </c:tx>
          <c:spPr>
            <a:solidFill>
              <a:srgbClr val="0070C0"/>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7-2A0B-454D-8BD4-A71366EBE890}"/>
              </c:ext>
            </c:extLst>
          </c:dPt>
          <c:dPt>
            <c:idx val="2"/>
            <c:invertIfNegative val="0"/>
            <c:bubble3D val="0"/>
            <c:spPr>
              <a:solidFill>
                <a:srgbClr val="FF0000"/>
              </a:solidFill>
              <a:ln>
                <a:noFill/>
              </a:ln>
              <a:effectLst/>
            </c:spPr>
            <c:extLst>
              <c:ext xmlns:c16="http://schemas.microsoft.com/office/drawing/2014/chart" uri="{C3380CC4-5D6E-409C-BE32-E72D297353CC}">
                <c16:uniqueId val="{00000008-2A0B-454D-8BD4-A71366EBE890}"/>
              </c:ext>
            </c:extLst>
          </c:dPt>
          <c:dLbls>
            <c:dLbl>
              <c:idx val="0"/>
              <c:layout>
                <c:manualLayout>
                  <c:x val="-7.716049382716191E-4"/>
                  <c:y val="-7.8125000000000486E-3"/>
                </c:manualLayout>
              </c:layout>
              <c:tx>
                <c:rich>
                  <a:bodyPr/>
                  <a:lstStyle/>
                  <a:p>
                    <a:r>
                      <a:rPr lang="en-US" dirty="0"/>
                      <a:t>D+</a:t>
                    </a:r>
                    <a:fld id="{7C39A6A7-AB1B-4A57-838D-B529BCAFF80D}"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0081790123456789"/>
                      <c:h val="8.4101665026246719E-2"/>
                    </c:manualLayout>
                  </c15:layout>
                  <c15:dlblFieldTable/>
                  <c15:showDataLabelsRange val="0"/>
                </c:ext>
                <c:ext xmlns:c16="http://schemas.microsoft.com/office/drawing/2014/chart" uri="{C3380CC4-5D6E-409C-BE32-E72D297353CC}">
                  <c16:uniqueId val="{00000004-2A0B-454D-8BD4-A71366EBE890}"/>
                </c:ext>
              </c:extLst>
            </c:dLbl>
            <c:dLbl>
              <c:idx val="1"/>
              <c:tx>
                <c:rich>
                  <a:bodyPr/>
                  <a:lstStyle/>
                  <a:p>
                    <a:r>
                      <a:rPr lang="en-US"/>
                      <a:t>R+</a:t>
                    </a:r>
                    <a:fld id="{F69D3F66-1956-4172-A1E8-ED22B8FD131E}"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A0B-454D-8BD4-A71366EBE890}"/>
                </c:ext>
              </c:extLst>
            </c:dLbl>
            <c:dLbl>
              <c:idx val="2"/>
              <c:tx>
                <c:rich>
                  <a:bodyPr/>
                  <a:lstStyle/>
                  <a:p>
                    <a:r>
                      <a:rPr lang="en-US"/>
                      <a:t>R+13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A0B-454D-8BD4-A71366EBE890}"/>
                </c:ext>
              </c:extLst>
            </c:dLbl>
            <c:dLbl>
              <c:idx val="3"/>
              <c:tx>
                <c:rich>
                  <a:bodyPr/>
                  <a:lstStyle/>
                  <a:p>
                    <a:r>
                      <a:rPr lang="en-US"/>
                      <a:t>D+</a:t>
                    </a:r>
                    <a:fld id="{1AF096B6-1093-443D-91D8-A4EC4ACB6C8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Sheet1!$C$2:$C$5</c:f>
              <c:numCache>
                <c:formatCode>General</c:formatCode>
                <c:ptCount val="4"/>
                <c:pt idx="0">
                  <c:v>30</c:v>
                </c:pt>
                <c:pt idx="1">
                  <c:v>63</c:v>
                </c:pt>
                <c:pt idx="2">
                  <c:v>13</c:v>
                </c:pt>
                <c:pt idx="3">
                  <c:v>40</c:v>
                </c:pt>
              </c:numCache>
            </c:numRef>
          </c:val>
          <c:extLst>
            <c:ext xmlns:c16="http://schemas.microsoft.com/office/drawing/2014/chart" uri="{C3380CC4-5D6E-409C-BE32-E72D297353CC}">
              <c16:uniqueId val="{00000001-2A0B-454D-8BD4-A71366EBE890}"/>
            </c:ext>
          </c:extLst>
        </c:ser>
        <c:dLbls>
          <c:showLegendKey val="0"/>
          <c:showVal val="0"/>
          <c:showCatName val="0"/>
          <c:showSerName val="0"/>
          <c:showPercent val="0"/>
          <c:showBubbleSize val="0"/>
        </c:dLbls>
        <c:gapWidth val="219"/>
        <c:overlap val="-27"/>
        <c:axId val="158804040"/>
        <c:axId val="158802400"/>
      </c:barChart>
      <c:catAx>
        <c:axId val="158804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8802400"/>
        <c:crosses val="autoZero"/>
        <c:auto val="1"/>
        <c:lblAlgn val="ctr"/>
        <c:lblOffset val="100"/>
        <c:noMultiLvlLbl val="0"/>
      </c:catAx>
      <c:valAx>
        <c:axId val="158802400"/>
        <c:scaling>
          <c:orientation val="minMax"/>
        </c:scaling>
        <c:delete val="1"/>
        <c:axPos val="l"/>
        <c:numFmt formatCode="General" sourceLinked="1"/>
        <c:majorTickMark val="none"/>
        <c:minorTickMark val="none"/>
        <c:tickLblPos val="nextTo"/>
        <c:crossAx val="158804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Percentage of respondents </a:t>
            </a:r>
            <a:br>
              <a:rPr lang="en-US" sz="2000" dirty="0"/>
            </a:br>
            <a:r>
              <a:rPr lang="en-US" sz="2000" dirty="0"/>
              <a:t>“very” or “extremely” enthusiastic about voting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Democrats</c:v>
                </c:pt>
              </c:strCache>
            </c:strRef>
          </c:tx>
          <c:spPr>
            <a:ln w="28575" cap="rnd">
              <a:solidFill>
                <a:schemeClr val="accent1"/>
              </a:solidFill>
              <a:round/>
            </a:ln>
            <a:effectLst/>
          </c:spPr>
          <c:marker>
            <c:symbol val="none"/>
          </c:marker>
          <c:dLbls>
            <c:dLbl>
              <c:idx val="2"/>
              <c:layout>
                <c:manualLayout>
                  <c:x val="-4.6108859992927556E-3"/>
                  <c:y val="4.6821465614282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March</c:v>
                </c:pt>
                <c:pt idx="1">
                  <c:v>June</c:v>
                </c:pt>
                <c:pt idx="2">
                  <c:v>September</c:v>
                </c:pt>
              </c:strCache>
            </c:strRef>
          </c:cat>
          <c:val>
            <c:numRef>
              <c:f>Sheet1!$B$2:$B$4</c:f>
              <c:numCache>
                <c:formatCode>General</c:formatCode>
                <c:ptCount val="3"/>
                <c:pt idx="0">
                  <c:v>48</c:v>
                </c:pt>
                <c:pt idx="1">
                  <c:v>49</c:v>
                </c:pt>
                <c:pt idx="2">
                  <c:v>56</c:v>
                </c:pt>
              </c:numCache>
            </c:numRef>
          </c:val>
          <c:smooth val="0"/>
          <c:extLst>
            <c:ext xmlns:c16="http://schemas.microsoft.com/office/drawing/2014/chart" uri="{C3380CC4-5D6E-409C-BE32-E72D297353CC}">
              <c16:uniqueId val="{00000000-A66F-403C-BF53-C242B76E8F1C}"/>
            </c:ext>
          </c:extLst>
        </c:ser>
        <c:ser>
          <c:idx val="1"/>
          <c:order val="1"/>
          <c:tx>
            <c:strRef>
              <c:f>Sheet1!$C$1</c:f>
              <c:strCache>
                <c:ptCount val="1"/>
                <c:pt idx="0">
                  <c:v>Republlicans</c:v>
                </c:pt>
              </c:strCache>
            </c:strRef>
          </c:tx>
          <c:spPr>
            <a:ln w="28575" cap="rnd">
              <a:solidFill>
                <a:schemeClr val="accent2"/>
              </a:solidFill>
              <a:round/>
            </a:ln>
            <a:effectLst/>
          </c:spPr>
          <c:marker>
            <c:symbol val="none"/>
          </c:marker>
          <c:dLbls>
            <c:dLbl>
              <c:idx val="2"/>
              <c:layout>
                <c:manualLayout>
                  <c:x val="-4.2266454993516923E-2"/>
                  <c:y val="-4.4220273080156053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1270542344271259"/>
                      <c:h val="8.9208000367034412E-2"/>
                    </c:manualLayout>
                  </c15:layout>
                </c:ext>
                <c:ext xmlns:c16="http://schemas.microsoft.com/office/drawing/2014/chart" uri="{C3380CC4-5D6E-409C-BE32-E72D297353CC}">
                  <c16:uniqueId val="{00000003-A66F-403C-BF53-C242B76E8F1C}"/>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March</c:v>
                </c:pt>
                <c:pt idx="1">
                  <c:v>June</c:v>
                </c:pt>
                <c:pt idx="2">
                  <c:v>September</c:v>
                </c:pt>
              </c:strCache>
            </c:strRef>
          </c:cat>
          <c:val>
            <c:numRef>
              <c:f>Sheet1!$C$2:$C$4</c:f>
              <c:numCache>
                <c:formatCode>General</c:formatCode>
                <c:ptCount val="3"/>
                <c:pt idx="0">
                  <c:v>61</c:v>
                </c:pt>
                <c:pt idx="1">
                  <c:v>58</c:v>
                </c:pt>
                <c:pt idx="2">
                  <c:v>57</c:v>
                </c:pt>
              </c:numCache>
            </c:numRef>
          </c:val>
          <c:smooth val="0"/>
          <c:extLst>
            <c:ext xmlns:c16="http://schemas.microsoft.com/office/drawing/2014/chart" uri="{C3380CC4-5D6E-409C-BE32-E72D297353CC}">
              <c16:uniqueId val="{00000001-A66F-403C-BF53-C242B76E8F1C}"/>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Sheet1!$A$2:$A$4</c:f>
              <c:strCache>
                <c:ptCount val="3"/>
                <c:pt idx="0">
                  <c:v>March</c:v>
                </c:pt>
                <c:pt idx="1">
                  <c:v>June</c:v>
                </c:pt>
                <c:pt idx="2">
                  <c:v>September</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A66F-403C-BF53-C242B76E8F1C}"/>
            </c:ext>
          </c:extLst>
        </c:ser>
        <c:dLbls>
          <c:showLegendKey val="0"/>
          <c:showVal val="0"/>
          <c:showCatName val="0"/>
          <c:showSerName val="0"/>
          <c:showPercent val="0"/>
          <c:showBubbleSize val="0"/>
        </c:dLbls>
        <c:smooth val="0"/>
        <c:axId val="942117168"/>
        <c:axId val="942111264"/>
      </c:lineChart>
      <c:catAx>
        <c:axId val="94211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42111264"/>
        <c:crosses val="autoZero"/>
        <c:auto val="1"/>
        <c:lblAlgn val="ctr"/>
        <c:lblOffset val="100"/>
        <c:noMultiLvlLbl val="0"/>
      </c:catAx>
      <c:valAx>
        <c:axId val="942111264"/>
        <c:scaling>
          <c:orientation val="minMax"/>
          <c:min val="40"/>
        </c:scaling>
        <c:delete val="1"/>
        <c:axPos val="l"/>
        <c:numFmt formatCode="General" sourceLinked="1"/>
        <c:majorTickMark val="none"/>
        <c:minorTickMark val="none"/>
        <c:tickLblPos val="nextTo"/>
        <c:crossAx val="94211716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Cash on hand heading into October (in millions)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Cash on hand heading into October (millions)</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4-4987-4296-A5DB-9A3CD8228819}"/>
              </c:ext>
            </c:extLst>
          </c:dPt>
          <c:dPt>
            <c:idx val="4"/>
            <c:invertIfNegative val="0"/>
            <c:bubble3D val="0"/>
            <c:spPr>
              <a:solidFill>
                <a:srgbClr val="FF0000"/>
              </a:solidFill>
              <a:ln>
                <a:noFill/>
              </a:ln>
              <a:effectLst/>
            </c:spPr>
            <c:extLst>
              <c:ext xmlns:c16="http://schemas.microsoft.com/office/drawing/2014/chart" uri="{C3380CC4-5D6E-409C-BE32-E72D297353CC}">
                <c16:uniqueId val="{00000003-4987-4296-A5DB-9A3CD8228819}"/>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House Democrats</c:v>
                </c:pt>
                <c:pt idx="1">
                  <c:v>House Republicans</c:v>
                </c:pt>
                <c:pt idx="3">
                  <c:v>Senate Democrats</c:v>
                </c:pt>
                <c:pt idx="4">
                  <c:v>Senate Republicans</c:v>
                </c:pt>
              </c:strCache>
            </c:strRef>
          </c:cat>
          <c:val>
            <c:numRef>
              <c:f>Sheet1!$B$2:$B$6</c:f>
              <c:numCache>
                <c:formatCode>General</c:formatCode>
                <c:ptCount val="5"/>
                <c:pt idx="0">
                  <c:v>442</c:v>
                </c:pt>
                <c:pt idx="1">
                  <c:v>273</c:v>
                </c:pt>
                <c:pt idx="3">
                  <c:v>211</c:v>
                </c:pt>
                <c:pt idx="4">
                  <c:v>157</c:v>
                </c:pt>
              </c:numCache>
            </c:numRef>
          </c:val>
          <c:extLst>
            <c:ext xmlns:c16="http://schemas.microsoft.com/office/drawing/2014/chart" uri="{C3380CC4-5D6E-409C-BE32-E72D297353CC}">
              <c16:uniqueId val="{00000000-4987-4296-A5DB-9A3CD8228819}"/>
            </c:ext>
          </c:extLst>
        </c:ser>
        <c:dLbls>
          <c:showLegendKey val="0"/>
          <c:showVal val="0"/>
          <c:showCatName val="0"/>
          <c:showSerName val="0"/>
          <c:showPercent val="0"/>
          <c:showBubbleSize val="0"/>
        </c:dLbls>
        <c:gapWidth val="182"/>
        <c:axId val="963118456"/>
        <c:axId val="963120096"/>
      </c:barChart>
      <c:catAx>
        <c:axId val="963118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63120096"/>
        <c:crosses val="autoZero"/>
        <c:auto val="1"/>
        <c:lblAlgn val="ctr"/>
        <c:lblOffset val="100"/>
        <c:noMultiLvlLbl val="0"/>
      </c:catAx>
      <c:valAx>
        <c:axId val="963120096"/>
        <c:scaling>
          <c:orientation val="minMax"/>
        </c:scaling>
        <c:delete val="1"/>
        <c:axPos val="b"/>
        <c:numFmt formatCode="General" sourceLinked="1"/>
        <c:majorTickMark val="none"/>
        <c:minorTickMark val="none"/>
        <c:tickLblPos val="nextTo"/>
        <c:crossAx val="9631184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House districts</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6-7535-46D6-8E60-7ECDFFEFFD84}"/>
              </c:ext>
            </c:extLst>
          </c:dPt>
          <c:dPt>
            <c:idx val="1"/>
            <c:invertIfNegative val="0"/>
            <c:bubble3D val="0"/>
            <c:spPr>
              <a:solidFill>
                <a:srgbClr val="FFC000"/>
              </a:solidFill>
              <a:ln>
                <a:noFill/>
              </a:ln>
              <a:effectLst/>
            </c:spPr>
            <c:extLst>
              <c:ext xmlns:c16="http://schemas.microsoft.com/office/drawing/2014/chart" uri="{C3380CC4-5D6E-409C-BE32-E72D297353CC}">
                <c16:uniqueId val="{00000005-7535-46D6-8E60-7ECDFFEFFD84}"/>
              </c:ext>
            </c:extLst>
          </c:dPt>
          <c:dPt>
            <c:idx val="3"/>
            <c:invertIfNegative val="0"/>
            <c:bubble3D val="0"/>
            <c:spPr>
              <a:solidFill>
                <a:srgbClr val="FF0000"/>
              </a:solidFill>
              <a:ln>
                <a:noFill/>
              </a:ln>
              <a:effectLst/>
            </c:spPr>
            <c:extLst>
              <c:ext xmlns:c16="http://schemas.microsoft.com/office/drawing/2014/chart" uri="{C3380CC4-5D6E-409C-BE32-E72D297353CC}">
                <c16:uniqueId val="{00000004-7535-46D6-8E60-7ECDFFEFFD84}"/>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 redistricting</c:v>
                </c:pt>
                <c:pt idx="1">
                  <c:v>Both/neither</c:v>
                </c:pt>
                <c:pt idx="2">
                  <c:v>Democratic control</c:v>
                </c:pt>
                <c:pt idx="3">
                  <c:v>Republican control</c:v>
                </c:pt>
              </c:strCache>
            </c:strRef>
          </c:cat>
          <c:val>
            <c:numRef>
              <c:f>Sheet1!$B$2:$B$5</c:f>
              <c:numCache>
                <c:formatCode>General</c:formatCode>
                <c:ptCount val="4"/>
                <c:pt idx="0">
                  <c:v>6</c:v>
                </c:pt>
                <c:pt idx="1">
                  <c:v>167</c:v>
                </c:pt>
                <c:pt idx="2">
                  <c:v>75</c:v>
                </c:pt>
                <c:pt idx="3">
                  <c:v>187</c:v>
                </c:pt>
              </c:numCache>
            </c:numRef>
          </c:val>
          <c:extLst>
            <c:ext xmlns:c16="http://schemas.microsoft.com/office/drawing/2014/chart" uri="{C3380CC4-5D6E-409C-BE32-E72D297353CC}">
              <c16:uniqueId val="{00000000-7535-46D6-8E60-7ECDFFEFFD84}"/>
            </c:ext>
          </c:extLst>
        </c:ser>
        <c:dLbls>
          <c:showLegendKey val="0"/>
          <c:showVal val="0"/>
          <c:showCatName val="0"/>
          <c:showSerName val="0"/>
          <c:showPercent val="0"/>
          <c:showBubbleSize val="0"/>
        </c:dLbls>
        <c:gapWidth val="182"/>
        <c:axId val="731812880"/>
        <c:axId val="731811896"/>
      </c:barChart>
      <c:catAx>
        <c:axId val="731812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31811896"/>
        <c:crosses val="autoZero"/>
        <c:auto val="1"/>
        <c:lblAlgn val="ctr"/>
        <c:lblOffset val="100"/>
        <c:noMultiLvlLbl val="0"/>
      </c:catAx>
      <c:valAx>
        <c:axId val="731811896"/>
        <c:scaling>
          <c:orientation val="minMax"/>
        </c:scaling>
        <c:delete val="1"/>
        <c:axPos val="b"/>
        <c:numFmt formatCode="General" sourceLinked="1"/>
        <c:majorTickMark val="none"/>
        <c:minorTickMark val="none"/>
        <c:tickLblPos val="nextTo"/>
        <c:crossAx val="731812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Senate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7.7421874999999987E-2"/>
          <c:w val="0.96604938271604934"/>
          <c:h val="0.84445312500000003"/>
        </c:manualLayout>
      </c:layout>
      <c:barChart>
        <c:barDir val="col"/>
        <c:grouping val="clustered"/>
        <c:varyColors val="0"/>
        <c:ser>
          <c:idx val="0"/>
          <c:order val="0"/>
          <c:tx>
            <c:strRef>
              <c:f>Sheet1!$B$1</c:f>
              <c:strCache>
                <c:ptCount val="1"/>
                <c:pt idx="0">
                  <c:v>Loss/gain of Senate seats by president's party</c:v>
                </c:pt>
              </c:strCache>
            </c:strRef>
          </c:tx>
          <c:spPr>
            <a:solidFill>
              <a:srgbClr val="FF0000"/>
            </a:solidFill>
            <a:ln>
              <a:noFill/>
            </a:ln>
            <a:effectLst/>
          </c:spPr>
          <c:invertIfNegative val="0"/>
          <c:dPt>
            <c:idx val="3"/>
            <c:invertIfNegative val="0"/>
            <c:bubble3D val="0"/>
            <c:spPr>
              <a:solidFill>
                <a:srgbClr val="00B050"/>
              </a:solidFill>
              <a:ln>
                <a:noFill/>
              </a:ln>
              <a:effectLst/>
            </c:spPr>
            <c:extLst>
              <c:ext xmlns:c16="http://schemas.microsoft.com/office/drawing/2014/chart" uri="{C3380CC4-5D6E-409C-BE32-E72D297353CC}">
                <c16:uniqueId val="{00000004-D027-4EA8-95D2-3A1D4DBDDF82}"/>
              </c:ext>
            </c:extLst>
          </c:dPt>
          <c:dPt>
            <c:idx val="10"/>
            <c:invertIfNegative val="0"/>
            <c:bubble3D val="0"/>
            <c:spPr>
              <a:solidFill>
                <a:srgbClr val="00B050"/>
              </a:solidFill>
              <a:ln>
                <a:noFill/>
              </a:ln>
              <a:effectLst/>
            </c:spPr>
            <c:extLst>
              <c:ext xmlns:c16="http://schemas.microsoft.com/office/drawing/2014/chart" uri="{C3380CC4-5D6E-409C-BE32-E72D297353CC}">
                <c16:uniqueId val="{00000005-D027-4EA8-95D2-3A1D4DBDDF82}"/>
              </c:ext>
            </c:extLst>
          </c:dPt>
          <c:dPt>
            <c:idx val="12"/>
            <c:invertIfNegative val="0"/>
            <c:bubble3D val="0"/>
            <c:spPr>
              <a:solidFill>
                <a:srgbClr val="00B050"/>
              </a:solidFill>
              <a:ln>
                <a:noFill/>
              </a:ln>
              <a:effectLst/>
            </c:spPr>
            <c:extLst>
              <c:ext xmlns:c16="http://schemas.microsoft.com/office/drawing/2014/chart" uri="{C3380CC4-5D6E-409C-BE32-E72D297353CC}">
                <c16:uniqueId val="{00000006-D027-4EA8-95D2-3A1D4DBDDF82}"/>
              </c:ext>
            </c:extLst>
          </c:dPt>
          <c:dPt>
            <c:idx val="15"/>
            <c:invertIfNegative val="0"/>
            <c:bubble3D val="0"/>
            <c:spPr>
              <a:solidFill>
                <a:srgbClr val="00B050"/>
              </a:solidFill>
              <a:ln>
                <a:noFill/>
              </a:ln>
              <a:effectLst/>
            </c:spPr>
            <c:extLst>
              <c:ext xmlns:c16="http://schemas.microsoft.com/office/drawing/2014/chart" uri="{C3380CC4-5D6E-409C-BE32-E72D297353CC}">
                <c16:uniqueId val="{00000007-D027-4EA8-95D2-3A1D4DBDDF82}"/>
              </c:ext>
            </c:extLst>
          </c:dPt>
          <c:dPt>
            <c:idx val="20"/>
            <c:invertIfNegative val="0"/>
            <c:bubble3D val="0"/>
            <c:spPr>
              <a:solidFill>
                <a:srgbClr val="00B050"/>
              </a:solidFill>
              <a:ln>
                <a:noFill/>
              </a:ln>
              <a:effectLst/>
            </c:spPr>
            <c:extLst>
              <c:ext xmlns:c16="http://schemas.microsoft.com/office/drawing/2014/chart" uri="{C3380CC4-5D6E-409C-BE32-E72D297353CC}">
                <c16:uniqueId val="{00000008-D027-4EA8-95D2-3A1D4DBDDF82}"/>
              </c:ext>
            </c:extLst>
          </c:dPt>
          <c:dPt>
            <c:idx val="24"/>
            <c:invertIfNegative val="0"/>
            <c:bubble3D val="0"/>
            <c:spPr>
              <a:solidFill>
                <a:srgbClr val="00B050"/>
              </a:solidFill>
              <a:ln>
                <a:noFill/>
              </a:ln>
              <a:effectLst/>
            </c:spPr>
            <c:extLst>
              <c:ext xmlns:c16="http://schemas.microsoft.com/office/drawing/2014/chart" uri="{C3380CC4-5D6E-409C-BE32-E72D297353CC}">
                <c16:uniqueId val="{00000009-D027-4EA8-95D2-3A1D4DBDDF8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22</c:v>
                </c:pt>
                <c:pt idx="1">
                  <c:v>26</c:v>
                </c:pt>
                <c:pt idx="2">
                  <c:v>30</c:v>
                </c:pt>
                <c:pt idx="3">
                  <c:v>34</c:v>
                </c:pt>
                <c:pt idx="4">
                  <c:v>38</c:v>
                </c:pt>
                <c:pt idx="5">
                  <c:v>42</c:v>
                </c:pt>
                <c:pt idx="6">
                  <c:v>46</c:v>
                </c:pt>
                <c:pt idx="7">
                  <c:v>50</c:v>
                </c:pt>
                <c:pt idx="8">
                  <c:v>54</c:v>
                </c:pt>
                <c:pt idx="9">
                  <c:v>58</c:v>
                </c:pt>
                <c:pt idx="10">
                  <c:v>62</c:v>
                </c:pt>
                <c:pt idx="11">
                  <c:v>66</c:v>
                </c:pt>
                <c:pt idx="12">
                  <c:v>70</c:v>
                </c:pt>
                <c:pt idx="13">
                  <c:v>74</c:v>
                </c:pt>
                <c:pt idx="14">
                  <c:v>78</c:v>
                </c:pt>
                <c:pt idx="15">
                  <c:v>82</c:v>
                </c:pt>
                <c:pt idx="16">
                  <c:v>86</c:v>
                </c:pt>
                <c:pt idx="17">
                  <c:v>90</c:v>
                </c:pt>
                <c:pt idx="18">
                  <c:v>94</c:v>
                </c:pt>
                <c:pt idx="19">
                  <c:v>98</c:v>
                </c:pt>
                <c:pt idx="20">
                  <c:v>2</c:v>
                </c:pt>
                <c:pt idx="21">
                  <c:v>6</c:v>
                </c:pt>
                <c:pt idx="22">
                  <c:v>10</c:v>
                </c:pt>
                <c:pt idx="23">
                  <c:v>14</c:v>
                </c:pt>
                <c:pt idx="24">
                  <c:v>18</c:v>
                </c:pt>
              </c:numCache>
            </c:numRef>
          </c:cat>
          <c:val>
            <c:numRef>
              <c:f>Sheet1!$B$2:$B$26</c:f>
              <c:numCache>
                <c:formatCode>General</c:formatCode>
                <c:ptCount val="25"/>
                <c:pt idx="0">
                  <c:v>-6</c:v>
                </c:pt>
                <c:pt idx="1">
                  <c:v>-6</c:v>
                </c:pt>
                <c:pt idx="2">
                  <c:v>-8</c:v>
                </c:pt>
                <c:pt idx="3">
                  <c:v>10</c:v>
                </c:pt>
                <c:pt idx="4">
                  <c:v>-7</c:v>
                </c:pt>
                <c:pt idx="5">
                  <c:v>-9</c:v>
                </c:pt>
                <c:pt idx="6">
                  <c:v>-12</c:v>
                </c:pt>
                <c:pt idx="7">
                  <c:v>-5</c:v>
                </c:pt>
                <c:pt idx="8">
                  <c:v>-1</c:v>
                </c:pt>
                <c:pt idx="9">
                  <c:v>-12</c:v>
                </c:pt>
                <c:pt idx="10">
                  <c:v>2</c:v>
                </c:pt>
                <c:pt idx="11">
                  <c:v>-4</c:v>
                </c:pt>
                <c:pt idx="12">
                  <c:v>1</c:v>
                </c:pt>
                <c:pt idx="13">
                  <c:v>-4</c:v>
                </c:pt>
                <c:pt idx="14">
                  <c:v>-3</c:v>
                </c:pt>
                <c:pt idx="15">
                  <c:v>1</c:v>
                </c:pt>
                <c:pt idx="16">
                  <c:v>-8</c:v>
                </c:pt>
                <c:pt idx="17">
                  <c:v>-1</c:v>
                </c:pt>
                <c:pt idx="18">
                  <c:v>-8</c:v>
                </c:pt>
                <c:pt idx="19">
                  <c:v>0</c:v>
                </c:pt>
                <c:pt idx="20">
                  <c:v>1</c:v>
                </c:pt>
                <c:pt idx="21">
                  <c:v>-6</c:v>
                </c:pt>
                <c:pt idx="22">
                  <c:v>-6</c:v>
                </c:pt>
                <c:pt idx="23">
                  <c:v>-9</c:v>
                </c:pt>
                <c:pt idx="24">
                  <c:v>2</c:v>
                </c:pt>
              </c:numCache>
            </c:numRef>
          </c:val>
          <c:extLst>
            <c:ext xmlns:c16="http://schemas.microsoft.com/office/drawing/2014/chart" uri="{C3380CC4-5D6E-409C-BE32-E72D297353CC}">
              <c16:uniqueId val="{00000000-D027-4EA8-95D2-3A1D4DBDDF82}"/>
            </c:ext>
          </c:extLst>
        </c:ser>
        <c:dLbls>
          <c:showLegendKey val="0"/>
          <c:showVal val="0"/>
          <c:showCatName val="0"/>
          <c:showSerName val="0"/>
          <c:showPercent val="0"/>
          <c:showBubbleSize val="0"/>
        </c:dLbls>
        <c:gapWidth val="219"/>
        <c:overlap val="-27"/>
        <c:axId val="1331721152"/>
        <c:axId val="1331720168"/>
      </c:barChart>
      <c:catAx>
        <c:axId val="133172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31720168"/>
        <c:crosses val="autoZero"/>
        <c:auto val="1"/>
        <c:lblAlgn val="ctr"/>
        <c:lblOffset val="100"/>
        <c:noMultiLvlLbl val="0"/>
      </c:catAx>
      <c:valAx>
        <c:axId val="1331720168"/>
        <c:scaling>
          <c:orientation val="minMax"/>
        </c:scaling>
        <c:delete val="1"/>
        <c:axPos val="l"/>
        <c:numFmt formatCode="General" sourceLinked="1"/>
        <c:majorTickMark val="none"/>
        <c:minorTickMark val="none"/>
        <c:tickLblPos val="nextTo"/>
        <c:crossAx val="1331721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Republican members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100 most rural districts</c:v>
                </c:pt>
                <c:pt idx="1">
                  <c:v>100 most urban districts</c:v>
                </c:pt>
              </c:strCache>
            </c:strRef>
          </c:cat>
          <c:val>
            <c:numRef>
              <c:f>Sheet1!$B$2:$B$3</c:f>
              <c:numCache>
                <c:formatCode>General</c:formatCode>
                <c:ptCount val="2"/>
                <c:pt idx="0">
                  <c:v>88</c:v>
                </c:pt>
                <c:pt idx="1">
                  <c:v>13</c:v>
                </c:pt>
              </c:numCache>
            </c:numRef>
          </c:val>
          <c:extLst>
            <c:ext xmlns:c16="http://schemas.microsoft.com/office/drawing/2014/chart" uri="{C3380CC4-5D6E-409C-BE32-E72D297353CC}">
              <c16:uniqueId val="{00000000-9663-4E5D-AD68-52AFF6750FD5}"/>
            </c:ext>
          </c:extLst>
        </c:ser>
        <c:ser>
          <c:idx val="1"/>
          <c:order val="1"/>
          <c:tx>
            <c:strRef>
              <c:f>Sheet1!$C$1</c:f>
              <c:strCache>
                <c:ptCount val="1"/>
                <c:pt idx="0">
                  <c:v>Democratic members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100 most rural districts</c:v>
                </c:pt>
                <c:pt idx="1">
                  <c:v>100 most urban districts</c:v>
                </c:pt>
              </c:strCache>
            </c:strRef>
          </c:cat>
          <c:val>
            <c:numRef>
              <c:f>Sheet1!$C$2:$C$3</c:f>
              <c:numCache>
                <c:formatCode>General</c:formatCode>
                <c:ptCount val="2"/>
                <c:pt idx="0">
                  <c:v>12</c:v>
                </c:pt>
                <c:pt idx="1">
                  <c:v>87</c:v>
                </c:pt>
              </c:numCache>
            </c:numRef>
          </c:val>
          <c:extLst>
            <c:ext xmlns:c16="http://schemas.microsoft.com/office/drawing/2014/chart" uri="{C3380CC4-5D6E-409C-BE32-E72D297353CC}">
              <c16:uniqueId val="{00000004-9663-4E5D-AD68-52AFF6750FD5}"/>
            </c:ext>
          </c:extLst>
        </c:ser>
        <c:dLbls>
          <c:showLegendKey val="0"/>
          <c:showVal val="0"/>
          <c:showCatName val="0"/>
          <c:showSerName val="0"/>
          <c:showPercent val="0"/>
          <c:showBubbleSize val="0"/>
        </c:dLbls>
        <c:gapWidth val="219"/>
        <c:overlap val="-27"/>
        <c:axId val="1057656928"/>
        <c:axId val="1057653320"/>
      </c:barChart>
      <c:catAx>
        <c:axId val="105765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057653320"/>
        <c:crosses val="autoZero"/>
        <c:auto val="1"/>
        <c:lblAlgn val="ctr"/>
        <c:lblOffset val="100"/>
        <c:noMultiLvlLbl val="0"/>
      </c:catAx>
      <c:valAx>
        <c:axId val="1057653320"/>
        <c:scaling>
          <c:orientation val="minMax"/>
        </c:scaling>
        <c:delete val="1"/>
        <c:axPos val="l"/>
        <c:numFmt formatCode="General" sourceLinked="1"/>
        <c:majorTickMark val="none"/>
        <c:minorTickMark val="none"/>
        <c:tickLblPos val="nextTo"/>
        <c:crossAx val="1057656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number of competitive seats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0.1240205829534466"/>
          <c:w val="0.96604938271604934"/>
          <c:h val="0.6775049500391398"/>
        </c:manualLayout>
      </c:layout>
      <c:lineChart>
        <c:grouping val="standard"/>
        <c:varyColors val="0"/>
        <c:ser>
          <c:idx val="0"/>
          <c:order val="0"/>
          <c:tx>
            <c:strRef>
              <c:f>Sheet1!$B$1</c:f>
              <c:strCache>
                <c:ptCount val="1"/>
                <c:pt idx="0">
                  <c:v>number of competitive seats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1992</c:v>
                </c:pt>
                <c:pt idx="1">
                  <c:v>2002</c:v>
                </c:pt>
                <c:pt idx="2">
                  <c:v>2012</c:v>
                </c:pt>
                <c:pt idx="3">
                  <c:v>2022</c:v>
                </c:pt>
              </c:numCache>
            </c:numRef>
          </c:cat>
          <c:val>
            <c:numRef>
              <c:f>Sheet1!$B$2:$B$5</c:f>
              <c:numCache>
                <c:formatCode>General</c:formatCode>
                <c:ptCount val="4"/>
                <c:pt idx="0">
                  <c:v>108</c:v>
                </c:pt>
                <c:pt idx="1">
                  <c:v>81</c:v>
                </c:pt>
                <c:pt idx="2">
                  <c:v>73</c:v>
                </c:pt>
                <c:pt idx="3">
                  <c:v>38</c:v>
                </c:pt>
              </c:numCache>
            </c:numRef>
          </c:val>
          <c:smooth val="0"/>
          <c:extLst>
            <c:ext xmlns:c16="http://schemas.microsoft.com/office/drawing/2014/chart" uri="{C3380CC4-5D6E-409C-BE32-E72D297353CC}">
              <c16:uniqueId val="{00000000-B581-4FFD-9ECF-313F5887F4C2}"/>
            </c:ext>
          </c:extLst>
        </c:ser>
        <c:dLbls>
          <c:showLegendKey val="0"/>
          <c:showVal val="0"/>
          <c:showCatName val="0"/>
          <c:showSerName val="0"/>
          <c:showPercent val="0"/>
          <c:showBubbleSize val="0"/>
        </c:dLbls>
        <c:smooth val="0"/>
        <c:axId val="993865032"/>
        <c:axId val="993865360"/>
      </c:lineChart>
      <c:catAx>
        <c:axId val="993865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993865360"/>
        <c:crosses val="autoZero"/>
        <c:auto val="1"/>
        <c:lblAlgn val="ctr"/>
        <c:lblOffset val="100"/>
        <c:noMultiLvlLbl val="0"/>
      </c:catAx>
      <c:valAx>
        <c:axId val="993865360"/>
        <c:scaling>
          <c:orientation val="minMax"/>
        </c:scaling>
        <c:delete val="1"/>
        <c:axPos val="l"/>
        <c:numFmt formatCode="General" sourceLinked="1"/>
        <c:majorTickMark val="none"/>
        <c:minorTickMark val="none"/>
        <c:tickLblPos val="nextTo"/>
        <c:crossAx val="993865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number of districts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districts</c:v>
                </c:pt>
              </c:strCache>
            </c:strRef>
          </c:tx>
          <c:spPr>
            <a:solidFill>
              <a:schemeClr val="accent1"/>
            </a:solidFill>
            <a:ln>
              <a:noFill/>
            </a:ln>
            <a:effectLst/>
          </c:spPr>
          <c:invertIfNegative val="0"/>
          <c:dPt>
            <c:idx val="1"/>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5-1DF2-41E4-856A-182407E11A77}"/>
              </c:ext>
            </c:extLst>
          </c:dPt>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1DF2-41E4-856A-182407E11A77}"/>
              </c:ext>
            </c:extLst>
          </c:dPt>
          <c:dPt>
            <c:idx val="3"/>
            <c:invertIfNegative val="0"/>
            <c:bubble3D val="0"/>
            <c:spPr>
              <a:solidFill>
                <a:srgbClr val="FF0000"/>
              </a:solidFill>
              <a:ln>
                <a:noFill/>
              </a:ln>
              <a:effectLst/>
            </c:spPr>
            <c:extLst>
              <c:ext xmlns:c16="http://schemas.microsoft.com/office/drawing/2014/chart" uri="{C3380CC4-5D6E-409C-BE32-E72D297353CC}">
                <c16:uniqueId val="{00000003-1DF2-41E4-856A-182407E11A77}"/>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Solid Biden districts</c:v>
                </c:pt>
                <c:pt idx="1">
                  <c:v>Lean Biden districts</c:v>
                </c:pt>
                <c:pt idx="2">
                  <c:v>Lean Trump districts</c:v>
                </c:pt>
                <c:pt idx="3">
                  <c:v>Solid Trump districts</c:v>
                </c:pt>
              </c:strCache>
            </c:strRef>
          </c:cat>
          <c:val>
            <c:numRef>
              <c:f>Sheet1!$B$2:$B$5</c:f>
              <c:numCache>
                <c:formatCode>General</c:formatCode>
                <c:ptCount val="4"/>
                <c:pt idx="0">
                  <c:v>197</c:v>
                </c:pt>
                <c:pt idx="1">
                  <c:v>30</c:v>
                </c:pt>
                <c:pt idx="2">
                  <c:v>30</c:v>
                </c:pt>
                <c:pt idx="3">
                  <c:v>178</c:v>
                </c:pt>
              </c:numCache>
            </c:numRef>
          </c:val>
          <c:extLst>
            <c:ext xmlns:c16="http://schemas.microsoft.com/office/drawing/2014/chart" uri="{C3380CC4-5D6E-409C-BE32-E72D297353CC}">
              <c16:uniqueId val="{00000000-1DF2-41E4-856A-182407E11A77}"/>
            </c:ext>
          </c:extLst>
        </c:ser>
        <c:dLbls>
          <c:showLegendKey val="0"/>
          <c:showVal val="0"/>
          <c:showCatName val="0"/>
          <c:showSerName val="0"/>
          <c:showPercent val="0"/>
          <c:showBubbleSize val="0"/>
        </c:dLbls>
        <c:gapWidth val="182"/>
        <c:axId val="1253748832"/>
        <c:axId val="1253753424"/>
      </c:barChart>
      <c:catAx>
        <c:axId val="1253748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253753424"/>
        <c:crosses val="autoZero"/>
        <c:auto val="1"/>
        <c:lblAlgn val="ctr"/>
        <c:lblOffset val="100"/>
        <c:noMultiLvlLbl val="0"/>
      </c:catAx>
      <c:valAx>
        <c:axId val="1253753424"/>
        <c:scaling>
          <c:orientation val="minMax"/>
        </c:scaling>
        <c:delete val="1"/>
        <c:axPos val="b"/>
        <c:numFmt formatCode="General" sourceLinked="1"/>
        <c:majorTickMark val="none"/>
        <c:minorTickMark val="none"/>
        <c:tickLblPos val="nextTo"/>
        <c:crossAx val="1253748832"/>
        <c:crosses val="autoZero"/>
        <c:crossBetween val="between"/>
      </c:valAx>
      <c:spPr>
        <a:noFill/>
        <a:ln w="381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b="0" dirty="0"/>
              <a:t>percentage of 2020 presidential vote</a:t>
            </a:r>
          </a:p>
        </c:rich>
      </c:tx>
      <c:layout>
        <c:manualLayout>
          <c:xMode val="edge"/>
          <c:yMode val="edge"/>
          <c:x val="0.3310953034279806"/>
          <c:y val="1.5785319652722968E-2"/>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voters</c:v>
                </c:pt>
                <c:pt idx="1">
                  <c:v>Mail/absentee ballot voters</c:v>
                </c:pt>
              </c:strCache>
            </c:strRef>
          </c:cat>
          <c:val>
            <c:numRef>
              <c:f>Sheet1!$B$2:$B$3</c:f>
              <c:numCache>
                <c:formatCode>General</c:formatCode>
                <c:ptCount val="2"/>
                <c:pt idx="0">
                  <c:v>62</c:v>
                </c:pt>
                <c:pt idx="1">
                  <c:v>36</c:v>
                </c:pt>
              </c:numCache>
            </c:numRef>
          </c:val>
          <c:extLst>
            <c:ext xmlns:c16="http://schemas.microsoft.com/office/drawing/2014/chart" uri="{C3380CC4-5D6E-409C-BE32-E72D297353CC}">
              <c16:uniqueId val="{00000000-98E9-4678-943D-E5602717CEA7}"/>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voters</c:v>
                </c:pt>
                <c:pt idx="1">
                  <c:v>Mail/absentee ballot voters</c:v>
                </c:pt>
              </c:strCache>
            </c:strRef>
          </c:cat>
          <c:val>
            <c:numRef>
              <c:f>Sheet1!$C$2:$C$3</c:f>
              <c:numCache>
                <c:formatCode>General</c:formatCode>
                <c:ptCount val="2"/>
                <c:pt idx="0">
                  <c:v>38</c:v>
                </c:pt>
                <c:pt idx="1">
                  <c:v>64</c:v>
                </c:pt>
              </c:numCache>
            </c:numRef>
          </c:val>
          <c:extLst>
            <c:ext xmlns:c16="http://schemas.microsoft.com/office/drawing/2014/chart" uri="{C3380CC4-5D6E-409C-BE32-E72D297353CC}">
              <c16:uniqueId val="{00000001-98E9-4678-943D-E5602717CEA7}"/>
            </c:ext>
          </c:extLst>
        </c:ser>
        <c:dLbls>
          <c:showLegendKey val="0"/>
          <c:showVal val="0"/>
          <c:showCatName val="0"/>
          <c:showSerName val="0"/>
          <c:showPercent val="0"/>
          <c:showBubbleSize val="0"/>
        </c:dLbls>
        <c:gapWidth val="182"/>
        <c:axId val="199059288"/>
        <c:axId val="199055352"/>
      </c:barChart>
      <c:catAx>
        <c:axId val="19905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99055352"/>
        <c:crosses val="autoZero"/>
        <c:auto val="1"/>
        <c:lblAlgn val="ctr"/>
        <c:lblOffset val="100"/>
        <c:noMultiLvlLbl val="0"/>
      </c:catAx>
      <c:valAx>
        <c:axId val="199055352"/>
        <c:scaling>
          <c:orientation val="minMax"/>
        </c:scaling>
        <c:delete val="1"/>
        <c:axPos val="b"/>
        <c:numFmt formatCode="General" sourceLinked="1"/>
        <c:majorTickMark val="none"/>
        <c:minorTickMark val="none"/>
        <c:tickLblPos val="nextTo"/>
        <c:crossAx val="199059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9080634537023748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EAEF3E1B-48D4-4607-A458-B6CE7439FE1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70D127C8-5239-4549-B99D-3293845D30B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B6EA4E08-42C9-4439-A201-628CE3A97B8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49FD088F-83CD-4D9D-95DC-A916C1A8044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47DF5D37-9CC1-47B0-99FE-ADB93591D28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70D25629-AA09-4F39-ABB4-3AB349573940}"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55470CD8-E892-4CC3-AF7E-0FDD6BF039A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D757477E-3DA7-44AA-A01B-BCDFE37F644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C90674D2-FE52-4CDF-9E44-635C64714E9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98AC3153-3AD6-496E-B0BF-6D3BFD6FDA7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E8EE69B9-FD48-4E23-8639-131096FAD61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3B292411-A3F5-4103-8366-4A516EF3F7C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5FE1B826-506B-45AC-8B94-F5E359EF053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D9106C9E-1501-41A5-87E0-9334FBA9170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DBC1C234-2D00-4774-AB81-F63EE1B9D95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9609986E-1517-409C-AE9F-4F15C08FC06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8AA3CE04-D5F1-4251-9EA7-D9073097509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160D906E-2DC6-4B0F-A1AF-190B5F6A14D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A55B0566-1922-4B28-B51A-E32B54C809C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86F2BB6C-484C-4A8A-9756-CD3BD69184C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553F9774-6D60-4273-97D7-A2AFF8FF1CD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415E2B54-7B75-4EAF-9635-FAA6F552646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23A213AB-BA32-4556-A9ED-5F63648A528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7D2265C4-C2CB-49E3-A172-FAC8E0E491C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0BB70F57-6769-450F-B08F-A5E40A025FC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B5FBBEA7-3DB6-4DCF-A54E-12E75864512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5D4E6E3D-2F5D-4BC8-8C0B-CCB3E7AD88E0}"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1FFD1594-67E9-4513-BD5A-0C0AC522E03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1840918E-C553-445E-8438-66F7A78B452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4F2C7D3A-22E2-4EC5-A842-93DE6D97580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8241C691-B972-493A-82DC-1C056027E01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E9F88B1A-CB25-4FB9-8B81-9F0A6918A37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67C695DF-0B96-4279-8A9F-D7A0689D2F7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009411BB-6947-4BEF-A30A-33D3734FC48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BF89DA7B-8F7A-422E-924B-541BAAF90B3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B1A1FB1C-0E68-490E-B549-83960171D77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946DE416-349B-4399-A6D2-9C1C0D5FC21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236F20A6-B73A-454B-AF58-8968E0E70C9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6D8B3E1D-1DB4-464A-B279-22787CB164B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51D59147-B598-4548-878E-0F43244A1B1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815877AD-1A42-4089-ABB2-3798A642ECD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layout>
                <c:manualLayout>
                  <c:x val="3.2149395964744519E-3"/>
                  <c:y val="1.2703942456809097E-2"/>
                </c:manualLayout>
              </c:layout>
              <c:tx>
                <c:rich>
                  <a:bodyPr/>
                  <a:lstStyle/>
                  <a:p>
                    <a:fld id="{5231C526-CFA3-43F6-A686-DC408315231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B-14EF-994A-B69E-112AF33C1CF3}"/>
                </c:ext>
              </c:extLst>
            </c:dLbl>
            <c:dLbl>
              <c:idx val="42"/>
              <c:layout>
                <c:manualLayout>
                  <c:x val="-8.0372420526889955E-4"/>
                  <c:y val="-5.5050250594434552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fld id="{7816CC91-2309-4668-82E5-902CB8206A69}" type="CELLRANGE">
                      <a:rPr lang="en-US"/>
                      <a:pPr>
                        <a:defRPr b="1"/>
                      </a:pPr>
                      <a:t>[CELLRANGE]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manualLayout>
                      <c:w val="3.5677971108796495E-2"/>
                      <c:h val="0.15926509193353003"/>
                    </c:manualLayout>
                  </c15:layout>
                  <c15:dlblFieldTable/>
                  <c15:showDataLabelsRange val="1"/>
                </c:ext>
                <c:ext xmlns:c16="http://schemas.microsoft.com/office/drawing/2014/chart" uri="{C3380CC4-5D6E-409C-BE32-E72D297353CC}">
                  <c16:uniqueId val="{0000002C-14EF-994A-B69E-112AF33C1CF3}"/>
                </c:ext>
              </c:extLst>
            </c:dLbl>
            <c:dLbl>
              <c:idx val="43"/>
              <c:tx>
                <c:rich>
                  <a:bodyPr/>
                  <a:lstStyle/>
                  <a:p>
                    <a:fld id="{CD92F728-F553-4FA9-97EB-BF8D195E1CC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DF8763FB-8369-4352-B3E2-99441CD618D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89FC35C9-1273-42E1-A2AC-CD47F759018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17B2F880-0362-4536-AE2E-70771C1BAC1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14E3B642-2D0D-41A5-93AF-A2A6A734357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7C32371F-63CF-4516-B123-86514F7C5F0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FBA57AC6-0E8C-4630-843A-3A50D167905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800" b="0" dirty="0"/>
              <a:t>percentage of bills passed by Congress that were backed by president</a:t>
            </a:r>
          </a:p>
        </c:rich>
      </c:tx>
      <c:layout>
        <c:manualLayout>
          <c:xMode val="edge"/>
          <c:yMode val="edge"/>
          <c:x val="0.1901829911447985"/>
          <c:y val="1.1299435028248588E-2"/>
        </c:manualLayout>
      </c:layout>
      <c:overlay val="0"/>
    </c:title>
    <c:autoTitleDeleted val="0"/>
    <c:plotArea>
      <c:layout/>
      <c:barChart>
        <c:barDir val="bar"/>
        <c:grouping val="clustered"/>
        <c:varyColors val="0"/>
        <c:ser>
          <c:idx val="0"/>
          <c:order val="0"/>
          <c:tx>
            <c:strRef>
              <c:f>Sheet1!$B$1</c:f>
              <c:strCache>
                <c:ptCount val="1"/>
                <c:pt idx="0">
                  <c:v>percentage of bills passed that were backed by president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One or both houses of Congress controlled by other party</c:v>
                </c:pt>
                <c:pt idx="1">
                  <c:v>Congress controlled by president's party</c:v>
                </c:pt>
              </c:strCache>
            </c:strRef>
          </c:cat>
          <c:val>
            <c:numRef>
              <c:f>Sheet1!$B$2:$B$3</c:f>
              <c:numCache>
                <c:formatCode>General</c:formatCode>
                <c:ptCount val="2"/>
                <c:pt idx="0">
                  <c:v>56</c:v>
                </c:pt>
                <c:pt idx="1">
                  <c:v>83</c:v>
                </c:pt>
              </c:numCache>
            </c:numRef>
          </c:val>
          <c:extLst>
            <c:ext xmlns:c16="http://schemas.microsoft.com/office/drawing/2014/chart" uri="{C3380CC4-5D6E-409C-BE32-E72D297353CC}">
              <c16:uniqueId val="{00000000-E5A6-4897-8044-E6EFE0C2367F}"/>
            </c:ext>
          </c:extLst>
        </c:ser>
        <c:dLbls>
          <c:showLegendKey val="0"/>
          <c:showVal val="0"/>
          <c:showCatName val="0"/>
          <c:showSerName val="0"/>
          <c:showPercent val="0"/>
          <c:showBubbleSize val="0"/>
        </c:dLbls>
        <c:gapWidth val="150"/>
        <c:axId val="427465584"/>
        <c:axId val="427465976"/>
      </c:barChart>
      <c:catAx>
        <c:axId val="427465584"/>
        <c:scaling>
          <c:orientation val="minMax"/>
        </c:scaling>
        <c:delete val="0"/>
        <c:axPos val="l"/>
        <c:numFmt formatCode="General" sourceLinked="0"/>
        <c:majorTickMark val="out"/>
        <c:minorTickMark val="none"/>
        <c:tickLblPos val="nextTo"/>
        <c:txPr>
          <a:bodyPr/>
          <a:lstStyle/>
          <a:p>
            <a:pPr>
              <a:defRPr b="1"/>
            </a:pPr>
            <a:endParaRPr lang="en-US"/>
          </a:p>
        </c:txPr>
        <c:crossAx val="427465976"/>
        <c:crosses val="autoZero"/>
        <c:auto val="1"/>
        <c:lblAlgn val="ctr"/>
        <c:lblOffset val="100"/>
        <c:noMultiLvlLbl val="0"/>
      </c:catAx>
      <c:valAx>
        <c:axId val="427465976"/>
        <c:scaling>
          <c:orientation val="minMax"/>
        </c:scaling>
        <c:delete val="1"/>
        <c:axPos val="b"/>
        <c:numFmt formatCode="General" sourceLinked="1"/>
        <c:majorTickMark val="out"/>
        <c:minorTickMark val="none"/>
        <c:tickLblPos val="nextTo"/>
        <c:crossAx val="427465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rgbClr val="FF0000"/>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98.7</c:v>
                </c:pt>
                <c:pt idx="1">
                  <c:v>93.5</c:v>
                </c:pt>
                <c:pt idx="2">
                  <c:v>37.299999999999997</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dirty="0"/>
              <a:t>Winner of next presidential election (1948-2020)</a:t>
            </a:r>
          </a:p>
        </c:rich>
      </c:tx>
      <c:layout>
        <c:manualLayout>
          <c:xMode val="edge"/>
          <c:yMode val="edge"/>
          <c:x val="0.27397759307864294"/>
          <c:y val="5.281438504397476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Winner of presidential election (1948-2020)</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5-8A6F-4B01-B3C8-F2615412EB9E}"/>
              </c:ext>
            </c:extLst>
          </c:dPt>
          <c:dPt>
            <c:idx val="1"/>
            <c:invertIfNegative val="0"/>
            <c:bubble3D val="0"/>
            <c:spPr>
              <a:solidFill>
                <a:srgbClr val="00B050"/>
              </a:solidFill>
              <a:ln>
                <a:noFill/>
              </a:ln>
              <a:effectLst/>
            </c:spPr>
            <c:extLst>
              <c:ext xmlns:c16="http://schemas.microsoft.com/office/drawing/2014/chart" uri="{C3380CC4-5D6E-409C-BE32-E72D297353CC}">
                <c16:uniqueId val="{00000004-8A6F-4B01-B3C8-F2615412EB9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Loser of midterm</c:v>
                </c:pt>
                <c:pt idx="1">
                  <c:v>Winner of midterm</c:v>
                </c:pt>
              </c:strCache>
            </c:strRef>
          </c:cat>
          <c:val>
            <c:numRef>
              <c:f>Sheet1!$B$2:$B$3</c:f>
              <c:numCache>
                <c:formatCode>General</c:formatCode>
                <c:ptCount val="2"/>
                <c:pt idx="0">
                  <c:v>9</c:v>
                </c:pt>
                <c:pt idx="1">
                  <c:v>10</c:v>
                </c:pt>
              </c:numCache>
            </c:numRef>
          </c:val>
          <c:extLst>
            <c:ext xmlns:c16="http://schemas.microsoft.com/office/drawing/2014/chart" uri="{C3380CC4-5D6E-409C-BE32-E72D297353CC}">
              <c16:uniqueId val="{00000000-8A6F-4B01-B3C8-F2615412EB9E}"/>
            </c:ext>
          </c:extLst>
        </c:ser>
        <c:dLbls>
          <c:showLegendKey val="0"/>
          <c:showVal val="0"/>
          <c:showCatName val="0"/>
          <c:showSerName val="0"/>
          <c:showPercent val="0"/>
          <c:showBubbleSize val="0"/>
        </c:dLbls>
        <c:gapWidth val="182"/>
        <c:axId val="1019333472"/>
        <c:axId val="1019342000"/>
      </c:barChart>
      <c:catAx>
        <c:axId val="1019333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9342000"/>
        <c:crosses val="autoZero"/>
        <c:auto val="1"/>
        <c:lblAlgn val="ctr"/>
        <c:lblOffset val="100"/>
        <c:noMultiLvlLbl val="0"/>
      </c:catAx>
      <c:valAx>
        <c:axId val="1019342000"/>
        <c:scaling>
          <c:orientation val="minMax"/>
          <c:min val="0"/>
        </c:scaling>
        <c:delete val="1"/>
        <c:axPos val="b"/>
        <c:numFmt formatCode="General" sourceLinked="1"/>
        <c:majorTickMark val="none"/>
        <c:minorTickMark val="none"/>
        <c:tickLblPos val="nextTo"/>
        <c:crossAx val="1019333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average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57</c:v>
                </c:pt>
                <c:pt idx="1">
                  <c:v>43</c:v>
                </c:pt>
                <c:pt idx="2">
                  <c:v>45</c:v>
                </c:pt>
                <c:pt idx="3">
                  <c:v>56</c:v>
                </c:pt>
              </c:numCache>
            </c:numRef>
          </c:val>
          <c:smooth val="0"/>
          <c:extLst>
            <c:ext xmlns:c16="http://schemas.microsoft.com/office/drawing/2014/chart" uri="{C3380CC4-5D6E-409C-BE32-E72D297353CC}">
              <c16:uniqueId val="{00000000-A5A5-4342-99DE-91EDB95E7914}"/>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average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61</c:v>
                </c:pt>
                <c:pt idx="1">
                  <c:v>45</c:v>
                </c:pt>
                <c:pt idx="2">
                  <c:v>38</c:v>
                </c:pt>
                <c:pt idx="3">
                  <c:v>38</c:v>
                </c:pt>
              </c:numCache>
            </c:numRef>
          </c:val>
          <c:smooth val="0"/>
          <c:extLst>
            <c:ext xmlns:c16="http://schemas.microsoft.com/office/drawing/2014/chart" uri="{C3380CC4-5D6E-409C-BE32-E72D297353CC}">
              <c16:uniqueId val="{00000000-A5A5-4342-99DE-91EDB95E7914}"/>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two-party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Sheet1!$B$2</c:f>
              <c:numCache>
                <c:formatCode>General</c:formatCode>
                <c:ptCount val="1"/>
                <c:pt idx="0">
                  <c:v>43</c:v>
                </c:pt>
              </c:numCache>
            </c:numRef>
          </c:val>
          <c:extLst>
            <c:ext xmlns:c16="http://schemas.microsoft.com/office/drawing/2014/chart" uri="{C3380CC4-5D6E-409C-BE32-E72D297353CC}">
              <c16:uniqueId val="{00000000-B906-4561-B502-BD00DAD17A01}"/>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Sheet1!$C$2</c:f>
              <c:numCache>
                <c:formatCode>General</c:formatCode>
                <c:ptCount val="1"/>
                <c:pt idx="0">
                  <c:v>57</c:v>
                </c:pt>
              </c:numCache>
            </c:numRef>
          </c:val>
          <c:extLst>
            <c:ext xmlns:c16="http://schemas.microsoft.com/office/drawing/2014/chart" uri="{C3380CC4-5D6E-409C-BE32-E72D297353CC}">
              <c16:uniqueId val="{00000001-B906-4561-B502-BD00DAD17A01}"/>
            </c:ext>
          </c:extLst>
        </c:ser>
        <c:dLbls>
          <c:showLegendKey val="0"/>
          <c:showVal val="0"/>
          <c:showCatName val="0"/>
          <c:showSerName val="0"/>
          <c:showPercent val="0"/>
          <c:showBubbleSize val="0"/>
        </c:dLbls>
        <c:gapWidth val="182"/>
        <c:axId val="1092139184"/>
        <c:axId val="1092145416"/>
      </c:barChart>
      <c:catAx>
        <c:axId val="109213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2145416"/>
        <c:crosses val="autoZero"/>
        <c:auto val="1"/>
        <c:lblAlgn val="ctr"/>
        <c:lblOffset val="100"/>
        <c:noMultiLvlLbl val="0"/>
      </c:catAx>
      <c:valAx>
        <c:axId val="1092145416"/>
        <c:scaling>
          <c:orientation val="minMax"/>
        </c:scaling>
        <c:delete val="1"/>
        <c:axPos val="b"/>
        <c:numFmt formatCode="General" sourceLinked="1"/>
        <c:majorTickMark val="none"/>
        <c:minorTickMark val="none"/>
        <c:tickLblPos val="nextTo"/>
        <c:crossAx val="109213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respondents</a:t>
            </a:r>
          </a:p>
        </c:rich>
      </c:tx>
      <c:layout>
        <c:manualLayout>
          <c:xMode val="edge"/>
          <c:yMode val="edge"/>
          <c:x val="0.37025845727617379"/>
          <c:y val="6.25E-2"/>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46CB-4244-A102-6235E78ADB7A}"/>
              </c:ext>
            </c:extLst>
          </c:dPt>
          <c:dPt>
            <c:idx val="1"/>
            <c:invertIfNegative val="0"/>
            <c:bubble3D val="0"/>
            <c:spPr>
              <a:solidFill>
                <a:srgbClr val="FF0000"/>
              </a:solidFill>
              <a:ln>
                <a:noFill/>
              </a:ln>
              <a:effectLst/>
            </c:spPr>
            <c:extLst>
              <c:ext xmlns:c16="http://schemas.microsoft.com/office/drawing/2014/chart" uri="{C3380CC4-5D6E-409C-BE32-E72D297353CC}">
                <c16:uniqueId val="{00000004-46CB-4244-A102-6235E78ADB7A}"/>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Undecided/other</c:v>
                </c:pt>
                <c:pt idx="1">
                  <c:v>Trump</c:v>
                </c:pt>
                <c:pt idx="2">
                  <c:v>Biden</c:v>
                </c:pt>
              </c:strCache>
            </c:strRef>
          </c:cat>
          <c:val>
            <c:numRef>
              <c:f>Sheet1!$B$2:$B$4</c:f>
              <c:numCache>
                <c:formatCode>General</c:formatCode>
                <c:ptCount val="3"/>
                <c:pt idx="0">
                  <c:v>6</c:v>
                </c:pt>
                <c:pt idx="1">
                  <c:v>46</c:v>
                </c:pt>
                <c:pt idx="2">
                  <c:v>48</c:v>
                </c:pt>
              </c:numCache>
            </c:numRef>
          </c:val>
          <c:extLst>
            <c:ext xmlns:c16="http://schemas.microsoft.com/office/drawing/2014/chart" uri="{C3380CC4-5D6E-409C-BE32-E72D297353CC}">
              <c16:uniqueId val="{00000000-46CB-4244-A102-6235E78ADB7A}"/>
            </c:ext>
          </c:extLst>
        </c:ser>
        <c:dLbls>
          <c:showLegendKey val="0"/>
          <c:showVal val="0"/>
          <c:showCatName val="0"/>
          <c:showSerName val="0"/>
          <c:showPercent val="0"/>
          <c:showBubbleSize val="0"/>
        </c:dLbls>
        <c:gapWidth val="182"/>
        <c:axId val="1094797848"/>
        <c:axId val="1094804408"/>
      </c:barChart>
      <c:catAx>
        <c:axId val="1094797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4804408"/>
        <c:crosses val="autoZero"/>
        <c:auto val="1"/>
        <c:lblAlgn val="ctr"/>
        <c:lblOffset val="100"/>
        <c:noMultiLvlLbl val="0"/>
      </c:catAx>
      <c:valAx>
        <c:axId val="1094804408"/>
        <c:scaling>
          <c:orientation val="minMax"/>
        </c:scaling>
        <c:delete val="1"/>
        <c:axPos val="b"/>
        <c:numFmt formatCode="General" sourceLinked="1"/>
        <c:majorTickMark val="none"/>
        <c:minorTickMark val="none"/>
        <c:tickLblPos val="nextTo"/>
        <c:crossAx val="1094797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65002235072178483"/>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2-3921-42EC-92A2-920FCF6DCDD5}"/>
              </c:ext>
            </c:extLst>
          </c:dPt>
          <c:dPt>
            <c:idx val="4"/>
            <c:invertIfNegative val="0"/>
            <c:bubble3D val="0"/>
            <c:spPr>
              <a:solidFill>
                <a:srgbClr val="00B050"/>
              </a:solidFill>
              <a:ln>
                <a:noFill/>
              </a:ln>
              <a:effectLst/>
            </c:spPr>
            <c:extLst>
              <c:ext xmlns:c16="http://schemas.microsoft.com/office/drawing/2014/chart" uri="{C3380CC4-5D6E-409C-BE32-E72D297353CC}">
                <c16:uniqueId val="{00000001-3921-42EC-92A2-920FCF6DCDD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numCache>
            </c:numRef>
          </c:cat>
          <c:val>
            <c:numRef>
              <c:f>Sheet1!$B$2:$B$12</c:f>
              <c:numCache>
                <c:formatCode>General</c:formatCode>
                <c:ptCount val="11"/>
                <c:pt idx="0">
                  <c:v>-9</c:v>
                </c:pt>
                <c:pt idx="1">
                  <c:v>-12</c:v>
                </c:pt>
                <c:pt idx="2">
                  <c:v>22</c:v>
                </c:pt>
                <c:pt idx="3">
                  <c:v>-8</c:v>
                </c:pt>
                <c:pt idx="4">
                  <c:v>12</c:v>
                </c:pt>
                <c:pt idx="5">
                  <c:v>-13</c:v>
                </c:pt>
                <c:pt idx="6">
                  <c:v>-6</c:v>
                </c:pt>
                <c:pt idx="7">
                  <c:v>-28</c:v>
                </c:pt>
                <c:pt idx="8">
                  <c:v>-3</c:v>
                </c:pt>
                <c:pt idx="9">
                  <c:v>-8</c:v>
                </c:pt>
                <c:pt idx="10">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71773068405511808"/>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2-3921-42EC-92A2-920FCF6DCDD5}"/>
              </c:ext>
            </c:extLst>
          </c:dPt>
          <c:dPt>
            <c:idx val="4"/>
            <c:invertIfNegative val="0"/>
            <c:bubble3D val="0"/>
            <c:spPr>
              <a:solidFill>
                <a:srgbClr val="00B050"/>
              </a:solidFill>
              <a:ln>
                <a:noFill/>
              </a:ln>
              <a:effectLst/>
            </c:spPr>
            <c:extLst>
              <c:ext xmlns:c16="http://schemas.microsoft.com/office/drawing/2014/chart" uri="{C3380CC4-5D6E-409C-BE32-E72D297353CC}">
                <c16:uniqueId val="{00000001-3921-42EC-92A2-920FCF6DCDD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numCache>
            </c:numRef>
          </c:cat>
          <c:val>
            <c:numRef>
              <c:f>Sheet1!$B$2:$B$13</c:f>
              <c:numCache>
                <c:formatCode>General</c:formatCode>
                <c:ptCount val="12"/>
                <c:pt idx="0">
                  <c:v>-11</c:v>
                </c:pt>
                <c:pt idx="1">
                  <c:v>-9</c:v>
                </c:pt>
                <c:pt idx="2">
                  <c:v>-12</c:v>
                </c:pt>
                <c:pt idx="3">
                  <c:v>22</c:v>
                </c:pt>
                <c:pt idx="4">
                  <c:v>-8</c:v>
                </c:pt>
                <c:pt idx="5">
                  <c:v>12</c:v>
                </c:pt>
                <c:pt idx="6">
                  <c:v>-13</c:v>
                </c:pt>
                <c:pt idx="7">
                  <c:v>-6</c:v>
                </c:pt>
                <c:pt idx="8">
                  <c:v>-28</c:v>
                </c:pt>
                <c:pt idx="9">
                  <c:v>-3</c:v>
                </c:pt>
                <c:pt idx="10">
                  <c:v>-8</c:v>
                </c:pt>
                <c:pt idx="11">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72610319281753E-2"/>
          <c:y val="5.0797149209243914E-2"/>
          <c:w val="0.87820904937668076"/>
          <c:h val="0.8247070879950978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Sheet1!$B$2:$B$8</c:f>
              <c:numCache>
                <c:formatCode>General</c:formatCode>
                <c:ptCount val="7"/>
                <c:pt idx="0">
                  <c:v>47</c:v>
                </c:pt>
                <c:pt idx="1">
                  <c:v>65</c:v>
                </c:pt>
                <c:pt idx="2">
                  <c:v>62</c:v>
                </c:pt>
                <c:pt idx="3">
                  <c:v>37</c:v>
                </c:pt>
                <c:pt idx="4">
                  <c:v>45</c:v>
                </c:pt>
                <c:pt idx="5">
                  <c:v>42</c:v>
                </c:pt>
                <c:pt idx="6">
                  <c:v>42</c:v>
                </c:pt>
              </c:numCache>
            </c:numRef>
          </c:xVal>
          <c:yVal>
            <c:numRef>
              <c:f>Sheet1!$C$2:$C$8</c:f>
              <c:numCache>
                <c:formatCode>General</c:formatCode>
                <c:ptCount val="7"/>
                <c:pt idx="0">
                  <c:v>55</c:v>
                </c:pt>
                <c:pt idx="1">
                  <c:v>50.5</c:v>
                </c:pt>
                <c:pt idx="2">
                  <c:v>47</c:v>
                </c:pt>
                <c:pt idx="3">
                  <c:v>54</c:v>
                </c:pt>
                <c:pt idx="4">
                  <c:v>53</c:v>
                </c:pt>
                <c:pt idx="5">
                  <c:v>53</c:v>
                </c:pt>
                <c:pt idx="6">
                  <c:v>54</c:v>
                </c:pt>
              </c:numCache>
            </c:numRef>
          </c:yVal>
          <c:smooth val="0"/>
          <c:extLst>
            <c:ext xmlns:c16="http://schemas.microsoft.com/office/drawing/2014/chart" uri="{C3380CC4-5D6E-409C-BE32-E72D297353CC}">
              <c16:uniqueId val="{00000000-F696-4E4D-B7CF-49EC58F9B1A0}"/>
            </c:ext>
          </c:extLst>
        </c:ser>
        <c:dLbls>
          <c:showLegendKey val="0"/>
          <c:showVal val="0"/>
          <c:showCatName val="0"/>
          <c:showSerName val="0"/>
          <c:showPercent val="0"/>
          <c:showBubbleSize val="0"/>
        </c:dLbls>
        <c:axId val="549513712"/>
        <c:axId val="549514368"/>
      </c:scatterChart>
      <c:valAx>
        <c:axId val="549513712"/>
        <c:scaling>
          <c:orientation val="minMax"/>
          <c:min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4368"/>
        <c:crosses val="autoZero"/>
        <c:crossBetween val="midCat"/>
      </c:valAx>
      <c:valAx>
        <c:axId val="54951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021607575164568E-2"/>
          <c:y val="5.0797149209243914E-2"/>
          <c:w val="0.87820904937668076"/>
          <c:h val="0.8247070879950978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Sheet1!$B$2:$B$8</c:f>
              <c:numCache>
                <c:formatCode>General</c:formatCode>
                <c:ptCount val="7"/>
                <c:pt idx="0">
                  <c:v>47</c:v>
                </c:pt>
                <c:pt idx="1">
                  <c:v>65</c:v>
                </c:pt>
                <c:pt idx="2">
                  <c:v>62</c:v>
                </c:pt>
                <c:pt idx="3">
                  <c:v>37</c:v>
                </c:pt>
                <c:pt idx="4">
                  <c:v>45</c:v>
                </c:pt>
                <c:pt idx="5">
                  <c:v>42</c:v>
                </c:pt>
                <c:pt idx="6">
                  <c:v>42</c:v>
                </c:pt>
              </c:numCache>
            </c:numRef>
          </c:xVal>
          <c:yVal>
            <c:numRef>
              <c:f>Sheet1!$C$2:$C$8</c:f>
              <c:numCache>
                <c:formatCode>General</c:formatCode>
                <c:ptCount val="7"/>
                <c:pt idx="0">
                  <c:v>55</c:v>
                </c:pt>
                <c:pt idx="1">
                  <c:v>50.5</c:v>
                </c:pt>
                <c:pt idx="2">
                  <c:v>47</c:v>
                </c:pt>
                <c:pt idx="3">
                  <c:v>54</c:v>
                </c:pt>
                <c:pt idx="4">
                  <c:v>53</c:v>
                </c:pt>
                <c:pt idx="5">
                  <c:v>53</c:v>
                </c:pt>
                <c:pt idx="6">
                  <c:v>54</c:v>
                </c:pt>
              </c:numCache>
            </c:numRef>
          </c:yVal>
          <c:smooth val="0"/>
          <c:extLst>
            <c:ext xmlns:c16="http://schemas.microsoft.com/office/drawing/2014/chart" uri="{C3380CC4-5D6E-409C-BE32-E72D297353CC}">
              <c16:uniqueId val="{00000000-F696-4E4D-B7CF-49EC58F9B1A0}"/>
            </c:ext>
          </c:extLst>
        </c:ser>
        <c:dLbls>
          <c:showLegendKey val="0"/>
          <c:showVal val="0"/>
          <c:showCatName val="0"/>
          <c:showSerName val="0"/>
          <c:showPercent val="0"/>
          <c:showBubbleSize val="0"/>
        </c:dLbls>
        <c:axId val="549513712"/>
        <c:axId val="549514368"/>
      </c:scatterChart>
      <c:valAx>
        <c:axId val="549513712"/>
        <c:scaling>
          <c:orientation val="minMax"/>
          <c:min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4368"/>
        <c:crosses val="autoZero"/>
        <c:crossBetween val="midCat"/>
      </c:valAx>
      <c:valAx>
        <c:axId val="54951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Column2</c:v>
                </c:pt>
              </c:strCache>
            </c:strRef>
          </c:tx>
          <c:spPr>
            <a:solidFill>
              <a:srgbClr val="00B050"/>
            </a:solidFill>
            <a:ln>
              <a:noFill/>
            </a:ln>
            <a:effectLst/>
          </c:spPr>
          <c:invertIfNegative val="0"/>
          <c:dPt>
            <c:idx val="6"/>
            <c:invertIfNegative val="0"/>
            <c:bubble3D val="0"/>
            <c:spPr>
              <a:solidFill>
                <a:srgbClr val="FF0000"/>
              </a:solidFill>
              <a:ln>
                <a:noFill/>
              </a:ln>
              <a:effectLst/>
            </c:spPr>
            <c:extLst>
              <c:ext xmlns:c16="http://schemas.microsoft.com/office/drawing/2014/chart" uri="{C3380CC4-5D6E-409C-BE32-E72D297353CC}">
                <c16:uniqueId val="{00000005-A309-4444-A5D1-9945F585BDE1}"/>
              </c:ext>
            </c:extLst>
          </c:dPt>
          <c:dPt>
            <c:idx val="7"/>
            <c:invertIfNegative val="0"/>
            <c:bubble3D val="0"/>
            <c:spPr>
              <a:solidFill>
                <a:srgbClr val="FF0000"/>
              </a:solidFill>
              <a:ln>
                <a:noFill/>
              </a:ln>
              <a:effectLst/>
            </c:spPr>
            <c:extLst>
              <c:ext xmlns:c16="http://schemas.microsoft.com/office/drawing/2014/chart" uri="{C3380CC4-5D6E-409C-BE32-E72D297353CC}">
                <c16:uniqueId val="{00000004-A309-4444-A5D1-9945F585BDE1}"/>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0%</c:formatCode>
                <c:ptCount val="8"/>
                <c:pt idx="0">
                  <c:v>0.54</c:v>
                </c:pt>
                <c:pt idx="1">
                  <c:v>0.53</c:v>
                </c:pt>
                <c:pt idx="2">
                  <c:v>0.52</c:v>
                </c:pt>
                <c:pt idx="3">
                  <c:v>0.51</c:v>
                </c:pt>
                <c:pt idx="4">
                  <c:v>0.5</c:v>
                </c:pt>
                <c:pt idx="5">
                  <c:v>0.49</c:v>
                </c:pt>
                <c:pt idx="6">
                  <c:v>0.48</c:v>
                </c:pt>
                <c:pt idx="7">
                  <c:v>0.47</c:v>
                </c:pt>
              </c:numCache>
            </c:numRef>
          </c:cat>
          <c:val>
            <c:numRef>
              <c:f>Sheet1!$B$2:$B$9</c:f>
              <c:numCache>
                <c:formatCode>General</c:formatCode>
                <c:ptCount val="8"/>
                <c:pt idx="0">
                  <c:v>53</c:v>
                </c:pt>
                <c:pt idx="1">
                  <c:v>35</c:v>
                </c:pt>
                <c:pt idx="2">
                  <c:v>21</c:v>
                </c:pt>
                <c:pt idx="3">
                  <c:v>11</c:v>
                </c:pt>
                <c:pt idx="4">
                  <c:v>6</c:v>
                </c:pt>
                <c:pt idx="5">
                  <c:v>0</c:v>
                </c:pt>
                <c:pt idx="6">
                  <c:v>-5</c:v>
                </c:pt>
                <c:pt idx="7">
                  <c:v>-8</c:v>
                </c:pt>
              </c:numCache>
            </c:numRef>
          </c:val>
          <c:extLst>
            <c:ext xmlns:c16="http://schemas.microsoft.com/office/drawing/2014/chart" uri="{C3380CC4-5D6E-409C-BE32-E72D297353CC}">
              <c16:uniqueId val="{00000000-A309-4444-A5D1-9945F585BDE1}"/>
            </c:ext>
          </c:extLst>
        </c:ser>
        <c:dLbls>
          <c:showLegendKey val="0"/>
          <c:showVal val="0"/>
          <c:showCatName val="0"/>
          <c:showSerName val="0"/>
          <c:showPercent val="0"/>
          <c:showBubbleSize val="0"/>
        </c:dLbls>
        <c:gapWidth val="219"/>
        <c:overlap val="-27"/>
        <c:axId val="996973744"/>
        <c:axId val="996972760"/>
      </c:barChart>
      <c:catAx>
        <c:axId val="9969737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96972760"/>
        <c:crosses val="autoZero"/>
        <c:auto val="1"/>
        <c:lblAlgn val="ctr"/>
        <c:lblOffset val="100"/>
        <c:noMultiLvlLbl val="0"/>
      </c:catAx>
      <c:valAx>
        <c:axId val="996972760"/>
        <c:scaling>
          <c:orientation val="minMax"/>
        </c:scaling>
        <c:delete val="1"/>
        <c:axPos val="l"/>
        <c:numFmt formatCode="General" sourceLinked="1"/>
        <c:majorTickMark val="none"/>
        <c:minorTickMark val="none"/>
        <c:tickLblPos val="nextTo"/>
        <c:crossAx val="996973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301631104001174E-2"/>
          <c:y val="4.4270833333333336E-2"/>
          <c:w val="0.9586983688959988"/>
          <c:h val="0.94270833333333337"/>
        </c:manualLayout>
      </c:layout>
      <c:barChart>
        <c:barDir val="col"/>
        <c:grouping val="clustered"/>
        <c:varyColors val="0"/>
        <c:ser>
          <c:idx val="0"/>
          <c:order val="0"/>
          <c:tx>
            <c:strRef>
              <c:f>Sheet1!$B$1</c:f>
              <c:strCache>
                <c:ptCount val="1"/>
                <c:pt idx="0">
                  <c:v>Column2</c:v>
                </c:pt>
              </c:strCache>
            </c:strRef>
          </c:tx>
          <c:spPr>
            <a:solidFill>
              <a:srgbClr val="00B050"/>
            </a:solidFill>
            <a:ln>
              <a:noFill/>
            </a:ln>
            <a:effectLst/>
          </c:spPr>
          <c:invertIfNegative val="0"/>
          <c:dPt>
            <c:idx val="6"/>
            <c:invertIfNegative val="0"/>
            <c:bubble3D val="0"/>
            <c:spPr>
              <a:solidFill>
                <a:srgbClr val="FF0000"/>
              </a:solidFill>
              <a:ln>
                <a:noFill/>
              </a:ln>
              <a:effectLst/>
            </c:spPr>
            <c:extLst>
              <c:ext xmlns:c16="http://schemas.microsoft.com/office/drawing/2014/chart" uri="{C3380CC4-5D6E-409C-BE32-E72D297353CC}">
                <c16:uniqueId val="{00000005-A309-4444-A5D1-9945F585BDE1}"/>
              </c:ext>
            </c:extLst>
          </c:dPt>
          <c:dPt>
            <c:idx val="7"/>
            <c:invertIfNegative val="0"/>
            <c:bubble3D val="0"/>
            <c:spPr>
              <a:solidFill>
                <a:srgbClr val="FF0000"/>
              </a:solidFill>
              <a:ln>
                <a:noFill/>
              </a:ln>
              <a:effectLst/>
            </c:spPr>
            <c:extLst>
              <c:ext xmlns:c16="http://schemas.microsoft.com/office/drawing/2014/chart" uri="{C3380CC4-5D6E-409C-BE32-E72D297353CC}">
                <c16:uniqueId val="{00000004-A309-4444-A5D1-9945F585BDE1}"/>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0%</c:formatCode>
                <c:ptCount val="8"/>
                <c:pt idx="0">
                  <c:v>0.54</c:v>
                </c:pt>
                <c:pt idx="1">
                  <c:v>0.53</c:v>
                </c:pt>
                <c:pt idx="2">
                  <c:v>0.52</c:v>
                </c:pt>
                <c:pt idx="3">
                  <c:v>0.51</c:v>
                </c:pt>
                <c:pt idx="4">
                  <c:v>0.5</c:v>
                </c:pt>
                <c:pt idx="5">
                  <c:v>0.49</c:v>
                </c:pt>
                <c:pt idx="6">
                  <c:v>0.48</c:v>
                </c:pt>
                <c:pt idx="7">
                  <c:v>0.47</c:v>
                </c:pt>
              </c:numCache>
            </c:numRef>
          </c:cat>
          <c:val>
            <c:numRef>
              <c:f>Sheet1!$B$2:$B$9</c:f>
              <c:numCache>
                <c:formatCode>General</c:formatCode>
                <c:ptCount val="8"/>
                <c:pt idx="0">
                  <c:v>53</c:v>
                </c:pt>
                <c:pt idx="1">
                  <c:v>35</c:v>
                </c:pt>
                <c:pt idx="2">
                  <c:v>21</c:v>
                </c:pt>
                <c:pt idx="3">
                  <c:v>11</c:v>
                </c:pt>
                <c:pt idx="4">
                  <c:v>6</c:v>
                </c:pt>
                <c:pt idx="5">
                  <c:v>0</c:v>
                </c:pt>
                <c:pt idx="6">
                  <c:v>-5</c:v>
                </c:pt>
                <c:pt idx="7">
                  <c:v>-8</c:v>
                </c:pt>
              </c:numCache>
            </c:numRef>
          </c:val>
          <c:extLst>
            <c:ext xmlns:c16="http://schemas.microsoft.com/office/drawing/2014/chart" uri="{C3380CC4-5D6E-409C-BE32-E72D297353CC}">
              <c16:uniqueId val="{00000000-A309-4444-A5D1-9945F585BDE1}"/>
            </c:ext>
          </c:extLst>
        </c:ser>
        <c:dLbls>
          <c:showLegendKey val="0"/>
          <c:showVal val="0"/>
          <c:showCatName val="0"/>
          <c:showSerName val="0"/>
          <c:showPercent val="0"/>
          <c:showBubbleSize val="0"/>
        </c:dLbls>
        <c:gapWidth val="219"/>
        <c:overlap val="-27"/>
        <c:axId val="996973744"/>
        <c:axId val="996972760"/>
      </c:barChart>
      <c:catAx>
        <c:axId val="9969737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96972760"/>
        <c:crosses val="autoZero"/>
        <c:auto val="1"/>
        <c:lblAlgn val="ctr"/>
        <c:lblOffset val="100"/>
        <c:noMultiLvlLbl val="0"/>
      </c:catAx>
      <c:valAx>
        <c:axId val="996972760"/>
        <c:scaling>
          <c:orientation val="minMax"/>
        </c:scaling>
        <c:delete val="1"/>
        <c:axPos val="l"/>
        <c:numFmt formatCode="General" sourceLinked="1"/>
        <c:majorTickMark val="none"/>
        <c:minorTickMark val="none"/>
        <c:tickLblPos val="nextTo"/>
        <c:crossAx val="996973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0.41667</cdr:x>
      <cdr:y>0.78125</cdr:y>
    </cdr:from>
    <cdr:to>
      <cdr:x>0.52778</cdr:x>
      <cdr:y>0.96875</cdr:y>
    </cdr:to>
    <cdr:sp macro="" textlink="">
      <cdr:nvSpPr>
        <cdr:cNvPr id="3" name="TextBox 2">
          <a:extLst xmlns:a="http://schemas.openxmlformats.org/drawingml/2006/main">
            <a:ext uri="{FF2B5EF4-FFF2-40B4-BE49-F238E27FC236}">
              <a16:creationId xmlns:a16="http://schemas.microsoft.com/office/drawing/2014/main" id="{5C3BEB0F-A942-493F-8F00-33D0726EA35D}"/>
            </a:ext>
          </a:extLst>
        </cdr:cNvPr>
        <cdr:cNvSpPr txBox="1"/>
      </cdr:nvSpPr>
      <cdr:spPr>
        <a:xfrm xmlns:a="http://schemas.openxmlformats.org/drawingml/2006/main">
          <a:off x="3429000" y="3810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22 of 25 midterms </a:t>
          </a:r>
        </a:p>
        <a:p xmlns:a="http://schemas.openxmlformats.org/drawingml/2006/main">
          <a:r>
            <a:rPr lang="en-US" sz="1800" b="1" dirty="0"/>
            <a:t>marked by in-party losses</a:t>
          </a:r>
        </a:p>
      </cdr:txBody>
    </cdr:sp>
  </cdr:relSizeAnchor>
</c:userShapes>
</file>

<file path=ppt/drawings/drawing10.xml><?xml version="1.0" encoding="utf-8"?>
<c:userShapes xmlns:c="http://schemas.openxmlformats.org/drawingml/2006/chart">
  <cdr:relSizeAnchor xmlns:cdr="http://schemas.openxmlformats.org/drawingml/2006/chartDrawing">
    <cdr:from>
      <cdr:x>0.14563</cdr:x>
      <cdr:y>0.83333</cdr:y>
    </cdr:from>
    <cdr:to>
      <cdr:x>0.39805</cdr:x>
      <cdr:y>1</cdr:y>
    </cdr:to>
    <cdr:sp macro="" textlink="">
      <cdr:nvSpPr>
        <cdr:cNvPr id="2" name="TextBox 1">
          <a:extLst xmlns:a="http://schemas.openxmlformats.org/drawingml/2006/main">
            <a:ext uri="{FF2B5EF4-FFF2-40B4-BE49-F238E27FC236}">
              <a16:creationId xmlns:a16="http://schemas.microsoft.com/office/drawing/2014/main" id="{9D5DA6C5-639D-477F-B0ED-946D35FE0D82}"/>
            </a:ext>
          </a:extLst>
        </cdr:cNvPr>
        <cdr:cNvSpPr txBox="1"/>
      </cdr:nvSpPr>
      <cdr:spPr>
        <a:xfrm xmlns:a="http://schemas.openxmlformats.org/drawingml/2006/main">
          <a:off x="1143000" y="3810000"/>
          <a:ext cx="1981144" cy="762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Republicans would have taken control of the Senate if </a:t>
          </a:r>
        </a:p>
        <a:p xmlns:a="http://schemas.openxmlformats.org/drawingml/2006/main">
          <a:r>
            <a:rPr lang="en-US" sz="1800" b="1" dirty="0"/>
            <a:t>the projections had held.</a:t>
          </a:r>
        </a:p>
      </cdr:txBody>
    </cdr:sp>
  </cdr:relSizeAnchor>
  <cdr:relSizeAnchor xmlns:cdr="http://schemas.openxmlformats.org/drawingml/2006/chartDrawing">
    <cdr:from>
      <cdr:x>0.42718</cdr:x>
      <cdr:y>0.43333</cdr:y>
    </cdr:from>
    <cdr:to>
      <cdr:x>0.49515</cdr:x>
      <cdr:y>0.48333</cdr:y>
    </cdr:to>
    <cdr:sp macro="" textlink="">
      <cdr:nvSpPr>
        <cdr:cNvPr id="3" name="TextBox 2">
          <a:extLst xmlns:a="http://schemas.openxmlformats.org/drawingml/2006/main">
            <a:ext uri="{FF2B5EF4-FFF2-40B4-BE49-F238E27FC236}">
              <a16:creationId xmlns:a16="http://schemas.microsoft.com/office/drawing/2014/main" id="{0B4C64ED-7A9A-4076-85A7-FAC49E9AB8E2}"/>
            </a:ext>
          </a:extLst>
        </cdr:cNvPr>
        <cdr:cNvSpPr txBox="1"/>
      </cdr:nvSpPr>
      <cdr:spPr>
        <a:xfrm xmlns:a="http://schemas.openxmlformats.org/drawingml/2006/main">
          <a:off x="3352800" y="1981200"/>
          <a:ext cx="533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(NH)</a:t>
          </a:r>
        </a:p>
      </cdr:txBody>
    </cdr:sp>
  </cdr:relSizeAnchor>
  <cdr:relSizeAnchor xmlns:cdr="http://schemas.openxmlformats.org/drawingml/2006/chartDrawing">
    <cdr:from>
      <cdr:x>0.80583</cdr:x>
      <cdr:y>0.21667</cdr:y>
    </cdr:from>
    <cdr:to>
      <cdr:x>0.87379</cdr:x>
      <cdr:y>0.26667</cdr:y>
    </cdr:to>
    <cdr:sp macro="" textlink="">
      <cdr:nvSpPr>
        <cdr:cNvPr id="4" name="TextBox 1">
          <a:extLst xmlns:a="http://schemas.openxmlformats.org/drawingml/2006/main">
            <a:ext uri="{FF2B5EF4-FFF2-40B4-BE49-F238E27FC236}">
              <a16:creationId xmlns:a16="http://schemas.microsoft.com/office/drawing/2014/main" id="{94C54071-1951-4C47-84E4-0DAB22535332}"/>
            </a:ext>
          </a:extLst>
        </cdr:cNvPr>
        <cdr:cNvSpPr txBox="1"/>
      </cdr:nvSpPr>
      <cdr:spPr>
        <a:xfrm xmlns:a="http://schemas.openxmlformats.org/drawingml/2006/main">
          <a:off x="6324600" y="990600"/>
          <a:ext cx="533400"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(FL,NC,OH,WI)</a:t>
          </a:r>
        </a:p>
      </cdr:txBody>
    </cdr:sp>
  </cdr:relSizeAnchor>
  <cdr:relSizeAnchor xmlns:cdr="http://schemas.openxmlformats.org/drawingml/2006/chartDrawing">
    <cdr:from>
      <cdr:x>0.80583</cdr:x>
      <cdr:y>0.65</cdr:y>
    </cdr:from>
    <cdr:to>
      <cdr:x>0.87379</cdr:x>
      <cdr:y>0.70556</cdr:y>
    </cdr:to>
    <cdr:sp macro="" textlink="">
      <cdr:nvSpPr>
        <cdr:cNvPr id="5" name="TextBox 1">
          <a:extLst xmlns:a="http://schemas.openxmlformats.org/drawingml/2006/main">
            <a:ext uri="{FF2B5EF4-FFF2-40B4-BE49-F238E27FC236}">
              <a16:creationId xmlns:a16="http://schemas.microsoft.com/office/drawing/2014/main" id="{94C54071-1951-4C47-84E4-0DAB22535332}"/>
            </a:ext>
          </a:extLst>
        </cdr:cNvPr>
        <cdr:cNvSpPr txBox="1"/>
      </cdr:nvSpPr>
      <cdr:spPr>
        <a:xfrm xmlns:a="http://schemas.openxmlformats.org/drawingml/2006/main">
          <a:off x="6324600" y="2971800"/>
          <a:ext cx="533400" cy="2540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(AZ,GA,NV,PA)</a:t>
          </a:r>
        </a:p>
      </cdr:txBody>
    </cdr:sp>
  </cdr:relSizeAnchor>
</c:userShapes>
</file>

<file path=ppt/drawings/drawing11.xml><?xml version="1.0" encoding="utf-8"?>
<c:userShapes xmlns:c="http://schemas.openxmlformats.org/drawingml/2006/chart">
  <cdr:relSizeAnchor xmlns:cdr="http://schemas.openxmlformats.org/drawingml/2006/chartDrawing">
    <cdr:from>
      <cdr:x>0.28155</cdr:x>
      <cdr:y>0.78333</cdr:y>
    </cdr:from>
    <cdr:to>
      <cdr:x>0.83494</cdr:x>
      <cdr:y>1</cdr:y>
    </cdr:to>
    <cdr:sp macro="" textlink="">
      <cdr:nvSpPr>
        <cdr:cNvPr id="2" name="TextBox 1">
          <a:extLst xmlns:a="http://schemas.openxmlformats.org/drawingml/2006/main">
            <a:ext uri="{FF2B5EF4-FFF2-40B4-BE49-F238E27FC236}">
              <a16:creationId xmlns:a16="http://schemas.microsoft.com/office/drawing/2014/main" id="{9D5DA6C5-639D-477F-B0ED-946D35FE0D82}"/>
            </a:ext>
          </a:extLst>
        </cdr:cNvPr>
        <cdr:cNvSpPr txBox="1"/>
      </cdr:nvSpPr>
      <cdr:spPr>
        <a:xfrm xmlns:a="http://schemas.openxmlformats.org/drawingml/2006/main">
          <a:off x="2209800" y="3581400"/>
          <a:ext cx="4343344" cy="990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800" b="1" dirty="0"/>
        </a:p>
      </cdr:txBody>
    </cdr:sp>
  </cdr:relSizeAnchor>
  <cdr:relSizeAnchor xmlns:cdr="http://schemas.openxmlformats.org/drawingml/2006/chartDrawing">
    <cdr:from>
      <cdr:x>0.66364</cdr:x>
      <cdr:y>0.43333</cdr:y>
    </cdr:from>
    <cdr:to>
      <cdr:x>0.79612</cdr:x>
      <cdr:y>0.51667</cdr:y>
    </cdr:to>
    <cdr:sp macro="" textlink="">
      <cdr:nvSpPr>
        <cdr:cNvPr id="3" name="TextBox 2">
          <a:extLst xmlns:a="http://schemas.openxmlformats.org/drawingml/2006/main">
            <a:ext uri="{FF2B5EF4-FFF2-40B4-BE49-F238E27FC236}">
              <a16:creationId xmlns:a16="http://schemas.microsoft.com/office/drawing/2014/main" id="{0B4C64ED-7A9A-4076-85A7-FAC49E9AB8E2}"/>
            </a:ext>
          </a:extLst>
        </cdr:cNvPr>
        <cdr:cNvSpPr txBox="1"/>
      </cdr:nvSpPr>
      <cdr:spPr>
        <a:xfrm xmlns:a="http://schemas.openxmlformats.org/drawingml/2006/main">
          <a:off x="5562600" y="1981201"/>
          <a:ext cx="1110486" cy="3809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(AZ, CO, NH, PA)</a:t>
          </a:r>
        </a:p>
      </cdr:txBody>
    </cdr:sp>
  </cdr:relSizeAnchor>
  <cdr:relSizeAnchor xmlns:cdr="http://schemas.openxmlformats.org/drawingml/2006/chartDrawing">
    <cdr:from>
      <cdr:x>0.38182</cdr:x>
      <cdr:y>0.2</cdr:y>
    </cdr:from>
    <cdr:to>
      <cdr:x>0.8647</cdr:x>
      <cdr:y>0.25</cdr:y>
    </cdr:to>
    <cdr:sp macro="" textlink="">
      <cdr:nvSpPr>
        <cdr:cNvPr id="4" name="TextBox 1">
          <a:extLst xmlns:a="http://schemas.openxmlformats.org/drawingml/2006/main">
            <a:ext uri="{FF2B5EF4-FFF2-40B4-BE49-F238E27FC236}">
              <a16:creationId xmlns:a16="http://schemas.microsoft.com/office/drawing/2014/main" id="{94C54071-1951-4C47-84E4-0DAB22535332}"/>
            </a:ext>
          </a:extLst>
        </cdr:cNvPr>
        <cdr:cNvSpPr txBox="1"/>
      </cdr:nvSpPr>
      <cdr:spPr>
        <a:xfrm xmlns:a="http://schemas.openxmlformats.org/drawingml/2006/main">
          <a:off x="3200400" y="914400"/>
          <a:ext cx="4047500"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dirty="0"/>
            <a:t>(FL)</a:t>
          </a:r>
        </a:p>
      </cdr:txBody>
    </cdr:sp>
  </cdr:relSizeAnchor>
  <cdr:relSizeAnchor xmlns:cdr="http://schemas.openxmlformats.org/drawingml/2006/chartDrawing">
    <cdr:from>
      <cdr:x>0.73636</cdr:x>
      <cdr:y>0.65</cdr:y>
    </cdr:from>
    <cdr:to>
      <cdr:x>0.92727</cdr:x>
      <cdr:y>0.73333</cdr:y>
    </cdr:to>
    <cdr:sp macro="" textlink="">
      <cdr:nvSpPr>
        <cdr:cNvPr id="5" name="TextBox 1">
          <a:extLst xmlns:a="http://schemas.openxmlformats.org/drawingml/2006/main">
            <a:ext uri="{FF2B5EF4-FFF2-40B4-BE49-F238E27FC236}">
              <a16:creationId xmlns:a16="http://schemas.microsoft.com/office/drawing/2014/main" id="{94C54071-1951-4C47-84E4-0DAB22535332}"/>
            </a:ext>
          </a:extLst>
        </cdr:cNvPr>
        <cdr:cNvSpPr txBox="1"/>
      </cdr:nvSpPr>
      <cdr:spPr>
        <a:xfrm xmlns:a="http://schemas.openxmlformats.org/drawingml/2006/main">
          <a:off x="6172200" y="2971800"/>
          <a:ext cx="1600200" cy="3810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dirty="0"/>
            <a:t>(GA, OH, NC, NV, PA)</a:t>
          </a:r>
        </a:p>
      </cdr:txBody>
    </cdr:sp>
  </cdr:relSizeAnchor>
  <cdr:relSizeAnchor xmlns:cdr="http://schemas.openxmlformats.org/drawingml/2006/chartDrawing">
    <cdr:from>
      <cdr:x>0.08182</cdr:x>
      <cdr:y>0.8</cdr:y>
    </cdr:from>
    <cdr:to>
      <cdr:x>0.3</cdr:x>
      <cdr:y>1</cdr:y>
    </cdr:to>
    <cdr:sp macro="" textlink="">
      <cdr:nvSpPr>
        <cdr:cNvPr id="6" name="TextBox 5">
          <a:extLst xmlns:a="http://schemas.openxmlformats.org/drawingml/2006/main">
            <a:ext uri="{FF2B5EF4-FFF2-40B4-BE49-F238E27FC236}">
              <a16:creationId xmlns:a16="http://schemas.microsoft.com/office/drawing/2014/main" id="{77DBA4BB-D224-F158-0337-30BD78ED19F1}"/>
            </a:ext>
          </a:extLst>
        </cdr:cNvPr>
        <cdr:cNvSpPr txBox="1"/>
      </cdr:nvSpPr>
      <cdr:spPr>
        <a:xfrm xmlns:a="http://schemas.openxmlformats.org/drawingml/2006/main">
          <a:off x="685800" y="3657600"/>
          <a:ext cx="18288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Democrats need 5 seats (assuming they have a lock on 9 seats) to hold </a:t>
          </a:r>
        </a:p>
        <a:p xmlns:a="http://schemas.openxmlformats.org/drawingml/2006/main">
          <a:r>
            <a:rPr lang="en-US" sz="2000" b="1" dirty="0"/>
            <a:t>50-50 split </a:t>
          </a:r>
          <a:r>
            <a:rPr lang="en-US" sz="2000" b="1" dirty="0" err="1"/>
            <a:t>whileRepublicans</a:t>
          </a:r>
          <a:r>
            <a:rPr lang="en-US" sz="2000" b="1" dirty="0"/>
            <a:t> need 6 seats (assuming they have a lock</a:t>
          </a:r>
          <a:br>
            <a:rPr lang="en-US" sz="2000" b="1" dirty="0"/>
          </a:br>
          <a:r>
            <a:rPr lang="en-US" sz="2000" b="1" dirty="0"/>
            <a:t> on 16 seats) for a 51-49 majority..</a:t>
          </a:r>
        </a:p>
        <a:p xmlns:a="http://schemas.openxmlformats.org/drawingml/2006/main">
          <a:br>
            <a:rPr lang="en-US" sz="2000" b="1" dirty="0"/>
          </a:br>
          <a:r>
            <a:rPr lang="en-US" sz="2000" b="1" dirty="0"/>
            <a:t>were to hold.</a:t>
          </a:r>
        </a:p>
      </cdr:txBody>
    </cdr:sp>
  </cdr:relSizeAnchor>
</c:userShapes>
</file>

<file path=ppt/drawings/drawing12.xml><?xml version="1.0" encoding="utf-8"?>
<c:userShapes xmlns:c="http://schemas.openxmlformats.org/drawingml/2006/chart">
  <cdr:relSizeAnchor xmlns:cdr="http://schemas.openxmlformats.org/drawingml/2006/chartDrawing">
    <cdr:from>
      <cdr:x>0.57407</cdr:x>
      <cdr:y>0.0625</cdr:y>
    </cdr:from>
    <cdr:to>
      <cdr:x>0.74074</cdr:x>
      <cdr:y>0.25</cdr:y>
    </cdr:to>
    <cdr:sp macro="" textlink="">
      <cdr:nvSpPr>
        <cdr:cNvPr id="2" name="TextBox 1">
          <a:extLst xmlns:a="http://schemas.openxmlformats.org/drawingml/2006/main">
            <a:ext uri="{FF2B5EF4-FFF2-40B4-BE49-F238E27FC236}">
              <a16:creationId xmlns:a16="http://schemas.microsoft.com/office/drawing/2014/main" id="{91665AAA-C89C-486E-AD44-3282BA9F6F9A}"/>
            </a:ext>
          </a:extLst>
        </cdr:cNvPr>
        <cdr:cNvSpPr txBox="1"/>
      </cdr:nvSpPr>
      <cdr:spPr>
        <a:xfrm xmlns:a="http://schemas.openxmlformats.org/drawingml/2006/main">
          <a:off x="4724401" y="304800"/>
          <a:ext cx="137159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For each election:</a:t>
          </a:r>
        </a:p>
        <a:p xmlns:a="http://schemas.openxmlformats.org/drawingml/2006/main">
          <a:r>
            <a:rPr lang="en-US" sz="1600" dirty="0"/>
            <a:t>Left bar is enthusiasm gap;</a:t>
          </a:r>
        </a:p>
        <a:p xmlns:a="http://schemas.openxmlformats.org/drawingml/2006/main">
          <a:r>
            <a:rPr lang="en-US" sz="1600" dirty="0"/>
            <a:t>Right bar is change in House seats</a:t>
          </a:r>
        </a:p>
      </cdr:txBody>
    </cdr:sp>
  </cdr:relSizeAnchor>
</c:userShapes>
</file>

<file path=ppt/drawings/drawing13.xml><?xml version="1.0" encoding="utf-8"?>
<c:userShapes xmlns:c="http://schemas.openxmlformats.org/drawingml/2006/chart">
  <cdr:relSizeAnchor xmlns:cdr="http://schemas.openxmlformats.org/drawingml/2006/chartDrawing">
    <cdr:from>
      <cdr:x>0.45999</cdr:x>
      <cdr:y>0.5911</cdr:y>
    </cdr:from>
    <cdr:to>
      <cdr:x>0.5659</cdr:x>
      <cdr:y>0.82353</cdr:y>
    </cdr:to>
    <cdr:sp macro="" textlink="">
      <cdr:nvSpPr>
        <cdr:cNvPr id="2" name="TextBox 1">
          <a:extLst xmlns:a="http://schemas.openxmlformats.org/drawingml/2006/main">
            <a:ext uri="{FF2B5EF4-FFF2-40B4-BE49-F238E27FC236}">
              <a16:creationId xmlns:a16="http://schemas.microsoft.com/office/drawing/2014/main" id="{6A3A0987-C211-AAF1-2645-1CDDA13469B9}"/>
            </a:ext>
          </a:extLst>
        </cdr:cNvPr>
        <cdr:cNvSpPr txBox="1"/>
      </cdr:nvSpPr>
      <cdr:spPr>
        <a:xfrm xmlns:a="http://schemas.openxmlformats.org/drawingml/2006/main">
          <a:off x="3995854" y="2297150"/>
          <a:ext cx="920026" cy="9032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t>Decided by  less than 8 points (54-46 percent} or less in 2020</a:t>
          </a:r>
        </a:p>
      </cdr:txBody>
    </cdr:sp>
  </cdr:relSizeAnchor>
</c:userShapes>
</file>

<file path=ppt/drawings/drawing14.xml><?xml version="1.0" encoding="utf-8"?>
<c:userShapes xmlns:c="http://schemas.openxmlformats.org/drawingml/2006/chart">
  <cdr:relSizeAnchor xmlns:cdr="http://schemas.openxmlformats.org/drawingml/2006/chartDrawing">
    <cdr:from>
      <cdr:x>0.64676</cdr:x>
      <cdr:y>0.01545</cdr:y>
    </cdr:from>
    <cdr:to>
      <cdr:x>0.99844</cdr:x>
      <cdr:y>0.19207</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3745517" y="56537"/>
          <a:ext cx="2036649"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 of Congress</a:t>
          </a:r>
        </a:p>
      </cdr:txBody>
    </cdr:sp>
  </cdr:relSizeAnchor>
  <cdr:relSizeAnchor xmlns:cdr="http://schemas.openxmlformats.org/drawingml/2006/chartDrawing">
    <cdr:from>
      <cdr:x>0.65071</cdr:x>
      <cdr:y>0.30251</cdr:y>
    </cdr:from>
    <cdr:to>
      <cdr:x>1</cdr:x>
      <cdr:y>0.47913</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3768392" y="1106996"/>
          <a:ext cx="2022808"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 of House</a:t>
          </a:r>
        </a:p>
      </cdr:txBody>
    </cdr:sp>
  </cdr:relSizeAnchor>
  <cdr:relSizeAnchor xmlns:cdr="http://schemas.openxmlformats.org/drawingml/2006/chartDrawing">
    <cdr:from>
      <cdr:x>0.2134</cdr:x>
      <cdr:y>0.10565</cdr:y>
    </cdr:from>
    <cdr:to>
      <cdr:x>0.63372</cdr:x>
      <cdr:y>0.15821</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304925" y="407007"/>
          <a:ext cx="2570278" cy="20248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0.77632</cdr:x>
      <cdr:y>0.45811</cdr:y>
    </cdr:from>
    <cdr:to>
      <cdr:x>0.80752</cdr:x>
      <cdr:y>0.53096</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4495800" y="1676400"/>
          <a:ext cx="180710" cy="26657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userShapes>
</file>

<file path=ppt/drawings/drawing3.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dr:relSizeAnchor xmlns:cdr="http://schemas.openxmlformats.org/drawingml/2006/chartDrawing">
    <cdr:from>
      <cdr:x>0.25</cdr:x>
      <cdr:y>0.82813</cdr:y>
    </cdr:from>
    <cdr:to>
      <cdr:x>0.37037</cdr:x>
      <cdr:y>0.89063</cdr:y>
    </cdr:to>
    <cdr:sp macro="" textlink="">
      <cdr:nvSpPr>
        <cdr:cNvPr id="13" name="TextBox 1">
          <a:extLst xmlns:a="http://schemas.openxmlformats.org/drawingml/2006/main">
            <a:ext uri="{FF2B5EF4-FFF2-40B4-BE49-F238E27FC236}">
              <a16:creationId xmlns:a16="http://schemas.microsoft.com/office/drawing/2014/main" id="{361B8737-0270-4EB6-8E78-39001FD65135}"/>
            </a:ext>
          </a:extLst>
        </cdr:cNvPr>
        <cdr:cNvSpPr txBox="1"/>
      </cdr:nvSpPr>
      <cdr:spPr>
        <a:xfrm xmlns:a="http://schemas.openxmlformats.org/drawingml/2006/main">
          <a:off x="2057400" y="4038600"/>
          <a:ext cx="9906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Biden</a:t>
          </a:r>
        </a:p>
      </cdr:txBody>
    </cdr:sp>
  </cdr:relSizeAnchor>
  <cdr:relSizeAnchor xmlns:cdr="http://schemas.openxmlformats.org/drawingml/2006/chartDrawing">
    <cdr:from>
      <cdr:x>0.23148</cdr:x>
      <cdr:y>0.8125</cdr:y>
    </cdr:from>
    <cdr:to>
      <cdr:x>0.62037</cdr:x>
      <cdr:y>0.92188</cdr:y>
    </cdr:to>
    <cdr:sp macro="" textlink="">
      <cdr:nvSpPr>
        <cdr:cNvPr id="14" name="Oval 13">
          <a:extLst xmlns:a="http://schemas.openxmlformats.org/drawingml/2006/main">
            <a:ext uri="{FF2B5EF4-FFF2-40B4-BE49-F238E27FC236}">
              <a16:creationId xmlns:a16="http://schemas.microsoft.com/office/drawing/2014/main" id="{2E3BB207-9186-4058-9674-47873E92B763}"/>
            </a:ext>
          </a:extLst>
        </cdr:cNvPr>
        <cdr:cNvSpPr/>
      </cdr:nvSpPr>
      <cdr:spPr>
        <a:xfrm xmlns:a="http://schemas.openxmlformats.org/drawingml/2006/main">
          <a:off x="1905000" y="3962400"/>
          <a:ext cx="3200400"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0.70344</cdr:x>
      <cdr:y>0.75229</cdr:y>
    </cdr:from>
    <cdr:to>
      <cdr:x>0.88395</cdr:x>
      <cdr:y>0.83567</cdr:y>
    </cdr:to>
    <cdr:sp macro="" textlink="">
      <cdr:nvSpPr>
        <cdr:cNvPr id="2" name="TextBox 14">
          <a:extLst xmlns:a="http://schemas.openxmlformats.org/drawingml/2006/main">
            <a:ext uri="{FF2B5EF4-FFF2-40B4-BE49-F238E27FC236}">
              <a16:creationId xmlns:a16="http://schemas.microsoft.com/office/drawing/2014/main" id="{09D38526-FA00-4AC1-8E98-56FDF75522AD}"/>
            </a:ext>
          </a:extLst>
        </cdr:cNvPr>
        <cdr:cNvSpPr txBox="1"/>
      </cdr:nvSpPr>
      <cdr:spPr>
        <a:xfrm xmlns:a="http://schemas.openxmlformats.org/drawingml/2006/main">
          <a:off x="4157134" y="2777067"/>
          <a:ext cx="1066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Bush 02</a:t>
          </a:r>
        </a:p>
      </cdr:txBody>
    </cdr:sp>
  </cdr:relSizeAnchor>
  <cdr:relSizeAnchor xmlns:cdr="http://schemas.openxmlformats.org/drawingml/2006/chartDrawing">
    <cdr:from>
      <cdr:x>0.77289</cdr:x>
      <cdr:y>0.41662</cdr:y>
    </cdr:from>
    <cdr:to>
      <cdr:x>0.92915</cdr:x>
      <cdr:y>0.5</cdr:y>
    </cdr:to>
    <cdr:sp macro="" textlink="">
      <cdr:nvSpPr>
        <cdr:cNvPr id="3" name="TextBox 13">
          <a:extLst xmlns:a="http://schemas.openxmlformats.org/drawingml/2006/main">
            <a:ext uri="{FF2B5EF4-FFF2-40B4-BE49-F238E27FC236}">
              <a16:creationId xmlns:a16="http://schemas.microsoft.com/office/drawing/2014/main" id="{B4B12693-EB88-4733-BF29-5D643319079A}"/>
            </a:ext>
          </a:extLst>
        </cdr:cNvPr>
        <cdr:cNvSpPr txBox="1"/>
      </cdr:nvSpPr>
      <cdr:spPr>
        <a:xfrm xmlns:a="http://schemas.openxmlformats.org/drawingml/2006/main">
          <a:off x="4567547" y="1537956"/>
          <a:ext cx="923488"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98</a:t>
          </a:r>
        </a:p>
      </cdr:txBody>
    </cdr:sp>
  </cdr:relSizeAnchor>
  <cdr:relSizeAnchor xmlns:cdr="http://schemas.openxmlformats.org/drawingml/2006/chartDrawing">
    <cdr:from>
      <cdr:x>0.3553</cdr:x>
      <cdr:y>0.09174</cdr:y>
    </cdr:from>
    <cdr:to>
      <cdr:x>0.54923</cdr:x>
      <cdr:y>0.17512</cdr:y>
    </cdr:to>
    <cdr:sp macro="" textlink="">
      <cdr:nvSpPr>
        <cdr:cNvPr id="4" name="TextBox 15">
          <a:extLst xmlns:a="http://schemas.openxmlformats.org/drawingml/2006/main">
            <a:ext uri="{FF2B5EF4-FFF2-40B4-BE49-F238E27FC236}">
              <a16:creationId xmlns:a16="http://schemas.microsoft.com/office/drawing/2014/main" id="{99C263ED-ED05-4BFD-96EA-C5ABE4A6B5BA}"/>
            </a:ext>
          </a:extLst>
        </cdr:cNvPr>
        <cdr:cNvSpPr txBox="1"/>
      </cdr:nvSpPr>
      <cdr:spPr>
        <a:xfrm xmlns:a="http://schemas.openxmlformats.org/drawingml/2006/main">
          <a:off x="2099734" y="3386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94</a:t>
          </a:r>
        </a:p>
      </cdr:txBody>
    </cdr:sp>
  </cdr:relSizeAnchor>
  <cdr:relSizeAnchor xmlns:cdr="http://schemas.openxmlformats.org/drawingml/2006/chartDrawing">
    <cdr:from>
      <cdr:x>0.32951</cdr:x>
      <cdr:y>0.2575</cdr:y>
    </cdr:from>
    <cdr:to>
      <cdr:x>0.54923</cdr:x>
      <cdr:y>0.34087</cdr:y>
    </cdr:to>
    <cdr:sp macro="" textlink="">
      <cdr:nvSpPr>
        <cdr:cNvPr id="5"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947334" y="950548"/>
          <a:ext cx="12984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10</a:t>
          </a:r>
        </a:p>
      </cdr:txBody>
    </cdr:sp>
  </cdr:relSizeAnchor>
  <cdr:relSizeAnchor xmlns:cdr="http://schemas.openxmlformats.org/drawingml/2006/chartDrawing">
    <cdr:from>
      <cdr:x>0.2373</cdr:x>
      <cdr:y>0.30607</cdr:y>
    </cdr:from>
    <cdr:to>
      <cdr:x>0.43123</cdr:x>
      <cdr:y>0.38944</cdr:y>
    </cdr:to>
    <cdr:sp macro="" textlink="">
      <cdr:nvSpPr>
        <cdr:cNvPr id="6"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02401" y="112983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14</a:t>
          </a:r>
        </a:p>
      </cdr:txBody>
    </cdr:sp>
  </cdr:relSizeAnchor>
  <cdr:relSizeAnchor xmlns:cdr="http://schemas.openxmlformats.org/drawingml/2006/chartDrawing">
    <cdr:from>
      <cdr:x>0.08401</cdr:x>
      <cdr:y>0.11239</cdr:y>
    </cdr:from>
    <cdr:to>
      <cdr:x>0.27794</cdr:x>
      <cdr:y>0.19576</cdr:y>
    </cdr:to>
    <cdr:sp macro="" textlink="">
      <cdr:nvSpPr>
        <cdr:cNvPr id="7"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96468" y="4148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Bush 06</a:t>
          </a:r>
        </a:p>
      </cdr:txBody>
    </cdr:sp>
  </cdr:relSizeAnchor>
  <cdr:relSizeAnchor xmlns:cdr="http://schemas.openxmlformats.org/drawingml/2006/chartDrawing">
    <cdr:from>
      <cdr:x>0.24447</cdr:x>
      <cdr:y>0.17431</cdr:y>
    </cdr:from>
    <cdr:to>
      <cdr:x>0.4384</cdr:x>
      <cdr:y>0.25769</cdr:y>
    </cdr:to>
    <cdr:sp macro="" textlink="">
      <cdr:nvSpPr>
        <cdr:cNvPr id="8"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44735" y="6434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Trump 18</a:t>
          </a:r>
        </a:p>
      </cdr:txBody>
    </cdr:sp>
  </cdr:relSizeAnchor>
  <cdr:relSizeAnchor xmlns:cdr="http://schemas.openxmlformats.org/drawingml/2006/chartDrawing">
    <cdr:from>
      <cdr:x>0.18037</cdr:x>
      <cdr:y>0.19495</cdr:y>
    </cdr:from>
    <cdr:to>
      <cdr:x>0.87045</cdr:x>
      <cdr:y>0.73084</cdr:y>
    </cdr:to>
    <cdr:cxnSp macro="">
      <cdr:nvCxnSpPr>
        <cdr:cNvPr id="10" name="Straight Connector 9">
          <a:extLst xmlns:a="http://schemas.openxmlformats.org/drawingml/2006/main">
            <a:ext uri="{FF2B5EF4-FFF2-40B4-BE49-F238E27FC236}">
              <a16:creationId xmlns:a16="http://schemas.microsoft.com/office/drawing/2014/main" id="{E7474336-A674-4CC8-BFE2-E58D2CEFDEDE}"/>
            </a:ext>
          </a:extLst>
        </cdr:cNvPr>
        <cdr:cNvCxnSpPr/>
      </cdr:nvCxnSpPr>
      <cdr:spPr>
        <a:xfrm xmlns:a="http://schemas.openxmlformats.org/drawingml/2006/main">
          <a:off x="1065923" y="719667"/>
          <a:ext cx="4078233" cy="1978223"/>
        </a:xfrm>
        <a:prstGeom xmlns:a="http://schemas.openxmlformats.org/drawingml/2006/main" prst="line">
          <a:avLst/>
        </a:prstGeom>
        <a:ln xmlns:a="http://schemas.openxmlformats.org/drawingml/2006/main" w="571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0.70344</cdr:x>
      <cdr:y>0.75229</cdr:y>
    </cdr:from>
    <cdr:to>
      <cdr:x>0.88395</cdr:x>
      <cdr:y>0.83567</cdr:y>
    </cdr:to>
    <cdr:sp macro="" textlink="">
      <cdr:nvSpPr>
        <cdr:cNvPr id="2" name="TextBox 14">
          <a:extLst xmlns:a="http://schemas.openxmlformats.org/drawingml/2006/main">
            <a:ext uri="{FF2B5EF4-FFF2-40B4-BE49-F238E27FC236}">
              <a16:creationId xmlns:a16="http://schemas.microsoft.com/office/drawing/2014/main" id="{09D38526-FA00-4AC1-8E98-56FDF75522AD}"/>
            </a:ext>
          </a:extLst>
        </cdr:cNvPr>
        <cdr:cNvSpPr txBox="1"/>
      </cdr:nvSpPr>
      <cdr:spPr>
        <a:xfrm xmlns:a="http://schemas.openxmlformats.org/drawingml/2006/main">
          <a:off x="4157134" y="2777067"/>
          <a:ext cx="1066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Bush 02</a:t>
          </a:r>
        </a:p>
      </cdr:txBody>
    </cdr:sp>
  </cdr:relSizeAnchor>
  <cdr:relSizeAnchor xmlns:cdr="http://schemas.openxmlformats.org/drawingml/2006/chartDrawing">
    <cdr:from>
      <cdr:x>0.77289</cdr:x>
      <cdr:y>0.41662</cdr:y>
    </cdr:from>
    <cdr:to>
      <cdr:x>0.92915</cdr:x>
      <cdr:y>0.5</cdr:y>
    </cdr:to>
    <cdr:sp macro="" textlink="">
      <cdr:nvSpPr>
        <cdr:cNvPr id="3" name="TextBox 13">
          <a:extLst xmlns:a="http://schemas.openxmlformats.org/drawingml/2006/main">
            <a:ext uri="{FF2B5EF4-FFF2-40B4-BE49-F238E27FC236}">
              <a16:creationId xmlns:a16="http://schemas.microsoft.com/office/drawing/2014/main" id="{B4B12693-EB88-4733-BF29-5D643319079A}"/>
            </a:ext>
          </a:extLst>
        </cdr:cNvPr>
        <cdr:cNvSpPr txBox="1"/>
      </cdr:nvSpPr>
      <cdr:spPr>
        <a:xfrm xmlns:a="http://schemas.openxmlformats.org/drawingml/2006/main">
          <a:off x="4567547" y="1537956"/>
          <a:ext cx="923488"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98</a:t>
          </a:r>
        </a:p>
      </cdr:txBody>
    </cdr:sp>
  </cdr:relSizeAnchor>
  <cdr:relSizeAnchor xmlns:cdr="http://schemas.openxmlformats.org/drawingml/2006/chartDrawing">
    <cdr:from>
      <cdr:x>0.3553</cdr:x>
      <cdr:y>0.09174</cdr:y>
    </cdr:from>
    <cdr:to>
      <cdr:x>0.54923</cdr:x>
      <cdr:y>0.17512</cdr:y>
    </cdr:to>
    <cdr:sp macro="" textlink="">
      <cdr:nvSpPr>
        <cdr:cNvPr id="4" name="TextBox 15">
          <a:extLst xmlns:a="http://schemas.openxmlformats.org/drawingml/2006/main">
            <a:ext uri="{FF2B5EF4-FFF2-40B4-BE49-F238E27FC236}">
              <a16:creationId xmlns:a16="http://schemas.microsoft.com/office/drawing/2014/main" id="{99C263ED-ED05-4BFD-96EA-C5ABE4A6B5BA}"/>
            </a:ext>
          </a:extLst>
        </cdr:cNvPr>
        <cdr:cNvSpPr txBox="1"/>
      </cdr:nvSpPr>
      <cdr:spPr>
        <a:xfrm xmlns:a="http://schemas.openxmlformats.org/drawingml/2006/main">
          <a:off x="2099734" y="3386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94</a:t>
          </a:r>
        </a:p>
      </cdr:txBody>
    </cdr:sp>
  </cdr:relSizeAnchor>
  <cdr:relSizeAnchor xmlns:cdr="http://schemas.openxmlformats.org/drawingml/2006/chartDrawing">
    <cdr:from>
      <cdr:x>0.32951</cdr:x>
      <cdr:y>0.2575</cdr:y>
    </cdr:from>
    <cdr:to>
      <cdr:x>0.54923</cdr:x>
      <cdr:y>0.34087</cdr:y>
    </cdr:to>
    <cdr:sp macro="" textlink="">
      <cdr:nvSpPr>
        <cdr:cNvPr id="5"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947334" y="950548"/>
          <a:ext cx="12984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10</a:t>
          </a:r>
        </a:p>
      </cdr:txBody>
    </cdr:sp>
  </cdr:relSizeAnchor>
  <cdr:relSizeAnchor xmlns:cdr="http://schemas.openxmlformats.org/drawingml/2006/chartDrawing">
    <cdr:from>
      <cdr:x>0.2373</cdr:x>
      <cdr:y>0.30607</cdr:y>
    </cdr:from>
    <cdr:to>
      <cdr:x>0.43123</cdr:x>
      <cdr:y>0.38944</cdr:y>
    </cdr:to>
    <cdr:sp macro="" textlink="">
      <cdr:nvSpPr>
        <cdr:cNvPr id="6"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02401" y="112983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14</a:t>
          </a:r>
        </a:p>
      </cdr:txBody>
    </cdr:sp>
  </cdr:relSizeAnchor>
  <cdr:relSizeAnchor xmlns:cdr="http://schemas.openxmlformats.org/drawingml/2006/chartDrawing">
    <cdr:from>
      <cdr:x>0.08401</cdr:x>
      <cdr:y>0.11239</cdr:y>
    </cdr:from>
    <cdr:to>
      <cdr:x>0.27794</cdr:x>
      <cdr:y>0.19576</cdr:y>
    </cdr:to>
    <cdr:sp macro="" textlink="">
      <cdr:nvSpPr>
        <cdr:cNvPr id="7"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96468" y="4148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Bush 06</a:t>
          </a:r>
        </a:p>
      </cdr:txBody>
    </cdr:sp>
  </cdr:relSizeAnchor>
  <cdr:relSizeAnchor xmlns:cdr="http://schemas.openxmlformats.org/drawingml/2006/chartDrawing">
    <cdr:from>
      <cdr:x>0.24447</cdr:x>
      <cdr:y>0.17431</cdr:y>
    </cdr:from>
    <cdr:to>
      <cdr:x>0.4384</cdr:x>
      <cdr:y>0.25769</cdr:y>
    </cdr:to>
    <cdr:sp macro="" textlink="">
      <cdr:nvSpPr>
        <cdr:cNvPr id="8"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44735" y="6434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Trump 18</a:t>
          </a:r>
        </a:p>
      </cdr:txBody>
    </cdr:sp>
  </cdr:relSizeAnchor>
  <cdr:relSizeAnchor xmlns:cdr="http://schemas.openxmlformats.org/drawingml/2006/chartDrawing">
    <cdr:from>
      <cdr:x>0.1361</cdr:x>
      <cdr:y>0.25688</cdr:y>
    </cdr:from>
    <cdr:to>
      <cdr:x>0.87045</cdr:x>
      <cdr:y>0.73084</cdr:y>
    </cdr:to>
    <cdr:cxnSp macro="">
      <cdr:nvCxnSpPr>
        <cdr:cNvPr id="10" name="Straight Connector 9">
          <a:extLst xmlns:a="http://schemas.openxmlformats.org/drawingml/2006/main">
            <a:ext uri="{FF2B5EF4-FFF2-40B4-BE49-F238E27FC236}">
              <a16:creationId xmlns:a16="http://schemas.microsoft.com/office/drawing/2014/main" id="{E7474336-A674-4CC8-BFE2-E58D2CEFDEDE}"/>
            </a:ext>
          </a:extLst>
        </cdr:cNvPr>
        <cdr:cNvCxnSpPr/>
      </cdr:nvCxnSpPr>
      <cdr:spPr>
        <a:xfrm xmlns:a="http://schemas.openxmlformats.org/drawingml/2006/main">
          <a:off x="804334" y="948267"/>
          <a:ext cx="4339793" cy="1749605"/>
        </a:xfrm>
        <a:prstGeom xmlns:a="http://schemas.openxmlformats.org/drawingml/2006/main" prst="line">
          <a:avLst/>
        </a:prstGeom>
        <a:ln xmlns:a="http://schemas.openxmlformats.org/drawingml/2006/main" w="571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0.07163</cdr:x>
      <cdr:y>0.38073</cdr:y>
    </cdr:from>
    <cdr:to>
      <cdr:x>0.31662</cdr:x>
      <cdr:y>0.48912</cdr:y>
    </cdr:to>
    <cdr:sp macro="" textlink="">
      <cdr:nvSpPr>
        <cdr:cNvPr id="11"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23334" y="1405452"/>
          <a:ext cx="1447800"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     </a:t>
          </a:r>
          <a:r>
            <a:rPr lang="en-US" sz="2000" dirty="0">
              <a:solidFill>
                <a:srgbClr val="C00000"/>
              </a:solidFill>
            </a:rPr>
            <a:t>Biden 22</a:t>
          </a:r>
        </a:p>
      </cdr:txBody>
    </cdr:sp>
  </cdr:relSizeAnchor>
  <cdr:relSizeAnchor xmlns:cdr="http://schemas.openxmlformats.org/drawingml/2006/chartDrawing">
    <cdr:from>
      <cdr:x>0.16189</cdr:x>
      <cdr:y>0.36009</cdr:y>
    </cdr:from>
    <cdr:to>
      <cdr:x>0.27794</cdr:x>
      <cdr:y>0.38073</cdr:y>
    </cdr:to>
    <cdr:cxnSp macro="">
      <cdr:nvCxnSpPr>
        <cdr:cNvPr id="13" name="Straight Arrow Connector 12">
          <a:extLst xmlns:a="http://schemas.openxmlformats.org/drawingml/2006/main">
            <a:ext uri="{FF2B5EF4-FFF2-40B4-BE49-F238E27FC236}">
              <a16:creationId xmlns:a16="http://schemas.microsoft.com/office/drawing/2014/main" id="{8E9F9ACC-5B8D-4C67-8CD0-C0F3CC7428A7}"/>
            </a:ext>
          </a:extLst>
        </cdr:cNvPr>
        <cdr:cNvCxnSpPr/>
      </cdr:nvCxnSpPr>
      <cdr:spPr>
        <a:xfrm xmlns:a="http://schemas.openxmlformats.org/drawingml/2006/main" flipV="1">
          <a:off x="956734" y="1329267"/>
          <a:ext cx="685800" cy="76185"/>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0.29287</cdr:x>
      <cdr:y>0.875</cdr:y>
    </cdr:from>
    <cdr:to>
      <cdr:x>0.87882</cdr:x>
      <cdr:y>1</cdr:y>
    </cdr:to>
    <cdr:sp macro="" textlink="">
      <cdr:nvSpPr>
        <cdr:cNvPr id="2" name="TextBox 1">
          <a:extLst xmlns:a="http://schemas.openxmlformats.org/drawingml/2006/main">
            <a:ext uri="{FF2B5EF4-FFF2-40B4-BE49-F238E27FC236}">
              <a16:creationId xmlns:a16="http://schemas.microsoft.com/office/drawing/2014/main" id="{B87BD7A2-48C5-452B-89B4-A8A872B18C4D}"/>
            </a:ext>
          </a:extLst>
        </cdr:cNvPr>
        <cdr:cNvSpPr txBox="1"/>
      </cdr:nvSpPr>
      <cdr:spPr>
        <a:xfrm xmlns:a="http://schemas.openxmlformats.org/drawingml/2006/main">
          <a:off x="1981200" y="4267200"/>
          <a:ext cx="396391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Out-party share of national House vote</a:t>
          </a:r>
        </a:p>
      </cdr:txBody>
    </cdr:sp>
  </cdr:relSizeAnchor>
</c:userShapes>
</file>

<file path=ppt/drawings/drawing7.xml><?xml version="1.0" encoding="utf-8"?>
<c:userShapes xmlns:c="http://schemas.openxmlformats.org/drawingml/2006/chart">
  <cdr:relSizeAnchor xmlns:cdr="http://schemas.openxmlformats.org/drawingml/2006/chartDrawing">
    <cdr:from>
      <cdr:x>0.29287</cdr:x>
      <cdr:y>0.875</cdr:y>
    </cdr:from>
    <cdr:to>
      <cdr:x>0.87882</cdr:x>
      <cdr:y>1</cdr:y>
    </cdr:to>
    <cdr:sp macro="" textlink="">
      <cdr:nvSpPr>
        <cdr:cNvPr id="2" name="TextBox 1">
          <a:extLst xmlns:a="http://schemas.openxmlformats.org/drawingml/2006/main">
            <a:ext uri="{FF2B5EF4-FFF2-40B4-BE49-F238E27FC236}">
              <a16:creationId xmlns:a16="http://schemas.microsoft.com/office/drawing/2014/main" id="{B87BD7A2-48C5-452B-89B4-A8A872B18C4D}"/>
            </a:ext>
          </a:extLst>
        </cdr:cNvPr>
        <cdr:cNvSpPr txBox="1"/>
      </cdr:nvSpPr>
      <cdr:spPr>
        <a:xfrm xmlns:a="http://schemas.openxmlformats.org/drawingml/2006/main">
          <a:off x="1981200" y="4267200"/>
          <a:ext cx="396391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Out-party share of national House vote</a:t>
          </a:r>
        </a:p>
      </cdr:txBody>
    </cdr:sp>
  </cdr:relSizeAnchor>
  <cdr:relSizeAnchor xmlns:cdr="http://schemas.openxmlformats.org/drawingml/2006/chartDrawing">
    <cdr:from>
      <cdr:x>0.41473</cdr:x>
      <cdr:y>0.14634</cdr:y>
    </cdr:from>
    <cdr:to>
      <cdr:x>0.5499</cdr:x>
      <cdr:y>0.33384</cdr:y>
    </cdr:to>
    <cdr:sp macro="" textlink="">
      <cdr:nvSpPr>
        <cdr:cNvPr id="3" name="TextBox 2">
          <a:extLst xmlns:a="http://schemas.openxmlformats.org/drawingml/2006/main">
            <a:ext uri="{FF2B5EF4-FFF2-40B4-BE49-F238E27FC236}">
              <a16:creationId xmlns:a16="http://schemas.microsoft.com/office/drawing/2014/main" id="{893325BE-1FD1-4DB8-B669-5C41DE4132B7}"/>
            </a:ext>
          </a:extLst>
        </cdr:cNvPr>
        <cdr:cNvSpPr txBox="1"/>
      </cdr:nvSpPr>
      <cdr:spPr>
        <a:xfrm xmlns:a="http://schemas.openxmlformats.org/drawingml/2006/main">
          <a:off x="2805594" y="713678"/>
          <a:ext cx="914407"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2022</a:t>
          </a:r>
        </a:p>
        <a:p xmlns:a="http://schemas.openxmlformats.org/drawingml/2006/main">
          <a:r>
            <a:rPr lang="en-US" sz="2000" dirty="0"/>
            <a:t>projection</a:t>
          </a:r>
        </a:p>
      </cdr:txBody>
    </cdr:sp>
  </cdr:relSizeAnchor>
  <cdr:relSizeAnchor xmlns:cdr="http://schemas.openxmlformats.org/drawingml/2006/chartDrawing">
    <cdr:from>
      <cdr:x>0.34452</cdr:x>
      <cdr:y>0.23894</cdr:y>
    </cdr:from>
    <cdr:to>
      <cdr:x>0.40084</cdr:x>
      <cdr:y>0.28582</cdr:y>
    </cdr:to>
    <cdr:cxnSp macro="">
      <cdr:nvCxnSpPr>
        <cdr:cNvPr id="5" name="Straight Arrow Connector 4">
          <a:extLst xmlns:a="http://schemas.openxmlformats.org/drawingml/2006/main">
            <a:ext uri="{FF2B5EF4-FFF2-40B4-BE49-F238E27FC236}">
              <a16:creationId xmlns:a16="http://schemas.microsoft.com/office/drawing/2014/main" id="{9E94CFBC-BB6C-49DE-94F8-7380A73C5E3B}"/>
            </a:ext>
          </a:extLst>
        </cdr:cNvPr>
        <cdr:cNvCxnSpPr/>
      </cdr:nvCxnSpPr>
      <cdr:spPr>
        <a:xfrm xmlns:a="http://schemas.openxmlformats.org/drawingml/2006/main" flipH="1">
          <a:off x="2330608" y="1165279"/>
          <a:ext cx="380997" cy="22862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8.xml><?xml version="1.0" encoding="utf-8"?>
<c:userShapes xmlns:c="http://schemas.openxmlformats.org/drawingml/2006/chart">
  <cdr:relSizeAnchor xmlns:cdr="http://schemas.openxmlformats.org/drawingml/2006/chartDrawing">
    <cdr:from>
      <cdr:x>0.64815</cdr:x>
      <cdr:y>0.55856</cdr:y>
    </cdr:from>
    <cdr:to>
      <cdr:x>0.75926</cdr:x>
      <cdr:y>0.73766</cdr:y>
    </cdr:to>
    <cdr:sp macro="" textlink="">
      <cdr:nvSpPr>
        <cdr:cNvPr id="2" name="TextBox 1">
          <a:extLst xmlns:a="http://schemas.openxmlformats.org/drawingml/2006/main">
            <a:ext uri="{FF2B5EF4-FFF2-40B4-BE49-F238E27FC236}">
              <a16:creationId xmlns:a16="http://schemas.microsoft.com/office/drawing/2014/main" id="{785F76FE-9C60-8D97-307E-FA973A69D345}"/>
            </a:ext>
          </a:extLst>
        </cdr:cNvPr>
        <cdr:cNvSpPr txBox="1"/>
      </cdr:nvSpPr>
      <cdr:spPr>
        <a:xfrm xmlns:a="http://schemas.openxmlformats.org/drawingml/2006/main">
          <a:off x="5334000" y="285166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0.49533</cdr:x>
      <cdr:y>0.36364</cdr:y>
    </cdr:from>
    <cdr:to>
      <cdr:x>0.75758</cdr:x>
      <cdr:y>0.74545</cdr:y>
    </cdr:to>
    <cdr:sp macro="" textlink="">
      <cdr:nvSpPr>
        <cdr:cNvPr id="2" name="TextBox 1">
          <a:extLst xmlns:a="http://schemas.openxmlformats.org/drawingml/2006/main">
            <a:ext uri="{FF2B5EF4-FFF2-40B4-BE49-F238E27FC236}">
              <a16:creationId xmlns:a16="http://schemas.microsoft.com/office/drawing/2014/main" id="{B6C514E3-0846-47EA-B55B-90355895D78F}"/>
            </a:ext>
          </a:extLst>
        </cdr:cNvPr>
        <cdr:cNvSpPr txBox="1"/>
      </cdr:nvSpPr>
      <cdr:spPr>
        <a:xfrm xmlns:a="http://schemas.openxmlformats.org/drawingml/2006/main">
          <a:off x="4038600" y="1524000"/>
          <a:ext cx="2138218" cy="1600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Of the 35 Senate seats being contested, 14 </a:t>
          </a:r>
        </a:p>
        <a:p xmlns:a="http://schemas.openxmlformats.org/drawingml/2006/main">
          <a:r>
            <a:rPr lang="en-US" sz="1800" dirty="0"/>
            <a:t>are held by Democrats and 21 by </a:t>
          </a:r>
          <a:br>
            <a:rPr lang="en-US" sz="1800" dirty="0"/>
          </a:br>
          <a:r>
            <a:rPr lang="en-US" sz="1800" dirty="0"/>
            <a:t>Republicans. To retain their 50-50 hold</a:t>
          </a:r>
          <a:br>
            <a:rPr lang="en-US" sz="1800" dirty="0"/>
          </a:br>
          <a:r>
            <a:rPr lang="en-US" sz="1800" dirty="0"/>
            <a:t>on the Senate, Democrats need to win at</a:t>
          </a:r>
        </a:p>
        <a:p xmlns:a="http://schemas.openxmlformats.org/drawingml/2006/main">
          <a:r>
            <a:rPr lang="en-US" sz="1800" dirty="0"/>
            <a:t>least 14 seats.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03E9183-4131-4385-A09A-9B11F22396F6}" type="datetimeFigureOut">
              <a:rPr lang="en-US" smtClean="0"/>
              <a:t>10/12/2022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960317F-F8A7-400E-AEFB-456B2D2A6133}" type="slidenum">
              <a:rPr lang="en-US" smtClean="0"/>
              <a:t>‹#›</a:t>
            </a:fld>
            <a:endParaRPr lang="en-US"/>
          </a:p>
        </p:txBody>
      </p:sp>
    </p:spTree>
    <p:extLst>
      <p:ext uri="{BB962C8B-B14F-4D97-AF65-F5344CB8AC3E}">
        <p14:creationId xmlns:p14="http://schemas.microsoft.com/office/powerpoint/2010/main" val="941787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A5CB6B4-4DF7-4542-A1EE-6F6764EEDA85}" type="datetimeFigureOut">
              <a:rPr lang="en-US" smtClean="0"/>
              <a:pPr/>
              <a:t>10/12/2022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AF1D0E-2ACE-49E7-A02A-8C632C5E8238}" type="slidenum">
              <a:rPr lang="en-US" smtClean="0"/>
              <a:pPr/>
              <a:t>‹#›</a:t>
            </a:fld>
            <a:endParaRPr lang="en-US"/>
          </a:p>
        </p:txBody>
      </p:sp>
    </p:spTree>
    <p:extLst>
      <p:ext uri="{BB962C8B-B14F-4D97-AF65-F5344CB8AC3E}">
        <p14:creationId xmlns:p14="http://schemas.microsoft.com/office/powerpoint/2010/main" val="193210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AF1D0E-2ACE-49E7-A02A-8C632C5E8238}" type="slidenum">
              <a:rPr lang="en-US" smtClean="0"/>
              <a:pPr/>
              <a:t>1</a:t>
            </a:fld>
            <a:endParaRPr lang="en-US"/>
          </a:p>
        </p:txBody>
      </p:sp>
    </p:spTree>
    <p:extLst>
      <p:ext uri="{BB962C8B-B14F-4D97-AF65-F5344CB8AC3E}">
        <p14:creationId xmlns:p14="http://schemas.microsoft.com/office/powerpoint/2010/main" val="387665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AF1D0E-2ACE-49E7-A02A-8C632C5E8238}" type="slidenum">
              <a:rPr lang="en-US" smtClean="0"/>
              <a:pPr/>
              <a:t>3</a:t>
            </a:fld>
            <a:endParaRPr lang="en-US"/>
          </a:p>
        </p:txBody>
      </p:sp>
    </p:spTree>
    <p:extLst>
      <p:ext uri="{BB962C8B-B14F-4D97-AF65-F5344CB8AC3E}">
        <p14:creationId xmlns:p14="http://schemas.microsoft.com/office/powerpoint/2010/main" val="4046735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5193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3175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10/12/2022</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7827034" y="6528815"/>
            <a:ext cx="958613" cy="228600"/>
          </a:xfrm>
          <a:prstGeom prst="rect">
            <a:avLst/>
          </a:prstGeom>
        </p:spPr>
        <p:txBody>
          <a:bodyPr vert="horz" lIns="91440" tIns="45720" rIns="91440" bIns="45720" rtlCol="0" anchor="ctr"/>
          <a:lstStyle>
            <a:lvl1pPr algn="r">
              <a:defRPr sz="675"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356616" y="1371600"/>
            <a:ext cx="85344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472185" y="274321"/>
            <a:ext cx="7430276"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4386" y="343719"/>
            <a:ext cx="879766" cy="879766"/>
          </a:xfrm>
          <a:prstGeom prst="rect">
            <a:avLst/>
          </a:prstGeom>
        </p:spPr>
      </p:pic>
    </p:spTree>
    <p:extLst>
      <p:ext uri="{BB962C8B-B14F-4D97-AF65-F5344CB8AC3E}">
        <p14:creationId xmlns:p14="http://schemas.microsoft.com/office/powerpoint/2010/main" val="2485321039"/>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10/12/2022</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10/12/2022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10/12/2022</a:t>
            </a:fld>
            <a:endParaRPr lang="en-US" sz="1400" dirty="0">
              <a:solidFill>
                <a:srgbClr val="5A6378"/>
              </a:solidFill>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1"/>
            <a:ext cx="8189913" cy="1676400"/>
          </a:xfrm>
        </p:spPr>
        <p:txBody>
          <a:bodyPr anchor="b">
            <a:normAutofit/>
          </a:bodyPr>
          <a:lstStyle/>
          <a:p>
            <a:pPr algn="ctr"/>
            <a:r>
              <a:rPr lang="en-US" dirty="0"/>
              <a:t>2022 Midterm Elections</a:t>
            </a:r>
            <a:br>
              <a:rPr lang="en-US" dirty="0"/>
            </a:br>
            <a:endParaRPr lang="en-US" sz="2800" dirty="0"/>
          </a:p>
        </p:txBody>
      </p:sp>
      <p:sp>
        <p:nvSpPr>
          <p:cNvPr id="3" name="Subtitle 2"/>
          <p:cNvSpPr>
            <a:spLocks noGrp="1"/>
          </p:cNvSpPr>
          <p:nvPr>
            <p:ph type="body" idx="1"/>
          </p:nvPr>
        </p:nvSpPr>
        <p:spPr>
          <a:xfrm>
            <a:off x="1676400" y="4572000"/>
            <a:ext cx="6053666" cy="1504251"/>
          </a:xfrm>
        </p:spPr>
        <p:txBody>
          <a:bodyPr anchor="t">
            <a:normAutofit/>
          </a:bodyPr>
          <a:lstStyle/>
          <a:p>
            <a:pPr algn="ctr"/>
            <a:r>
              <a:rPr lang="en-US" sz="2400" dirty="0"/>
              <a:t>Tom Patterson, author of We the People</a:t>
            </a:r>
          </a:p>
        </p:txBody>
      </p:sp>
    </p:spTree>
    <p:extLst>
      <p:ext uri="{BB962C8B-B14F-4D97-AF65-F5344CB8AC3E}">
        <p14:creationId xmlns:p14="http://schemas.microsoft.com/office/powerpoint/2010/main" val="2921009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75CC-D51C-458B-A119-AF4F49D68D24}"/>
              </a:ext>
            </a:extLst>
          </p:cNvPr>
          <p:cNvSpPr>
            <a:spLocks noGrp="1"/>
          </p:cNvSpPr>
          <p:nvPr>
            <p:ph type="title"/>
          </p:nvPr>
        </p:nvSpPr>
        <p:spPr>
          <a:xfrm>
            <a:off x="457200" y="533400"/>
            <a:ext cx="8229600" cy="990600"/>
          </a:xfrm>
        </p:spPr>
        <p:txBody>
          <a:bodyPr/>
          <a:lstStyle/>
          <a:p>
            <a:r>
              <a:rPr lang="en-US" dirty="0"/>
              <a:t>Estimating Surge and Decline</a:t>
            </a:r>
          </a:p>
        </p:txBody>
      </p:sp>
      <p:sp>
        <p:nvSpPr>
          <p:cNvPr id="3" name="Content Placeholder 2">
            <a:extLst>
              <a:ext uri="{FF2B5EF4-FFF2-40B4-BE49-F238E27FC236}">
                <a16:creationId xmlns:a16="http://schemas.microsoft.com/office/drawing/2014/main" id="{B57C98C3-D165-489D-AF56-83D9A5D6D810}"/>
              </a:ext>
            </a:extLst>
          </p:cNvPr>
          <p:cNvSpPr>
            <a:spLocks noGrp="1"/>
          </p:cNvSpPr>
          <p:nvPr>
            <p:ph idx="1"/>
          </p:nvPr>
        </p:nvSpPr>
        <p:spPr>
          <a:xfrm>
            <a:off x="457200" y="1600200"/>
            <a:ext cx="8229600" cy="4876800"/>
          </a:xfrm>
        </p:spPr>
        <p:txBody>
          <a:bodyPr>
            <a:normAutofit fontScale="92500" lnSpcReduction="10000"/>
          </a:bodyPr>
          <a:lstStyle/>
          <a:p>
            <a:r>
              <a:rPr lang="en-US" b="1" dirty="0"/>
              <a:t>Self-defined independents:</a:t>
            </a:r>
          </a:p>
          <a:p>
            <a:r>
              <a:rPr lang="en-US" dirty="0"/>
              <a:t>	1. Larger part of presidential electorate than 	midterm electorate</a:t>
            </a:r>
          </a:p>
          <a:p>
            <a:r>
              <a:rPr lang="en-US" dirty="0"/>
              <a:t>	2. More responsive to mood of moment</a:t>
            </a:r>
          </a:p>
          <a:p>
            <a:endParaRPr lang="en-US" dirty="0"/>
          </a:p>
          <a:p>
            <a:r>
              <a:rPr lang="en-US" b="1" dirty="0"/>
              <a:t>Since 1980:</a:t>
            </a:r>
          </a:p>
          <a:p>
            <a:r>
              <a:rPr lang="en-US" dirty="0"/>
              <a:t>	Each percentage point advantage that the 	presidential victor has among Independents is 	associated with a </a:t>
            </a:r>
            <a:r>
              <a:rPr lang="en-US" b="1" dirty="0"/>
              <a:t>loss of 2.2 House seats</a:t>
            </a:r>
            <a:r>
              <a:rPr lang="en-US" dirty="0"/>
              <a:t> in 	the subsequent midterm election. </a:t>
            </a:r>
          </a:p>
        </p:txBody>
      </p:sp>
    </p:spTree>
    <p:extLst>
      <p:ext uri="{BB962C8B-B14F-4D97-AF65-F5344CB8AC3E}">
        <p14:creationId xmlns:p14="http://schemas.microsoft.com/office/powerpoint/2010/main" val="1827702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FF3-2516-4DE1-8672-6FAB77DCAD5B}"/>
              </a:ext>
            </a:extLst>
          </p:cNvPr>
          <p:cNvSpPr>
            <a:spLocks noGrp="1"/>
          </p:cNvSpPr>
          <p:nvPr>
            <p:ph type="title"/>
          </p:nvPr>
        </p:nvSpPr>
        <p:spPr/>
        <p:txBody>
          <a:bodyPr>
            <a:normAutofit fontScale="90000"/>
          </a:bodyPr>
          <a:lstStyle/>
          <a:p>
            <a:r>
              <a:rPr lang="en-US" dirty="0"/>
              <a:t>Predicting 2022 from</a:t>
            </a:r>
            <a:br>
              <a:rPr lang="en-US" dirty="0"/>
            </a:br>
            <a:r>
              <a:rPr lang="en-US" dirty="0"/>
              <a:t>Surge and Decline Theory</a:t>
            </a:r>
          </a:p>
        </p:txBody>
      </p:sp>
      <p:graphicFrame>
        <p:nvGraphicFramePr>
          <p:cNvPr id="6" name="Content Placeholder 5">
            <a:extLst>
              <a:ext uri="{FF2B5EF4-FFF2-40B4-BE49-F238E27FC236}">
                <a16:creationId xmlns:a16="http://schemas.microsoft.com/office/drawing/2014/main" id="{6385735E-1C01-474D-9406-5895B4F87141}"/>
              </a:ext>
            </a:extLst>
          </p:cNvPr>
          <p:cNvGraphicFramePr>
            <a:graphicFrameLocks noGrp="1"/>
          </p:cNvGraphicFramePr>
          <p:nvPr>
            <p:ph idx="1"/>
          </p:nvPr>
        </p:nvGraphicFramePr>
        <p:xfrm>
          <a:off x="474133" y="2209800"/>
          <a:ext cx="82296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6F8D96B-9BB1-44D7-864C-D85325F11468}"/>
              </a:ext>
            </a:extLst>
          </p:cNvPr>
          <p:cNvSpPr txBox="1"/>
          <p:nvPr/>
        </p:nvSpPr>
        <p:spPr>
          <a:xfrm>
            <a:off x="6400800" y="1752600"/>
            <a:ext cx="2667000" cy="1323439"/>
          </a:xfrm>
          <a:prstGeom prst="rect">
            <a:avLst/>
          </a:prstGeom>
          <a:noFill/>
        </p:spPr>
        <p:txBody>
          <a:bodyPr wrap="square" rtlCol="0">
            <a:spAutoFit/>
          </a:bodyPr>
          <a:lstStyle/>
          <a:p>
            <a:r>
              <a:rPr lang="en-US" sz="2000" b="1" dirty="0"/>
              <a:t>Biden’s 14-point </a:t>
            </a:r>
          </a:p>
          <a:p>
            <a:r>
              <a:rPr lang="en-US" sz="2000" b="1" dirty="0"/>
              <a:t>advantage in 2020</a:t>
            </a:r>
          </a:p>
          <a:p>
            <a:r>
              <a:rPr lang="en-US" sz="2000" b="1" dirty="0"/>
              <a:t>predicts Republican gain of 31 seats in 2022</a:t>
            </a:r>
          </a:p>
        </p:txBody>
      </p:sp>
    </p:spTree>
    <p:extLst>
      <p:ext uri="{BB962C8B-B14F-4D97-AF65-F5344CB8AC3E}">
        <p14:creationId xmlns:p14="http://schemas.microsoft.com/office/powerpoint/2010/main" val="111333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EA72-6CF9-4E48-8FD1-7606639A2284}"/>
              </a:ext>
            </a:extLst>
          </p:cNvPr>
          <p:cNvSpPr>
            <a:spLocks noGrp="1"/>
          </p:cNvSpPr>
          <p:nvPr>
            <p:ph type="title"/>
          </p:nvPr>
        </p:nvSpPr>
        <p:spPr/>
        <p:txBody>
          <a:bodyPr>
            <a:normAutofit fontScale="90000"/>
          </a:bodyPr>
          <a:lstStyle/>
          <a:p>
            <a:r>
              <a:rPr lang="en-US" b="1" dirty="0"/>
              <a:t>Referendum Theory of Midterm Elections</a:t>
            </a:r>
          </a:p>
        </p:txBody>
      </p:sp>
      <p:sp>
        <p:nvSpPr>
          <p:cNvPr id="3" name="Content Placeholder 2">
            <a:extLst>
              <a:ext uri="{FF2B5EF4-FFF2-40B4-BE49-F238E27FC236}">
                <a16:creationId xmlns:a16="http://schemas.microsoft.com/office/drawing/2014/main" id="{F1511E8D-4B79-476E-A07D-BD59241C42E4}"/>
              </a:ext>
            </a:extLst>
          </p:cNvPr>
          <p:cNvSpPr>
            <a:spLocks noGrp="1"/>
          </p:cNvSpPr>
          <p:nvPr>
            <p:ph idx="1"/>
          </p:nvPr>
        </p:nvSpPr>
        <p:spPr>
          <a:xfrm>
            <a:off x="1143000" y="1905000"/>
            <a:ext cx="7010400" cy="4572000"/>
          </a:xfrm>
        </p:spPr>
        <p:txBody>
          <a:bodyPr/>
          <a:lstStyle/>
          <a:p>
            <a:pPr marL="0" indent="0">
              <a:buNone/>
            </a:pPr>
            <a:r>
              <a:rPr lang="en-US" dirty="0"/>
              <a:t>After taking office, presidents typically make more enemies than friends because of their policies and national conditions, which leads to declining popularity that weakens appeal of president’s party in midterms.</a:t>
            </a:r>
          </a:p>
        </p:txBody>
      </p:sp>
    </p:spTree>
    <p:extLst>
      <p:ext uri="{BB962C8B-B14F-4D97-AF65-F5344CB8AC3E}">
        <p14:creationId xmlns:p14="http://schemas.microsoft.com/office/powerpoint/2010/main" val="87603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extLst>
              <p:ext uri="{D42A27DB-BD31-4B8C-83A1-F6EECF244321}">
                <p14:modId xmlns:p14="http://schemas.microsoft.com/office/powerpoint/2010/main" val="301576813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228600" y="6400800"/>
            <a:ext cx="1624740" cy="307777"/>
          </a:xfrm>
          <a:prstGeom prst="rect">
            <a:avLst/>
          </a:prstGeom>
          <a:noFill/>
        </p:spPr>
        <p:txBody>
          <a:bodyPr wrap="none" rtlCol="0">
            <a:spAutoFit/>
          </a:bodyPr>
          <a:lstStyle/>
          <a:p>
            <a:r>
              <a:rPr lang="en-US" sz="1400" dirty="0"/>
              <a:t>Source: Gallup polls</a:t>
            </a:r>
          </a:p>
        </p:txBody>
      </p:sp>
    </p:spTree>
    <p:extLst>
      <p:ext uri="{BB962C8B-B14F-4D97-AF65-F5344CB8AC3E}">
        <p14:creationId xmlns:p14="http://schemas.microsoft.com/office/powerpoint/2010/main" val="2743884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extLst>
              <p:ext uri="{D42A27DB-BD31-4B8C-83A1-F6EECF244321}">
                <p14:modId xmlns:p14="http://schemas.microsoft.com/office/powerpoint/2010/main" val="3105524079"/>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228600" y="6400800"/>
            <a:ext cx="1624740" cy="307777"/>
          </a:xfrm>
          <a:prstGeom prst="rect">
            <a:avLst/>
          </a:prstGeom>
          <a:noFill/>
        </p:spPr>
        <p:txBody>
          <a:bodyPr wrap="none" rtlCol="0">
            <a:spAutoFit/>
          </a:bodyPr>
          <a:lstStyle/>
          <a:p>
            <a:r>
              <a:rPr lang="en-US" sz="1400" dirty="0"/>
              <a:t>Source: Gallup polls</a:t>
            </a:r>
          </a:p>
        </p:txBody>
      </p:sp>
    </p:spTree>
    <p:extLst>
      <p:ext uri="{BB962C8B-B14F-4D97-AF65-F5344CB8AC3E}">
        <p14:creationId xmlns:p14="http://schemas.microsoft.com/office/powerpoint/2010/main" val="3357796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0E5-3AF1-453A-8BC1-C0AB5A505FDB}"/>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House Vote</a:t>
            </a:r>
          </a:p>
        </p:txBody>
      </p:sp>
      <p:graphicFrame>
        <p:nvGraphicFramePr>
          <p:cNvPr id="4" name="Content Placeholder 3">
            <a:extLst>
              <a:ext uri="{FF2B5EF4-FFF2-40B4-BE49-F238E27FC236}">
                <a16:creationId xmlns:a16="http://schemas.microsoft.com/office/drawing/2014/main" id="{D1EB12EE-04D6-4BCD-827D-03EF85B7749E}"/>
              </a:ext>
            </a:extLst>
          </p:cNvPr>
          <p:cNvGraphicFramePr>
            <a:graphicFrameLocks noGrp="1"/>
          </p:cNvGraphicFramePr>
          <p:nvPr>
            <p:ph idx="1"/>
            <p:extLst>
              <p:ext uri="{D42A27DB-BD31-4B8C-83A1-F6EECF244321}">
                <p14:modId xmlns:p14="http://schemas.microsoft.com/office/powerpoint/2010/main" val="3175078120"/>
              </p:ext>
            </p:extLst>
          </p:nvPr>
        </p:nvGraphicFramePr>
        <p:xfrm>
          <a:off x="2015066" y="2023533"/>
          <a:ext cx="5909733" cy="36914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219AD39-2420-4398-846E-35839B75DA5A}"/>
              </a:ext>
            </a:extLst>
          </p:cNvPr>
          <p:cNvSpPr txBox="1"/>
          <p:nvPr/>
        </p:nvSpPr>
        <p:spPr>
          <a:xfrm>
            <a:off x="721047" y="3127970"/>
            <a:ext cx="1260153" cy="923330"/>
          </a:xfrm>
          <a:prstGeom prst="rect">
            <a:avLst/>
          </a:prstGeom>
          <a:noFill/>
        </p:spPr>
        <p:txBody>
          <a:bodyPr wrap="square" rtlCol="0">
            <a:spAutoFit/>
          </a:bodyPr>
          <a:lstStyle/>
          <a:p>
            <a:r>
              <a:rPr lang="en-US" b="1" dirty="0"/>
              <a:t>Out-party</a:t>
            </a:r>
          </a:p>
          <a:p>
            <a:r>
              <a:rPr lang="en-US" b="1" dirty="0"/>
              <a:t>share of </a:t>
            </a:r>
            <a:br>
              <a:rPr lang="en-US" b="1" dirty="0"/>
            </a:br>
            <a:r>
              <a:rPr lang="en-US" b="1" dirty="0"/>
              <a:t>House vote</a:t>
            </a:r>
          </a:p>
        </p:txBody>
      </p:sp>
      <p:sp>
        <p:nvSpPr>
          <p:cNvPr id="6" name="TextBox 5">
            <a:extLst>
              <a:ext uri="{FF2B5EF4-FFF2-40B4-BE49-F238E27FC236}">
                <a16:creationId xmlns:a16="http://schemas.microsoft.com/office/drawing/2014/main" id="{3DCD96E4-0DD7-4BDE-B882-BD2B3FB4FE57}"/>
              </a:ext>
            </a:extLst>
          </p:cNvPr>
          <p:cNvSpPr txBox="1"/>
          <p:nvPr/>
        </p:nvSpPr>
        <p:spPr>
          <a:xfrm>
            <a:off x="3657600" y="5929868"/>
            <a:ext cx="2925013" cy="369332"/>
          </a:xfrm>
          <a:prstGeom prst="rect">
            <a:avLst/>
          </a:prstGeom>
          <a:noFill/>
        </p:spPr>
        <p:txBody>
          <a:bodyPr wrap="square" rtlCol="0">
            <a:spAutoFit/>
          </a:bodyPr>
          <a:lstStyle/>
          <a:p>
            <a:r>
              <a:rPr lang="en-US" b="1" dirty="0"/>
              <a:t>Presidential approval rating</a:t>
            </a:r>
          </a:p>
        </p:txBody>
      </p:sp>
    </p:spTree>
    <p:extLst>
      <p:ext uri="{BB962C8B-B14F-4D97-AF65-F5344CB8AC3E}">
        <p14:creationId xmlns:p14="http://schemas.microsoft.com/office/powerpoint/2010/main" val="2527081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0E5-3AF1-453A-8BC1-C0AB5A505FDB}"/>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House Vote</a:t>
            </a:r>
          </a:p>
        </p:txBody>
      </p:sp>
      <p:graphicFrame>
        <p:nvGraphicFramePr>
          <p:cNvPr id="4" name="Content Placeholder 3">
            <a:extLst>
              <a:ext uri="{FF2B5EF4-FFF2-40B4-BE49-F238E27FC236}">
                <a16:creationId xmlns:a16="http://schemas.microsoft.com/office/drawing/2014/main" id="{D1EB12EE-04D6-4BCD-827D-03EF85B7749E}"/>
              </a:ext>
            </a:extLst>
          </p:cNvPr>
          <p:cNvGraphicFramePr>
            <a:graphicFrameLocks noGrp="1"/>
          </p:cNvGraphicFramePr>
          <p:nvPr>
            <p:ph idx="1"/>
            <p:extLst>
              <p:ext uri="{D42A27DB-BD31-4B8C-83A1-F6EECF244321}">
                <p14:modId xmlns:p14="http://schemas.microsoft.com/office/powerpoint/2010/main" val="2360266954"/>
              </p:ext>
            </p:extLst>
          </p:nvPr>
        </p:nvGraphicFramePr>
        <p:xfrm>
          <a:off x="2015066" y="2023533"/>
          <a:ext cx="5909733" cy="36914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219AD39-2420-4398-846E-35839B75DA5A}"/>
              </a:ext>
            </a:extLst>
          </p:cNvPr>
          <p:cNvSpPr txBox="1"/>
          <p:nvPr/>
        </p:nvSpPr>
        <p:spPr>
          <a:xfrm>
            <a:off x="721047" y="3127970"/>
            <a:ext cx="1260153" cy="923330"/>
          </a:xfrm>
          <a:prstGeom prst="rect">
            <a:avLst/>
          </a:prstGeom>
          <a:noFill/>
        </p:spPr>
        <p:txBody>
          <a:bodyPr wrap="square" rtlCol="0">
            <a:spAutoFit/>
          </a:bodyPr>
          <a:lstStyle/>
          <a:p>
            <a:r>
              <a:rPr lang="en-US" b="1" dirty="0"/>
              <a:t>Out-party</a:t>
            </a:r>
          </a:p>
          <a:p>
            <a:r>
              <a:rPr lang="en-US" b="1" dirty="0"/>
              <a:t>share of </a:t>
            </a:r>
            <a:br>
              <a:rPr lang="en-US" b="1" dirty="0"/>
            </a:br>
            <a:r>
              <a:rPr lang="en-US" b="1" dirty="0"/>
              <a:t>House vote</a:t>
            </a:r>
          </a:p>
        </p:txBody>
      </p:sp>
      <p:sp>
        <p:nvSpPr>
          <p:cNvPr id="6" name="TextBox 5">
            <a:extLst>
              <a:ext uri="{FF2B5EF4-FFF2-40B4-BE49-F238E27FC236}">
                <a16:creationId xmlns:a16="http://schemas.microsoft.com/office/drawing/2014/main" id="{3DCD96E4-0DD7-4BDE-B882-BD2B3FB4FE57}"/>
              </a:ext>
            </a:extLst>
          </p:cNvPr>
          <p:cNvSpPr txBox="1"/>
          <p:nvPr/>
        </p:nvSpPr>
        <p:spPr>
          <a:xfrm>
            <a:off x="3657600" y="5929868"/>
            <a:ext cx="2925013" cy="369332"/>
          </a:xfrm>
          <a:prstGeom prst="rect">
            <a:avLst/>
          </a:prstGeom>
          <a:noFill/>
        </p:spPr>
        <p:txBody>
          <a:bodyPr wrap="square" rtlCol="0">
            <a:spAutoFit/>
          </a:bodyPr>
          <a:lstStyle/>
          <a:p>
            <a:r>
              <a:rPr lang="en-US" b="1" dirty="0"/>
              <a:t>Presidential approval rating</a:t>
            </a:r>
          </a:p>
        </p:txBody>
      </p:sp>
      <p:sp>
        <p:nvSpPr>
          <p:cNvPr id="3" name="TextBox 2">
            <a:extLst>
              <a:ext uri="{FF2B5EF4-FFF2-40B4-BE49-F238E27FC236}">
                <a16:creationId xmlns:a16="http://schemas.microsoft.com/office/drawing/2014/main" id="{33E12939-C4F0-48A1-8D82-1FEF9C5C7023}"/>
              </a:ext>
            </a:extLst>
          </p:cNvPr>
          <p:cNvSpPr txBox="1"/>
          <p:nvPr/>
        </p:nvSpPr>
        <p:spPr>
          <a:xfrm>
            <a:off x="5798129" y="1936108"/>
            <a:ext cx="2914837" cy="1200329"/>
          </a:xfrm>
          <a:prstGeom prst="rect">
            <a:avLst/>
          </a:prstGeom>
          <a:noFill/>
        </p:spPr>
        <p:txBody>
          <a:bodyPr wrap="none" rtlCol="0">
            <a:spAutoFit/>
          </a:bodyPr>
          <a:lstStyle/>
          <a:p>
            <a:r>
              <a:rPr lang="en-US" b="1" dirty="0"/>
              <a:t>Biden’s approval rating</a:t>
            </a:r>
          </a:p>
          <a:p>
            <a:r>
              <a:rPr lang="en-US" b="1" dirty="0"/>
              <a:t>predicts that Republicans </a:t>
            </a:r>
          </a:p>
          <a:p>
            <a:r>
              <a:rPr lang="en-US" b="1" dirty="0"/>
              <a:t>will win 2022 House vote by </a:t>
            </a:r>
          </a:p>
          <a:p>
            <a:r>
              <a:rPr lang="en-US" b="1" dirty="0"/>
              <a:t>52-48 nationally</a:t>
            </a:r>
          </a:p>
        </p:txBody>
      </p:sp>
    </p:spTree>
    <p:extLst>
      <p:ext uri="{BB962C8B-B14F-4D97-AF65-F5344CB8AC3E}">
        <p14:creationId xmlns:p14="http://schemas.microsoft.com/office/powerpoint/2010/main" val="1808360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B33A-A83E-46EE-8D96-784896DCFA20}"/>
              </a:ext>
            </a:extLst>
          </p:cNvPr>
          <p:cNvSpPr>
            <a:spLocks noGrp="1"/>
          </p:cNvSpPr>
          <p:nvPr>
            <p:ph type="title"/>
          </p:nvPr>
        </p:nvSpPr>
        <p:spPr/>
        <p:txBody>
          <a:bodyPr>
            <a:normAutofit fontScale="90000"/>
          </a:bodyPr>
          <a:lstStyle/>
          <a:p>
            <a:r>
              <a:rPr lang="en-US" dirty="0"/>
              <a:t>Out-Party Share of Midterm Two-Party Vote</a:t>
            </a:r>
            <a:br>
              <a:rPr lang="en-US" dirty="0"/>
            </a:br>
            <a:r>
              <a:rPr lang="en-US" dirty="0"/>
              <a:t>and Gain/Loss of House Seats</a:t>
            </a:r>
          </a:p>
        </p:txBody>
      </p:sp>
      <p:graphicFrame>
        <p:nvGraphicFramePr>
          <p:cNvPr id="6" name="Content Placeholder 5">
            <a:extLst>
              <a:ext uri="{FF2B5EF4-FFF2-40B4-BE49-F238E27FC236}">
                <a16:creationId xmlns:a16="http://schemas.microsoft.com/office/drawing/2014/main" id="{86D23AB2-1C59-4474-9038-7D12F485FF48}"/>
              </a:ext>
            </a:extLst>
          </p:cNvPr>
          <p:cNvGraphicFramePr>
            <a:graphicFrameLocks noGrp="1"/>
          </p:cNvGraphicFramePr>
          <p:nvPr>
            <p:ph idx="1"/>
          </p:nvPr>
        </p:nvGraphicFramePr>
        <p:xfrm>
          <a:off x="1905000" y="1600200"/>
          <a:ext cx="6764866"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CAE7C40-77CC-4725-8FF0-E8CD76CDF14F}"/>
              </a:ext>
            </a:extLst>
          </p:cNvPr>
          <p:cNvSpPr txBox="1"/>
          <p:nvPr/>
        </p:nvSpPr>
        <p:spPr>
          <a:xfrm>
            <a:off x="457200" y="3200400"/>
            <a:ext cx="1311065" cy="923330"/>
          </a:xfrm>
          <a:prstGeom prst="rect">
            <a:avLst/>
          </a:prstGeom>
          <a:noFill/>
        </p:spPr>
        <p:txBody>
          <a:bodyPr wrap="square" rtlCol="0">
            <a:spAutoFit/>
          </a:bodyPr>
          <a:lstStyle/>
          <a:p>
            <a:r>
              <a:rPr lang="en-US" dirty="0"/>
              <a:t>Out-party</a:t>
            </a:r>
          </a:p>
          <a:p>
            <a:r>
              <a:rPr lang="en-US" dirty="0"/>
              <a:t>gain/loss</a:t>
            </a:r>
          </a:p>
          <a:p>
            <a:r>
              <a:rPr lang="en-US" dirty="0"/>
              <a:t>House seats</a:t>
            </a:r>
          </a:p>
        </p:txBody>
      </p:sp>
      <p:sp>
        <p:nvSpPr>
          <p:cNvPr id="3" name="TextBox 2">
            <a:extLst>
              <a:ext uri="{FF2B5EF4-FFF2-40B4-BE49-F238E27FC236}">
                <a16:creationId xmlns:a16="http://schemas.microsoft.com/office/drawing/2014/main" id="{656BE727-F934-4092-A559-BC8A881731F0}"/>
              </a:ext>
            </a:extLst>
          </p:cNvPr>
          <p:cNvSpPr txBox="1"/>
          <p:nvPr/>
        </p:nvSpPr>
        <p:spPr>
          <a:xfrm>
            <a:off x="228600" y="6400800"/>
            <a:ext cx="3635739" cy="369332"/>
          </a:xfrm>
          <a:prstGeom prst="rect">
            <a:avLst/>
          </a:prstGeom>
          <a:noFill/>
        </p:spPr>
        <p:txBody>
          <a:bodyPr wrap="none" rtlCol="0">
            <a:spAutoFit/>
          </a:bodyPr>
          <a:lstStyle/>
          <a:p>
            <a:r>
              <a:rPr lang="en-US" dirty="0"/>
              <a:t>Note: Based on 1972-2018 midterms</a:t>
            </a:r>
          </a:p>
        </p:txBody>
      </p:sp>
    </p:spTree>
    <p:extLst>
      <p:ext uri="{BB962C8B-B14F-4D97-AF65-F5344CB8AC3E}">
        <p14:creationId xmlns:p14="http://schemas.microsoft.com/office/powerpoint/2010/main" val="1012048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B33A-A83E-46EE-8D96-784896DCFA20}"/>
              </a:ext>
            </a:extLst>
          </p:cNvPr>
          <p:cNvSpPr>
            <a:spLocks noGrp="1"/>
          </p:cNvSpPr>
          <p:nvPr>
            <p:ph type="title"/>
          </p:nvPr>
        </p:nvSpPr>
        <p:spPr/>
        <p:txBody>
          <a:bodyPr>
            <a:normAutofit fontScale="90000"/>
          </a:bodyPr>
          <a:lstStyle/>
          <a:p>
            <a:r>
              <a:rPr lang="en-US" dirty="0"/>
              <a:t>Out-Party Share of Two-Party Vote</a:t>
            </a:r>
            <a:br>
              <a:rPr lang="en-US" dirty="0"/>
            </a:br>
            <a:r>
              <a:rPr lang="en-US" dirty="0"/>
              <a:t>and Gain/Loss of House Seats</a:t>
            </a:r>
          </a:p>
        </p:txBody>
      </p:sp>
      <p:graphicFrame>
        <p:nvGraphicFramePr>
          <p:cNvPr id="6" name="Content Placeholder 5">
            <a:extLst>
              <a:ext uri="{FF2B5EF4-FFF2-40B4-BE49-F238E27FC236}">
                <a16:creationId xmlns:a16="http://schemas.microsoft.com/office/drawing/2014/main" id="{86D23AB2-1C59-4474-9038-7D12F485FF48}"/>
              </a:ext>
            </a:extLst>
          </p:cNvPr>
          <p:cNvGraphicFramePr>
            <a:graphicFrameLocks noGrp="1"/>
          </p:cNvGraphicFramePr>
          <p:nvPr>
            <p:ph idx="1"/>
            <p:extLst>
              <p:ext uri="{D42A27DB-BD31-4B8C-83A1-F6EECF244321}">
                <p14:modId xmlns:p14="http://schemas.microsoft.com/office/powerpoint/2010/main" val="1858231220"/>
              </p:ext>
            </p:extLst>
          </p:nvPr>
        </p:nvGraphicFramePr>
        <p:xfrm>
          <a:off x="1905000" y="1600200"/>
          <a:ext cx="6764866"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CAE7C40-77CC-4725-8FF0-E8CD76CDF14F}"/>
              </a:ext>
            </a:extLst>
          </p:cNvPr>
          <p:cNvSpPr txBox="1"/>
          <p:nvPr/>
        </p:nvSpPr>
        <p:spPr>
          <a:xfrm>
            <a:off x="457200" y="3200400"/>
            <a:ext cx="1311065" cy="923330"/>
          </a:xfrm>
          <a:prstGeom prst="rect">
            <a:avLst/>
          </a:prstGeom>
          <a:noFill/>
        </p:spPr>
        <p:txBody>
          <a:bodyPr wrap="square" rtlCol="0">
            <a:spAutoFit/>
          </a:bodyPr>
          <a:lstStyle/>
          <a:p>
            <a:r>
              <a:rPr lang="en-US" dirty="0"/>
              <a:t>Out-party</a:t>
            </a:r>
          </a:p>
          <a:p>
            <a:r>
              <a:rPr lang="en-US" dirty="0"/>
              <a:t>gain/loss</a:t>
            </a:r>
          </a:p>
          <a:p>
            <a:r>
              <a:rPr lang="en-US" dirty="0"/>
              <a:t>House seats</a:t>
            </a:r>
          </a:p>
        </p:txBody>
      </p:sp>
      <p:sp>
        <p:nvSpPr>
          <p:cNvPr id="3" name="Oval 2">
            <a:extLst>
              <a:ext uri="{FF2B5EF4-FFF2-40B4-BE49-F238E27FC236}">
                <a16:creationId xmlns:a16="http://schemas.microsoft.com/office/drawing/2014/main" id="{3C6BB413-0935-4EC9-9D94-9A3FE26245FD}"/>
              </a:ext>
            </a:extLst>
          </p:cNvPr>
          <p:cNvSpPr/>
          <p:nvPr/>
        </p:nvSpPr>
        <p:spPr>
          <a:xfrm>
            <a:off x="3823010" y="3051718"/>
            <a:ext cx="762000" cy="34289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6658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D4AA5-E690-A92D-897C-8552958E4F8C}"/>
              </a:ext>
            </a:extLst>
          </p:cNvPr>
          <p:cNvSpPr>
            <a:spLocks noGrp="1"/>
          </p:cNvSpPr>
          <p:nvPr>
            <p:ph type="title"/>
          </p:nvPr>
        </p:nvSpPr>
        <p:spPr/>
        <p:txBody>
          <a:bodyPr/>
          <a:lstStyle/>
          <a:p>
            <a:r>
              <a:rPr lang="en-US" dirty="0"/>
              <a:t>Post-War Era Overview</a:t>
            </a:r>
          </a:p>
        </p:txBody>
      </p:sp>
      <p:sp>
        <p:nvSpPr>
          <p:cNvPr id="3" name="Content Placeholder 2">
            <a:extLst>
              <a:ext uri="{FF2B5EF4-FFF2-40B4-BE49-F238E27FC236}">
                <a16:creationId xmlns:a16="http://schemas.microsoft.com/office/drawing/2014/main" id="{FCA34CC6-54CA-B40F-9B36-235585B41F9F}"/>
              </a:ext>
            </a:extLst>
          </p:cNvPr>
          <p:cNvSpPr>
            <a:spLocks noGrp="1"/>
          </p:cNvSpPr>
          <p:nvPr>
            <p:ph idx="1"/>
          </p:nvPr>
        </p:nvSpPr>
        <p:spPr>
          <a:xfrm>
            <a:off x="457200" y="1600200"/>
            <a:ext cx="8229600" cy="4114800"/>
          </a:xfrm>
        </p:spPr>
        <p:txBody>
          <a:bodyPr>
            <a:normAutofit fontScale="92500" lnSpcReduction="10000"/>
          </a:bodyPr>
          <a:lstStyle/>
          <a:p>
            <a:pPr marL="0" indent="0">
              <a:buNone/>
            </a:pPr>
            <a:r>
              <a:rPr lang="en-US" dirty="0"/>
              <a:t>In the </a:t>
            </a:r>
            <a:r>
              <a:rPr lang="en-US" b="1" dirty="0"/>
              <a:t>5 midterms </a:t>
            </a:r>
            <a:r>
              <a:rPr lang="en-US" dirty="0"/>
              <a:t>in this period when the president’s approval rating has been </a:t>
            </a:r>
            <a:r>
              <a:rPr lang="en-US" b="1" dirty="0"/>
              <a:t>near or above 60 percent</a:t>
            </a:r>
            <a:r>
              <a:rPr lang="en-US" dirty="0"/>
              <a:t>, the in-party has either gained House seats or lost a minor number.</a:t>
            </a:r>
          </a:p>
          <a:p>
            <a:pPr marL="0" indent="0">
              <a:buNone/>
            </a:pPr>
            <a:endParaRPr lang="en-US" dirty="0"/>
          </a:p>
          <a:p>
            <a:pPr marL="0" indent="0">
              <a:buNone/>
            </a:pPr>
            <a:r>
              <a:rPr lang="en-US" dirty="0"/>
              <a:t>In the </a:t>
            </a:r>
            <a:r>
              <a:rPr lang="en-US" b="1" dirty="0"/>
              <a:t>8 midterms </a:t>
            </a:r>
            <a:r>
              <a:rPr lang="en-US" dirty="0"/>
              <a:t>in this period where the president’s approval has been </a:t>
            </a:r>
            <a:r>
              <a:rPr lang="en-US" b="1" dirty="0"/>
              <a:t>below 50 percent</a:t>
            </a:r>
            <a:r>
              <a:rPr lang="en-US" dirty="0"/>
              <a:t>, the in-party has </a:t>
            </a:r>
            <a:r>
              <a:rPr lang="en-US" b="1" dirty="0"/>
              <a:t>lost at least 26 House seats </a:t>
            </a:r>
            <a:r>
              <a:rPr lang="en-US" dirty="0"/>
              <a:t>except Obama 2014 (13 seats)</a:t>
            </a:r>
          </a:p>
        </p:txBody>
      </p:sp>
      <p:sp>
        <p:nvSpPr>
          <p:cNvPr id="4" name="TextBox 3">
            <a:extLst>
              <a:ext uri="{FF2B5EF4-FFF2-40B4-BE49-F238E27FC236}">
                <a16:creationId xmlns:a16="http://schemas.microsoft.com/office/drawing/2014/main" id="{61A8A522-A289-7FD2-64FE-BD11D1E535A2}"/>
              </a:ext>
            </a:extLst>
          </p:cNvPr>
          <p:cNvSpPr txBox="1"/>
          <p:nvPr/>
        </p:nvSpPr>
        <p:spPr>
          <a:xfrm>
            <a:off x="304800" y="6019800"/>
            <a:ext cx="8369407" cy="646331"/>
          </a:xfrm>
          <a:prstGeom prst="rect">
            <a:avLst/>
          </a:prstGeom>
          <a:noFill/>
        </p:spPr>
        <p:txBody>
          <a:bodyPr wrap="none" rtlCol="0">
            <a:spAutoFit/>
          </a:bodyPr>
          <a:lstStyle/>
          <a:p>
            <a:r>
              <a:rPr lang="en-US" dirty="0"/>
              <a:t>Source: James Campbell, The 2022 House Midterm by the Numbers, Real Clear Politics,’</a:t>
            </a:r>
          </a:p>
          <a:p>
            <a:r>
              <a:rPr lang="en-US" dirty="0"/>
              <a:t>July 5, 2022. </a:t>
            </a:r>
          </a:p>
        </p:txBody>
      </p:sp>
    </p:spTree>
    <p:extLst>
      <p:ext uri="{BB962C8B-B14F-4D97-AF65-F5344CB8AC3E}">
        <p14:creationId xmlns:p14="http://schemas.microsoft.com/office/powerpoint/2010/main" val="1747294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1665896" y="1100047"/>
            <a:ext cx="5812209" cy="516731"/>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700"/>
              </a:lnSpc>
              <a:spcBef>
                <a:spcPts val="900"/>
              </a:spcBef>
              <a:spcAft>
                <a:spcPts val="900"/>
              </a:spcAft>
              <a:defRPr/>
            </a:pPr>
            <a:r>
              <a:rPr lang="en-US" sz="27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36720" y="2108487"/>
            <a:ext cx="2621280" cy="382010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490280" y="2063260"/>
            <a:ext cx="3495519" cy="195528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buFont typeface="Wingdings" panose="05000000000000000000" pitchFamily="2" charset="2"/>
              <a:buChar char="Ø"/>
              <a:defRPr/>
            </a:pPr>
            <a:r>
              <a:rPr lang="en-US" sz="1500" b="1" u="sng" dirty="0">
                <a:solidFill>
                  <a:srgbClr val="000510"/>
                </a:solidFill>
                <a:latin typeface="Arial" panose="020B0604020202020204"/>
                <a:sym typeface="Wingdings" panose="05000000000000000000" pitchFamily="2" charset="2"/>
              </a:rPr>
              <a:t>NUMBER ONE</a:t>
            </a:r>
            <a:r>
              <a:rPr lang="en-US" sz="1500" b="1" dirty="0">
                <a:solidFill>
                  <a:srgbClr val="000510"/>
                </a:solidFill>
                <a:latin typeface="Arial" panose="020B0604020202020204"/>
                <a:sym typeface="Wingdings" panose="05000000000000000000" pitchFamily="2" charset="2"/>
              </a:rPr>
              <a:t> </a:t>
            </a:r>
            <a:r>
              <a:rPr lang="en-US" sz="1500" dirty="0">
                <a:solidFill>
                  <a:srgbClr val="000510"/>
                </a:solidFill>
                <a:latin typeface="Arial" panose="020B0604020202020204"/>
                <a:sym typeface="Wingdings" panose="05000000000000000000" pitchFamily="2" charset="2"/>
              </a:rPr>
              <a:t>in American Government </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Accessibility through Readability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Critical Thinking Emphasis</a:t>
            </a:r>
            <a:r>
              <a:rPr lang="en-US" sz="1500" dirty="0">
                <a:solidFill>
                  <a:srgbClr val="000510"/>
                </a:solidFill>
                <a:latin typeface="Arial" panose="020B0604020202020204"/>
                <a:sym typeface="Wingdings" panose="05000000000000000000" pitchFamily="2" charset="2"/>
              </a:rPr>
              <a:t>—Case Studies &amp; Pedagogy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Even-handed approach </a:t>
            </a:r>
            <a:r>
              <a:rPr lang="en-US" sz="1500" dirty="0">
                <a:solidFill>
                  <a:srgbClr val="000510"/>
                </a:solidFill>
                <a:latin typeface="Arial" panose="020B0604020202020204"/>
                <a:sym typeface="Wingdings" panose="05000000000000000000" pitchFamily="2" charset="2"/>
              </a:rPr>
              <a:t>with broad appeal</a:t>
            </a:r>
          </a:p>
          <a:p>
            <a:pPr marL="128588" indent="-128588">
              <a:buFont typeface="Wingdings" panose="05000000000000000000" pitchFamily="2" charset="2"/>
              <a:buChar char="Ø"/>
              <a:defRPr/>
            </a:pPr>
            <a:endParaRPr lang="en-US" sz="375" b="1"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Unparalleled Instructor Support</a:t>
            </a:r>
            <a:r>
              <a:rPr lang="en-US" sz="1500" dirty="0">
                <a:solidFill>
                  <a:srgbClr val="000510"/>
                </a:solidFill>
                <a:latin typeface="Arial" panose="020B0604020202020204"/>
                <a:sym typeface="Wingdings" panose="05000000000000000000" pitchFamily="2" charset="2"/>
              </a:rPr>
              <a:t>—</a:t>
            </a:r>
            <a:r>
              <a:rPr lang="en-US" sz="1500" dirty="0">
                <a:solidFill>
                  <a:srgbClr val="000510"/>
                </a:solidFill>
                <a:latin typeface="Arial" panose="020B0604020202020204" pitchFamily="34" charset="0"/>
                <a:cs typeface="Arial" panose="020B0604020202020204" pitchFamily="34" charset="0"/>
              </a:rPr>
              <a:t>24 Complimentary </a:t>
            </a:r>
            <a:r>
              <a:rPr lang="en-US" sz="1500" dirty="0" err="1">
                <a:solidFill>
                  <a:srgbClr val="000510"/>
                </a:solidFill>
                <a:latin typeface="Arial" panose="020B0604020202020204" pitchFamily="34" charset="0"/>
                <a:cs typeface="Arial" panose="020B0604020202020204" pitchFamily="34" charset="0"/>
              </a:rPr>
              <a:t>HarvardX</a:t>
            </a:r>
            <a:r>
              <a:rPr lang="en-US" sz="1500" dirty="0">
                <a:solidFill>
                  <a:srgbClr val="000510"/>
                </a:solidFill>
                <a:latin typeface="Arial" panose="020B0604020202020204" pitchFamily="34" charset="0"/>
                <a:cs typeface="Arial" panose="020B0604020202020204" pitchFamily="34" charset="0"/>
              </a:rPr>
              <a:t>/EdX Video Lectures</a:t>
            </a:r>
          </a:p>
          <a:p>
            <a:pPr marL="214313" indent="-214313" algn="ctr">
              <a:buFont typeface="Wingdings" panose="05000000000000000000" pitchFamily="2" charset="2"/>
              <a:buChar char="à"/>
              <a:defRPr/>
            </a:pPr>
            <a:endParaRPr lang="en-US" sz="1800" dirty="0">
              <a:solidFill>
                <a:srgbClr val="000000"/>
              </a:solidFill>
              <a:latin typeface="Arial" panose="020B0604020202020204"/>
              <a:sym typeface="Wingdings" panose="05000000000000000000" pitchFamily="2" charset="2"/>
            </a:endParaRPr>
          </a:p>
          <a:p>
            <a:pPr marL="214313" indent="-214313" algn="ctr">
              <a:buFont typeface="Wingdings" panose="05000000000000000000" pitchFamily="2" charset="2"/>
              <a:buChar char="à"/>
              <a:defRPr/>
            </a:pPr>
            <a:endParaRPr lang="en-US" sz="21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7216140" y="2457450"/>
            <a:ext cx="1684020" cy="280416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50000"/>
                  </a:schemeClr>
                </a:solidFill>
              </a:rPr>
              <a:t>To obtain a free instructor’s copy of </a:t>
            </a:r>
            <a:r>
              <a:rPr lang="en-US" b="1" i="1" dirty="0">
                <a:solidFill>
                  <a:schemeClr val="accent4">
                    <a:lumMod val="50000"/>
                  </a:schemeClr>
                </a:solidFill>
              </a:rPr>
              <a:t>We the People</a:t>
            </a:r>
            <a:r>
              <a:rPr lang="en-US" b="1" dirty="0">
                <a:solidFill>
                  <a:schemeClr val="accent4">
                    <a:lumMod val="50000"/>
                  </a:schemeClr>
                </a:solidFill>
              </a:rPr>
              <a:t>, please enter your name and affiliation in the Chat Room. </a:t>
            </a:r>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980B-3F64-4D7A-9E7C-8DBF9F0E4150}"/>
              </a:ext>
            </a:extLst>
          </p:cNvPr>
          <p:cNvSpPr>
            <a:spLocks noGrp="1"/>
          </p:cNvSpPr>
          <p:nvPr>
            <p:ph type="title"/>
          </p:nvPr>
        </p:nvSpPr>
        <p:spPr/>
        <p:txBody>
          <a:bodyPr/>
          <a:lstStyle/>
          <a:p>
            <a:r>
              <a:rPr lang="en-US" dirty="0"/>
              <a:t>Biden’s Approval Rating Problem</a:t>
            </a:r>
          </a:p>
        </p:txBody>
      </p:sp>
      <p:graphicFrame>
        <p:nvGraphicFramePr>
          <p:cNvPr id="6" name="Content Placeholder 5">
            <a:extLst>
              <a:ext uri="{FF2B5EF4-FFF2-40B4-BE49-F238E27FC236}">
                <a16:creationId xmlns:a16="http://schemas.microsoft.com/office/drawing/2014/main" id="{D44DE07B-959E-46B4-BB36-2D669C543AF7}"/>
              </a:ext>
            </a:extLst>
          </p:cNvPr>
          <p:cNvGraphicFramePr>
            <a:graphicFrameLocks noGrp="1"/>
          </p:cNvGraphicFramePr>
          <p:nvPr>
            <p:ph idx="1"/>
          </p:nvPr>
        </p:nvGraphicFramePr>
        <p:xfrm>
          <a:off x="457200" y="1600200"/>
          <a:ext cx="82296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a:extLst>
              <a:ext uri="{FF2B5EF4-FFF2-40B4-BE49-F238E27FC236}">
                <a16:creationId xmlns:a16="http://schemas.microsoft.com/office/drawing/2014/main" id="{7E1C3E9F-0203-4CDA-9B8C-36E735318AE8}"/>
              </a:ext>
            </a:extLst>
          </p:cNvPr>
          <p:cNvSpPr/>
          <p:nvPr/>
        </p:nvSpPr>
        <p:spPr>
          <a:xfrm>
            <a:off x="3276600" y="2438400"/>
            <a:ext cx="2590800" cy="3657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080848E-9ABC-CE1A-8DDA-367231503E12}"/>
              </a:ext>
            </a:extLst>
          </p:cNvPr>
          <p:cNvSpPr txBox="1"/>
          <p:nvPr/>
        </p:nvSpPr>
        <p:spPr>
          <a:xfrm>
            <a:off x="304800" y="6324600"/>
            <a:ext cx="5392054" cy="369332"/>
          </a:xfrm>
          <a:prstGeom prst="rect">
            <a:avLst/>
          </a:prstGeom>
          <a:noFill/>
        </p:spPr>
        <p:txBody>
          <a:bodyPr wrap="none" rtlCol="0">
            <a:spAutoFit/>
          </a:bodyPr>
          <a:lstStyle/>
          <a:p>
            <a:r>
              <a:rPr lang="en-US" dirty="0"/>
              <a:t>Source: NPR/PBS NewsHour/Marist poll, October, 2022 </a:t>
            </a:r>
          </a:p>
        </p:txBody>
      </p:sp>
    </p:spTree>
    <p:extLst>
      <p:ext uri="{BB962C8B-B14F-4D97-AF65-F5344CB8AC3E}">
        <p14:creationId xmlns:p14="http://schemas.microsoft.com/office/powerpoint/2010/main" val="1233051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D9CAE-6723-4763-0A4E-9F037132F24A}"/>
              </a:ext>
            </a:extLst>
          </p:cNvPr>
          <p:cNvSpPr>
            <a:spLocks noGrp="1"/>
          </p:cNvSpPr>
          <p:nvPr>
            <p:ph type="title"/>
          </p:nvPr>
        </p:nvSpPr>
        <p:spPr/>
        <p:txBody>
          <a:bodyPr/>
          <a:lstStyle/>
          <a:p>
            <a:r>
              <a:rPr lang="en-US" dirty="0"/>
              <a:t>Why 2022 Might Not Fit the Model</a:t>
            </a:r>
          </a:p>
        </p:txBody>
      </p:sp>
      <p:sp>
        <p:nvSpPr>
          <p:cNvPr id="3" name="Content Placeholder 2">
            <a:extLst>
              <a:ext uri="{FF2B5EF4-FFF2-40B4-BE49-F238E27FC236}">
                <a16:creationId xmlns:a16="http://schemas.microsoft.com/office/drawing/2014/main" id="{4B0EE188-BC30-3769-713B-9C411D0DA05F}"/>
              </a:ext>
            </a:extLst>
          </p:cNvPr>
          <p:cNvSpPr>
            <a:spLocks noGrp="1"/>
          </p:cNvSpPr>
          <p:nvPr>
            <p:ph idx="1"/>
          </p:nvPr>
        </p:nvSpPr>
        <p:spPr/>
        <p:txBody>
          <a:bodyPr>
            <a:normAutofit fontScale="92500" lnSpcReduction="20000"/>
          </a:bodyPr>
          <a:lstStyle/>
          <a:p>
            <a:pPr marL="0" indent="0">
              <a:buNone/>
            </a:pPr>
            <a:r>
              <a:rPr lang="en-US" dirty="0"/>
              <a:t>A midterm election is typically a referendum-like response to the in-party.</a:t>
            </a:r>
          </a:p>
          <a:p>
            <a:pPr marL="0" indent="0">
              <a:buNone/>
            </a:pPr>
            <a:r>
              <a:rPr lang="en-US" b="1" dirty="0"/>
              <a:t>What’s unusual is that the 2022 midterm is also a  referendum on the out-party.</a:t>
            </a:r>
          </a:p>
          <a:p>
            <a:pPr marL="0" indent="0">
              <a:buNone/>
            </a:pPr>
            <a:r>
              <a:rPr lang="en-US" dirty="0"/>
              <a:t>	Donald Trump is not on the ballot but, he 	looms over the election – his persistent claim 	that the election was stolen and his active 	involvement in GOP primaries.</a:t>
            </a:r>
          </a:p>
          <a:p>
            <a:pPr marL="0" indent="0">
              <a:buNone/>
            </a:pPr>
            <a:r>
              <a:rPr lang="en-US" dirty="0"/>
              <a:t>	The </a:t>
            </a:r>
            <a:r>
              <a:rPr lang="en-US" i="1" dirty="0"/>
              <a:t>Dobbs</a:t>
            </a:r>
            <a:r>
              <a:rPr lang="en-US" dirty="0"/>
              <a:t> decision and the perception that 	the Supreme Court is pursuing a Republican 	agenda..</a:t>
            </a:r>
          </a:p>
        </p:txBody>
      </p:sp>
    </p:spTree>
    <p:extLst>
      <p:ext uri="{BB962C8B-B14F-4D97-AF65-F5344CB8AC3E}">
        <p14:creationId xmlns:p14="http://schemas.microsoft.com/office/powerpoint/2010/main" val="1130714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EE6B-5D1A-3085-F52E-C443FBE34DCB}"/>
              </a:ext>
            </a:extLst>
          </p:cNvPr>
          <p:cNvSpPr>
            <a:spLocks noGrp="1"/>
          </p:cNvSpPr>
          <p:nvPr>
            <p:ph type="title"/>
          </p:nvPr>
        </p:nvSpPr>
        <p:spPr/>
        <p:txBody>
          <a:bodyPr>
            <a:normAutofit/>
          </a:bodyPr>
          <a:lstStyle/>
          <a:p>
            <a:r>
              <a:rPr lang="en-US" dirty="0"/>
              <a:t>Biden, Trump, and the Supreme Court </a:t>
            </a:r>
          </a:p>
        </p:txBody>
      </p:sp>
      <p:graphicFrame>
        <p:nvGraphicFramePr>
          <p:cNvPr id="6" name="Content Placeholder 5">
            <a:extLst>
              <a:ext uri="{FF2B5EF4-FFF2-40B4-BE49-F238E27FC236}">
                <a16:creationId xmlns:a16="http://schemas.microsoft.com/office/drawing/2014/main" id="{D9393E2C-D742-BD69-B05B-BF267F70FC8F}"/>
              </a:ext>
            </a:extLst>
          </p:cNvPr>
          <p:cNvGraphicFramePr>
            <a:graphicFrameLocks noGrp="1"/>
          </p:cNvGraphicFramePr>
          <p:nvPr>
            <p:ph idx="1"/>
            <p:extLst>
              <p:ext uri="{D42A27DB-BD31-4B8C-83A1-F6EECF244321}">
                <p14:modId xmlns:p14="http://schemas.microsoft.com/office/powerpoint/2010/main" val="2691282394"/>
              </p:ext>
            </p:extLst>
          </p:nvPr>
        </p:nvGraphicFramePr>
        <p:xfrm>
          <a:off x="457200" y="1600200"/>
          <a:ext cx="82296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64EFF8E-4D8D-72CD-DE75-2F7DD5C20759}"/>
              </a:ext>
            </a:extLst>
          </p:cNvPr>
          <p:cNvSpPr txBox="1"/>
          <p:nvPr/>
        </p:nvSpPr>
        <p:spPr>
          <a:xfrm>
            <a:off x="152400" y="6105293"/>
            <a:ext cx="8534400" cy="646331"/>
          </a:xfrm>
          <a:prstGeom prst="rect">
            <a:avLst/>
          </a:prstGeom>
          <a:noFill/>
        </p:spPr>
        <p:txBody>
          <a:bodyPr wrap="square" rtlCol="0">
            <a:spAutoFit/>
          </a:bodyPr>
          <a:lstStyle/>
          <a:p>
            <a:r>
              <a:rPr lang="en-US" dirty="0"/>
              <a:t>Sources: For  Biden, CNN, Oct 22; Trump, FiveThirtyEight, Oct 2022; for Supreme Court, Gallup poll, Sep 2022</a:t>
            </a:r>
          </a:p>
        </p:txBody>
      </p:sp>
    </p:spTree>
    <p:extLst>
      <p:ext uri="{BB962C8B-B14F-4D97-AF65-F5344CB8AC3E}">
        <p14:creationId xmlns:p14="http://schemas.microsoft.com/office/powerpoint/2010/main" val="1567533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9FCC1-E5AF-4128-B1EA-3B6E1DDD620C}"/>
              </a:ext>
            </a:extLst>
          </p:cNvPr>
          <p:cNvSpPr>
            <a:spLocks noGrp="1"/>
          </p:cNvSpPr>
          <p:nvPr>
            <p:ph type="title"/>
          </p:nvPr>
        </p:nvSpPr>
        <p:spPr/>
        <p:txBody>
          <a:bodyPr/>
          <a:lstStyle/>
          <a:p>
            <a:r>
              <a:rPr lang="en-US" dirty="0"/>
              <a:t>Generic Two-Party Congressional Vote</a:t>
            </a:r>
          </a:p>
        </p:txBody>
      </p:sp>
      <p:graphicFrame>
        <p:nvGraphicFramePr>
          <p:cNvPr id="6" name="Content Placeholder 5">
            <a:extLst>
              <a:ext uri="{FF2B5EF4-FFF2-40B4-BE49-F238E27FC236}">
                <a16:creationId xmlns:a16="http://schemas.microsoft.com/office/drawing/2014/main" id="{E5D295AE-DAE0-4318-BBFA-B3D92FDD0782}"/>
              </a:ext>
            </a:extLst>
          </p:cNvPr>
          <p:cNvGraphicFramePr>
            <a:graphicFrameLocks noGrp="1"/>
          </p:cNvGraphicFramePr>
          <p:nvPr>
            <p:ph idx="1"/>
            <p:extLst>
              <p:ext uri="{D42A27DB-BD31-4B8C-83A1-F6EECF244321}">
                <p14:modId xmlns:p14="http://schemas.microsoft.com/office/powerpoint/2010/main" val="2601915643"/>
              </p:ext>
            </p:extLst>
          </p:nvPr>
        </p:nvGraphicFramePr>
        <p:xfrm>
          <a:off x="152400" y="1295400"/>
          <a:ext cx="82296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D27B009-E05D-43D9-9802-D90CDF7D6D25}"/>
              </a:ext>
            </a:extLst>
          </p:cNvPr>
          <p:cNvSpPr txBox="1"/>
          <p:nvPr/>
        </p:nvSpPr>
        <p:spPr>
          <a:xfrm>
            <a:off x="1828800" y="3962400"/>
            <a:ext cx="1273938" cy="369332"/>
          </a:xfrm>
          <a:prstGeom prst="rect">
            <a:avLst/>
          </a:prstGeom>
          <a:noFill/>
        </p:spPr>
        <p:txBody>
          <a:bodyPr wrap="none" rtlCol="0">
            <a:spAutoFit/>
          </a:bodyPr>
          <a:lstStyle/>
          <a:p>
            <a:r>
              <a:rPr lang="en-US" b="1" dirty="0"/>
              <a:t>Democratic</a:t>
            </a:r>
          </a:p>
        </p:txBody>
      </p:sp>
      <p:sp>
        <p:nvSpPr>
          <p:cNvPr id="9" name="TextBox 8">
            <a:extLst>
              <a:ext uri="{FF2B5EF4-FFF2-40B4-BE49-F238E27FC236}">
                <a16:creationId xmlns:a16="http://schemas.microsoft.com/office/drawing/2014/main" id="{D24CBD45-51D5-40B9-9DE8-23FA62FDF799}"/>
              </a:ext>
            </a:extLst>
          </p:cNvPr>
          <p:cNvSpPr txBox="1"/>
          <p:nvPr/>
        </p:nvSpPr>
        <p:spPr>
          <a:xfrm>
            <a:off x="3308589" y="2494002"/>
            <a:ext cx="1241109" cy="369332"/>
          </a:xfrm>
          <a:prstGeom prst="rect">
            <a:avLst/>
          </a:prstGeom>
          <a:noFill/>
        </p:spPr>
        <p:txBody>
          <a:bodyPr wrap="none" rtlCol="0">
            <a:spAutoFit/>
          </a:bodyPr>
          <a:lstStyle/>
          <a:p>
            <a:r>
              <a:rPr lang="en-US" b="1" dirty="0"/>
              <a:t>Republican</a:t>
            </a:r>
          </a:p>
        </p:txBody>
      </p:sp>
      <p:cxnSp>
        <p:nvCxnSpPr>
          <p:cNvPr id="11" name="Straight Arrow Connector 10">
            <a:extLst>
              <a:ext uri="{FF2B5EF4-FFF2-40B4-BE49-F238E27FC236}">
                <a16:creationId xmlns:a16="http://schemas.microsoft.com/office/drawing/2014/main" id="{D228B90B-399C-44F5-B843-BEBEA8021CF6}"/>
              </a:ext>
            </a:extLst>
          </p:cNvPr>
          <p:cNvCxnSpPr>
            <a:cxnSpLocks/>
            <a:stCxn id="9" idx="2"/>
          </p:cNvCxnSpPr>
          <p:nvPr/>
        </p:nvCxnSpPr>
        <p:spPr>
          <a:xfrm flipH="1">
            <a:off x="3335867" y="2863334"/>
            <a:ext cx="593277" cy="152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2F91615-E0D8-40E4-8416-644179EF8D5E}"/>
              </a:ext>
            </a:extLst>
          </p:cNvPr>
          <p:cNvCxnSpPr>
            <a:cxnSpLocks/>
          </p:cNvCxnSpPr>
          <p:nvPr/>
        </p:nvCxnSpPr>
        <p:spPr>
          <a:xfrm flipV="1">
            <a:off x="2895600" y="3783568"/>
            <a:ext cx="207138" cy="2110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86EA8E-CC1A-49F7-A875-E03A27BEC50F}"/>
              </a:ext>
            </a:extLst>
          </p:cNvPr>
          <p:cNvSpPr txBox="1"/>
          <p:nvPr/>
        </p:nvSpPr>
        <p:spPr>
          <a:xfrm>
            <a:off x="304800" y="6553200"/>
            <a:ext cx="7010400" cy="307777"/>
          </a:xfrm>
          <a:prstGeom prst="rect">
            <a:avLst/>
          </a:prstGeom>
          <a:noFill/>
        </p:spPr>
        <p:txBody>
          <a:bodyPr wrap="square" rtlCol="0">
            <a:spAutoFit/>
          </a:bodyPr>
          <a:lstStyle/>
          <a:p>
            <a:r>
              <a:rPr lang="en-US" sz="1400" dirty="0"/>
              <a:t>Source: Real Clear Politics, based on multiple polls</a:t>
            </a:r>
          </a:p>
        </p:txBody>
      </p:sp>
      <p:sp>
        <p:nvSpPr>
          <p:cNvPr id="4" name="Oval 3">
            <a:extLst>
              <a:ext uri="{FF2B5EF4-FFF2-40B4-BE49-F238E27FC236}">
                <a16:creationId xmlns:a16="http://schemas.microsoft.com/office/drawing/2014/main" id="{75944141-61CB-4E41-AAE0-B871A9155FB8}"/>
              </a:ext>
            </a:extLst>
          </p:cNvPr>
          <p:cNvSpPr/>
          <p:nvPr/>
        </p:nvSpPr>
        <p:spPr>
          <a:xfrm>
            <a:off x="7620000" y="2669917"/>
            <a:ext cx="914400" cy="121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9816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7C8A7-7364-4674-A4BB-7AD8EB83FAA8}"/>
              </a:ext>
            </a:extLst>
          </p:cNvPr>
          <p:cNvSpPr>
            <a:spLocks noGrp="1"/>
          </p:cNvSpPr>
          <p:nvPr>
            <p:ph type="title"/>
          </p:nvPr>
        </p:nvSpPr>
        <p:spPr>
          <a:xfrm>
            <a:off x="76200" y="533400"/>
            <a:ext cx="8839200" cy="990600"/>
          </a:xfrm>
        </p:spPr>
        <p:txBody>
          <a:bodyPr>
            <a:normAutofit fontScale="90000"/>
          </a:bodyPr>
          <a:lstStyle/>
          <a:p>
            <a:r>
              <a:rPr lang="en-US" dirty="0"/>
              <a:t>Another Reason Forecasting Models Are Likely to Overestimate Republican Party Performance</a:t>
            </a:r>
          </a:p>
        </p:txBody>
      </p:sp>
      <p:sp>
        <p:nvSpPr>
          <p:cNvPr id="3" name="Content Placeholder 2">
            <a:extLst>
              <a:ext uri="{FF2B5EF4-FFF2-40B4-BE49-F238E27FC236}">
                <a16:creationId xmlns:a16="http://schemas.microsoft.com/office/drawing/2014/main" id="{BCDEDB8B-4B4D-4D9C-BF3A-625AEC2015FD}"/>
              </a:ext>
            </a:extLst>
          </p:cNvPr>
          <p:cNvSpPr>
            <a:spLocks noGrp="1"/>
          </p:cNvSpPr>
          <p:nvPr>
            <p:ph idx="1"/>
          </p:nvPr>
        </p:nvSpPr>
        <p:spPr>
          <a:xfrm>
            <a:off x="457200" y="2057400"/>
            <a:ext cx="8229600" cy="4419600"/>
          </a:xfrm>
        </p:spPr>
        <p:txBody>
          <a:bodyPr>
            <a:normAutofit fontScale="92500"/>
          </a:bodyPr>
          <a:lstStyle/>
          <a:p>
            <a:pPr marL="0" indent="0">
              <a:buNone/>
            </a:pPr>
            <a:r>
              <a:rPr lang="en-US" dirty="0"/>
              <a:t>In past midterms, huge gains by out-party occurred when in-party had large House majority and was defending many seats. </a:t>
            </a:r>
          </a:p>
          <a:p>
            <a:pPr marL="0" indent="0">
              <a:buNone/>
            </a:pPr>
            <a:r>
              <a:rPr lang="en-US" dirty="0"/>
              <a:t>2010 Example: Democrats had a 79-seat advantage in House, enabling GOP to gain huge number of seats when voters swung in its direction </a:t>
            </a:r>
          </a:p>
          <a:p>
            <a:pPr marL="0" indent="0">
              <a:buNone/>
            </a:pPr>
            <a:r>
              <a:rPr lang="en-US" dirty="0"/>
              <a:t>Democrats currently have a 10-seat advantage, reducing likelihood of a Republican “wave” election.</a:t>
            </a:r>
          </a:p>
        </p:txBody>
      </p:sp>
    </p:spTree>
    <p:extLst>
      <p:ext uri="{BB962C8B-B14F-4D97-AF65-F5344CB8AC3E}">
        <p14:creationId xmlns:p14="http://schemas.microsoft.com/office/powerpoint/2010/main" val="2918638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457200" y="2667000"/>
            <a:ext cx="8229600" cy="3810000"/>
          </a:xfrm>
        </p:spPr>
        <p:txBody>
          <a:bodyPr/>
          <a:lstStyle/>
          <a:p>
            <a:pPr marL="0" indent="0" algn="ctr">
              <a:buNone/>
            </a:pPr>
            <a:r>
              <a:rPr lang="en-US" sz="4000" dirty="0"/>
              <a:t>2022 Senate Elections</a:t>
            </a:r>
          </a:p>
          <a:p>
            <a:pPr marL="0" indent="0">
              <a:buNone/>
            </a:pPr>
            <a:endParaRPr lang="en-US" dirty="0"/>
          </a:p>
        </p:txBody>
      </p:sp>
    </p:spTree>
    <p:extLst>
      <p:ext uri="{BB962C8B-B14F-4D97-AF65-F5344CB8AC3E}">
        <p14:creationId xmlns:p14="http://schemas.microsoft.com/office/powerpoint/2010/main" val="687949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D0C0-B801-494C-ACCE-524CA436CE13}"/>
              </a:ext>
            </a:extLst>
          </p:cNvPr>
          <p:cNvSpPr>
            <a:spLocks noGrp="1"/>
          </p:cNvSpPr>
          <p:nvPr>
            <p:ph type="title"/>
          </p:nvPr>
        </p:nvSpPr>
        <p:spPr>
          <a:xfrm>
            <a:off x="457200" y="533400"/>
            <a:ext cx="8229600" cy="1295400"/>
          </a:xfrm>
        </p:spPr>
        <p:txBody>
          <a:bodyPr>
            <a:normAutofit fontScale="90000"/>
          </a:bodyPr>
          <a:lstStyle/>
          <a:p>
            <a:r>
              <a:rPr lang="en-US" dirty="0"/>
              <a:t>2022 Senate races –</a:t>
            </a:r>
            <a:br>
              <a:rPr lang="en-US" dirty="0"/>
            </a:br>
            <a:r>
              <a:rPr lang="en-US" dirty="0"/>
              <a:t>Politico’s Current Forecast</a:t>
            </a:r>
          </a:p>
        </p:txBody>
      </p:sp>
      <p:graphicFrame>
        <p:nvGraphicFramePr>
          <p:cNvPr id="6" name="Content Placeholder 5">
            <a:extLst>
              <a:ext uri="{FF2B5EF4-FFF2-40B4-BE49-F238E27FC236}">
                <a16:creationId xmlns:a16="http://schemas.microsoft.com/office/drawing/2014/main" id="{3DA2EA58-49B0-4E02-9707-1E041698DFD3}"/>
              </a:ext>
            </a:extLst>
          </p:cNvPr>
          <p:cNvGraphicFramePr>
            <a:graphicFrameLocks noGrp="1"/>
          </p:cNvGraphicFramePr>
          <p:nvPr>
            <p:ph idx="1"/>
            <p:extLst>
              <p:ext uri="{D42A27DB-BD31-4B8C-83A1-F6EECF244321}">
                <p14:modId xmlns:p14="http://schemas.microsoft.com/office/powerpoint/2010/main" val="2683678682"/>
              </p:ext>
            </p:extLst>
          </p:nvPr>
        </p:nvGraphicFramePr>
        <p:xfrm>
          <a:off x="762000" y="1828800"/>
          <a:ext cx="81534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5529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88F7-49E5-4B38-ABA2-3EFFB439E699}"/>
              </a:ext>
            </a:extLst>
          </p:cNvPr>
          <p:cNvSpPr>
            <a:spLocks noGrp="1"/>
          </p:cNvSpPr>
          <p:nvPr>
            <p:ph type="title"/>
          </p:nvPr>
        </p:nvSpPr>
        <p:spPr/>
        <p:txBody>
          <a:bodyPr>
            <a:normAutofit/>
          </a:bodyPr>
          <a:lstStyle/>
          <a:p>
            <a:r>
              <a:rPr lang="en-US" sz="3200" dirty="0"/>
              <a:t>Toss-up and Leaning Races (Politico)</a:t>
            </a:r>
          </a:p>
        </p:txBody>
      </p:sp>
      <p:sp>
        <p:nvSpPr>
          <p:cNvPr id="3" name="Content Placeholder 2">
            <a:extLst>
              <a:ext uri="{FF2B5EF4-FFF2-40B4-BE49-F238E27FC236}">
                <a16:creationId xmlns:a16="http://schemas.microsoft.com/office/drawing/2014/main" id="{CDBA8E43-B965-4889-96B7-DA58D210D90C}"/>
              </a:ext>
            </a:extLst>
          </p:cNvPr>
          <p:cNvSpPr>
            <a:spLocks noGrp="1"/>
          </p:cNvSpPr>
          <p:nvPr>
            <p:ph idx="1"/>
          </p:nvPr>
        </p:nvSpPr>
        <p:spPr>
          <a:xfrm>
            <a:off x="1066800" y="1600200"/>
            <a:ext cx="7620000" cy="5105400"/>
          </a:xfrm>
        </p:spPr>
        <p:txBody>
          <a:bodyPr>
            <a:normAutofit fontScale="62500" lnSpcReduction="20000"/>
          </a:bodyPr>
          <a:lstStyle/>
          <a:p>
            <a:pPr marL="0" indent="0">
              <a:buNone/>
            </a:pPr>
            <a:r>
              <a:rPr lang="en-US" sz="3600" b="1" dirty="0"/>
              <a:t>Lean Democratic</a:t>
            </a:r>
          </a:p>
          <a:p>
            <a:pPr marL="0" indent="0">
              <a:buNone/>
            </a:pPr>
            <a:r>
              <a:rPr lang="en-US" sz="3600" b="1" dirty="0"/>
              <a:t>	</a:t>
            </a:r>
            <a:r>
              <a:rPr lang="en-US" dirty="0"/>
              <a:t>Arizona – Mark Kelly (D)</a:t>
            </a:r>
            <a:br>
              <a:rPr lang="en-US" dirty="0"/>
            </a:br>
            <a:r>
              <a:rPr lang="en-US" dirty="0"/>
              <a:t>	Colorado – Bennet (D)</a:t>
            </a:r>
          </a:p>
          <a:p>
            <a:pPr marL="0" indent="0">
              <a:buNone/>
            </a:pPr>
            <a:r>
              <a:rPr lang="en-US" dirty="0"/>
              <a:t>	New Hampshire – Maggie Hassan (D)</a:t>
            </a:r>
            <a:endParaRPr lang="en-US" b="1" dirty="0"/>
          </a:p>
          <a:p>
            <a:pPr marL="0" indent="0">
              <a:buNone/>
            </a:pPr>
            <a:endParaRPr lang="en-US" sz="3600" b="1" dirty="0"/>
          </a:p>
          <a:p>
            <a:pPr marL="0" indent="0">
              <a:buNone/>
            </a:pPr>
            <a:r>
              <a:rPr lang="en-US" sz="3600" b="1" dirty="0"/>
              <a:t>Toss up</a:t>
            </a:r>
          </a:p>
          <a:p>
            <a:pPr marL="0" indent="0">
              <a:buNone/>
            </a:pPr>
            <a:r>
              <a:rPr lang="en-US" dirty="0"/>
              <a:t>	Georgia – Raphael Warnock (D)</a:t>
            </a:r>
            <a:br>
              <a:rPr lang="en-US" dirty="0"/>
            </a:br>
            <a:r>
              <a:rPr lang="en-US" dirty="0"/>
              <a:t>	Nevada – Catherine Cortez </a:t>
            </a:r>
            <a:r>
              <a:rPr lang="en-US" dirty="0" err="1"/>
              <a:t>Mastro</a:t>
            </a:r>
            <a:r>
              <a:rPr lang="en-US" dirty="0"/>
              <a:t> (D)</a:t>
            </a:r>
            <a:br>
              <a:rPr lang="en-US" dirty="0"/>
            </a:br>
            <a:r>
              <a:rPr lang="en-US" dirty="0"/>
              <a:t>	Wisconsin – Ron Johnson (R)</a:t>
            </a:r>
            <a:br>
              <a:rPr lang="en-US" dirty="0"/>
            </a:br>
            <a:r>
              <a:rPr lang="en-US" dirty="0"/>
              <a:t>	Pennsylvania – open (currently R)</a:t>
            </a:r>
          </a:p>
          <a:p>
            <a:pPr marL="0" indent="0">
              <a:buNone/>
            </a:pPr>
            <a:endParaRPr lang="en-US" dirty="0"/>
          </a:p>
          <a:p>
            <a:pPr marL="0" indent="0">
              <a:buNone/>
            </a:pPr>
            <a:br>
              <a:rPr lang="en-US" dirty="0"/>
            </a:br>
            <a:r>
              <a:rPr lang="en-US" sz="4000" b="1" dirty="0"/>
              <a:t>Lean Republican</a:t>
            </a:r>
          </a:p>
          <a:p>
            <a:pPr marL="0" indent="0">
              <a:buNone/>
            </a:pPr>
            <a:r>
              <a:rPr lang="en-US" dirty="0"/>
              <a:t>	Florida -  Marco Rubio (R)</a:t>
            </a:r>
          </a:p>
          <a:p>
            <a:pPr marL="0" indent="0">
              <a:buNone/>
            </a:pPr>
            <a:r>
              <a:rPr lang="en-US" dirty="0"/>
              <a:t>	North Carolina – open (currently R)</a:t>
            </a:r>
            <a:br>
              <a:rPr lang="en-US" dirty="0"/>
            </a:br>
            <a:r>
              <a:rPr lang="en-US" dirty="0"/>
              <a:t>	Ohio – open (currently R)</a:t>
            </a:r>
          </a:p>
          <a:p>
            <a:pPr marL="0" indent="0">
              <a:buNone/>
            </a:pPr>
            <a:endParaRPr lang="en-US" dirty="0"/>
          </a:p>
        </p:txBody>
      </p:sp>
    </p:spTree>
    <p:extLst>
      <p:ext uri="{BB962C8B-B14F-4D97-AF65-F5344CB8AC3E}">
        <p14:creationId xmlns:p14="http://schemas.microsoft.com/office/powerpoint/2010/main" val="2066265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62364-F9D3-472F-94F3-84FD2D7DC971}"/>
              </a:ext>
            </a:extLst>
          </p:cNvPr>
          <p:cNvSpPr>
            <a:spLocks noGrp="1"/>
          </p:cNvSpPr>
          <p:nvPr>
            <p:ph type="title"/>
          </p:nvPr>
        </p:nvSpPr>
        <p:spPr>
          <a:xfrm>
            <a:off x="152400" y="533400"/>
            <a:ext cx="8534400" cy="990600"/>
          </a:xfrm>
        </p:spPr>
        <p:txBody>
          <a:bodyPr>
            <a:noAutofit/>
          </a:bodyPr>
          <a:lstStyle/>
          <a:p>
            <a:r>
              <a:rPr lang="en-US" sz="3200" dirty="0"/>
              <a:t>If Senate elections had been held in March (and if polls were predictive), the results would have been. . .</a:t>
            </a:r>
          </a:p>
        </p:txBody>
      </p:sp>
      <p:graphicFrame>
        <p:nvGraphicFramePr>
          <p:cNvPr id="6" name="Content Placeholder 5">
            <a:extLst>
              <a:ext uri="{FF2B5EF4-FFF2-40B4-BE49-F238E27FC236}">
                <a16:creationId xmlns:a16="http://schemas.microsoft.com/office/drawing/2014/main" id="{A968D2AD-88D3-4201-AE47-21677C91C52F}"/>
              </a:ext>
            </a:extLst>
          </p:cNvPr>
          <p:cNvGraphicFramePr>
            <a:graphicFrameLocks noGrp="1"/>
          </p:cNvGraphicFramePr>
          <p:nvPr>
            <p:ph idx="1"/>
            <p:extLst>
              <p:ext uri="{D42A27DB-BD31-4B8C-83A1-F6EECF244321}">
                <p14:modId xmlns:p14="http://schemas.microsoft.com/office/powerpoint/2010/main" val="3040373965"/>
              </p:ext>
            </p:extLst>
          </p:nvPr>
        </p:nvGraphicFramePr>
        <p:xfrm>
          <a:off x="838200" y="1905000"/>
          <a:ext cx="7848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21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62364-F9D3-472F-94F3-84FD2D7DC971}"/>
              </a:ext>
            </a:extLst>
          </p:cNvPr>
          <p:cNvSpPr>
            <a:spLocks noGrp="1"/>
          </p:cNvSpPr>
          <p:nvPr>
            <p:ph type="title"/>
          </p:nvPr>
        </p:nvSpPr>
        <p:spPr>
          <a:xfrm>
            <a:off x="152400" y="533400"/>
            <a:ext cx="8534400" cy="990600"/>
          </a:xfrm>
        </p:spPr>
        <p:txBody>
          <a:bodyPr>
            <a:noAutofit/>
          </a:bodyPr>
          <a:lstStyle/>
          <a:p>
            <a:r>
              <a:rPr lang="en-US" sz="3200" dirty="0"/>
              <a:t>If Senate elections were held today (and if polls are predictive), the results would be. . .</a:t>
            </a:r>
          </a:p>
        </p:txBody>
      </p:sp>
      <p:graphicFrame>
        <p:nvGraphicFramePr>
          <p:cNvPr id="6" name="Content Placeholder 5">
            <a:extLst>
              <a:ext uri="{FF2B5EF4-FFF2-40B4-BE49-F238E27FC236}">
                <a16:creationId xmlns:a16="http://schemas.microsoft.com/office/drawing/2014/main" id="{A968D2AD-88D3-4201-AE47-21677C91C52F}"/>
              </a:ext>
            </a:extLst>
          </p:cNvPr>
          <p:cNvGraphicFramePr>
            <a:graphicFrameLocks noGrp="1"/>
          </p:cNvGraphicFramePr>
          <p:nvPr>
            <p:ph idx="1"/>
            <p:extLst>
              <p:ext uri="{D42A27DB-BD31-4B8C-83A1-F6EECF244321}">
                <p14:modId xmlns:p14="http://schemas.microsoft.com/office/powerpoint/2010/main" val="3089493198"/>
              </p:ext>
            </p:extLst>
          </p:nvPr>
        </p:nvGraphicFramePr>
        <p:xfrm>
          <a:off x="381000" y="1981200"/>
          <a:ext cx="83820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353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1"/>
            <a:ext cx="8189913" cy="1676400"/>
          </a:xfrm>
        </p:spPr>
        <p:txBody>
          <a:bodyPr anchor="b">
            <a:normAutofit/>
          </a:bodyPr>
          <a:lstStyle/>
          <a:p>
            <a:pPr algn="ctr"/>
            <a:r>
              <a:rPr lang="en-US" dirty="0"/>
              <a:t>2022 Midterm Elections</a:t>
            </a:r>
            <a:br>
              <a:rPr lang="en-US" dirty="0"/>
            </a:br>
            <a:endParaRPr lang="en-US" sz="2800" dirty="0"/>
          </a:p>
        </p:txBody>
      </p:sp>
      <p:sp>
        <p:nvSpPr>
          <p:cNvPr id="3" name="Subtitle 2"/>
          <p:cNvSpPr>
            <a:spLocks noGrp="1"/>
          </p:cNvSpPr>
          <p:nvPr>
            <p:ph type="body" idx="1"/>
          </p:nvPr>
        </p:nvSpPr>
        <p:spPr>
          <a:xfrm>
            <a:off x="1676400" y="4572000"/>
            <a:ext cx="6053666" cy="1504251"/>
          </a:xfrm>
        </p:spPr>
        <p:txBody>
          <a:bodyPr anchor="t">
            <a:normAutofit/>
          </a:bodyPr>
          <a:lstStyle/>
          <a:p>
            <a:pPr algn="ctr"/>
            <a:r>
              <a:rPr lang="en-US" sz="2400" dirty="0"/>
              <a:t>Tom Patterson, author of We the People</a:t>
            </a:r>
          </a:p>
        </p:txBody>
      </p:sp>
    </p:spTree>
    <p:extLst>
      <p:ext uri="{BB962C8B-B14F-4D97-AF65-F5344CB8AC3E}">
        <p14:creationId xmlns:p14="http://schemas.microsoft.com/office/powerpoint/2010/main" val="1742983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56659-531E-7723-E0AD-A0FF4161A299}"/>
              </a:ext>
            </a:extLst>
          </p:cNvPr>
          <p:cNvSpPr>
            <a:spLocks noGrp="1"/>
          </p:cNvSpPr>
          <p:nvPr>
            <p:ph type="title"/>
          </p:nvPr>
        </p:nvSpPr>
        <p:spPr/>
        <p:txBody>
          <a:bodyPr>
            <a:normAutofit fontScale="90000"/>
          </a:bodyPr>
          <a:lstStyle/>
          <a:p>
            <a:r>
              <a:rPr lang="en-US" dirty="0"/>
              <a:t>What happened between March and October?</a:t>
            </a:r>
          </a:p>
        </p:txBody>
      </p:sp>
      <p:sp>
        <p:nvSpPr>
          <p:cNvPr id="3" name="Content Placeholder 2">
            <a:extLst>
              <a:ext uri="{FF2B5EF4-FFF2-40B4-BE49-F238E27FC236}">
                <a16:creationId xmlns:a16="http://schemas.microsoft.com/office/drawing/2014/main" id="{4109EFC9-8E60-F012-8CF6-EA1A0A51C32F}"/>
              </a:ext>
            </a:extLst>
          </p:cNvPr>
          <p:cNvSpPr>
            <a:spLocks noGrp="1"/>
          </p:cNvSpPr>
          <p:nvPr>
            <p:ph idx="1"/>
          </p:nvPr>
        </p:nvSpPr>
        <p:spPr>
          <a:xfrm>
            <a:off x="457200" y="1600200"/>
            <a:ext cx="8229600" cy="4876800"/>
          </a:xfrm>
        </p:spPr>
        <p:txBody>
          <a:bodyPr>
            <a:normAutofit fontScale="92500" lnSpcReduction="10000"/>
          </a:bodyPr>
          <a:lstStyle/>
          <a:p>
            <a:pPr>
              <a:buFontTx/>
              <a:buChar char="-"/>
            </a:pPr>
            <a:r>
              <a:rPr lang="en-US" sz="2800" i="1" dirty="0"/>
              <a:t>Dobbs</a:t>
            </a:r>
          </a:p>
          <a:p>
            <a:pPr>
              <a:buFontTx/>
              <a:buChar char="-"/>
            </a:pPr>
            <a:r>
              <a:rPr lang="en-US" sz="2800" dirty="0"/>
              <a:t>Rise in Biden’s approval rating</a:t>
            </a:r>
          </a:p>
          <a:p>
            <a:pPr>
              <a:buFontTx/>
              <a:buChar char="-"/>
            </a:pPr>
            <a:r>
              <a:rPr lang="en-US" sz="2800" dirty="0"/>
              <a:t>Vulnerable Republican candidates in races that Republicans were favored to win (and could still win) – Walker in Georgia, Oz in Pennsylvania, Vance in Ohio, Masters in Arizona, Budd in NC – all of whom were backed by Trump in the GOP primary</a:t>
            </a:r>
          </a:p>
          <a:p>
            <a:pPr lvl="2">
              <a:buFontTx/>
              <a:buChar char="-"/>
            </a:pPr>
            <a:r>
              <a:rPr lang="en-US" sz="2800" i="1" dirty="0"/>
              <a:t>Has Trump put Republicans in the position they held in 2010 and 2012 when 4 flawed Tea-Party backed Senate candidates (Sharron Angle-NV, Christine O’Donnell, DE, Todd Akin, MO, Richard Mourdock-IN) cost them control of the Senate?</a:t>
            </a:r>
          </a:p>
        </p:txBody>
      </p:sp>
    </p:spTree>
    <p:extLst>
      <p:ext uri="{BB962C8B-B14F-4D97-AF65-F5344CB8AC3E}">
        <p14:creationId xmlns:p14="http://schemas.microsoft.com/office/powerpoint/2010/main" val="1517468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93C4E-14A5-7D9B-4AB2-E5D87A9C3113}"/>
              </a:ext>
            </a:extLst>
          </p:cNvPr>
          <p:cNvSpPr>
            <a:spLocks noGrp="1"/>
          </p:cNvSpPr>
          <p:nvPr>
            <p:ph type="title"/>
          </p:nvPr>
        </p:nvSpPr>
        <p:spPr/>
        <p:txBody>
          <a:bodyPr/>
          <a:lstStyle/>
          <a:p>
            <a:r>
              <a:rPr lang="en-US" dirty="0"/>
              <a:t>However . . . </a:t>
            </a:r>
          </a:p>
        </p:txBody>
      </p:sp>
      <p:sp>
        <p:nvSpPr>
          <p:cNvPr id="3" name="Content Placeholder 2">
            <a:extLst>
              <a:ext uri="{FF2B5EF4-FFF2-40B4-BE49-F238E27FC236}">
                <a16:creationId xmlns:a16="http://schemas.microsoft.com/office/drawing/2014/main" id="{D3F5EC4C-72B3-6ECE-37FE-744A720E52EA}"/>
              </a:ext>
            </a:extLst>
          </p:cNvPr>
          <p:cNvSpPr>
            <a:spLocks noGrp="1"/>
          </p:cNvSpPr>
          <p:nvPr>
            <p:ph idx="1"/>
          </p:nvPr>
        </p:nvSpPr>
        <p:spPr>
          <a:xfrm>
            <a:off x="838200" y="2057400"/>
            <a:ext cx="7848600" cy="4419600"/>
          </a:xfrm>
        </p:spPr>
        <p:txBody>
          <a:bodyPr/>
          <a:lstStyle/>
          <a:p>
            <a:r>
              <a:rPr lang="en-US" dirty="0"/>
              <a:t>Polls in recent elections have tended to underestimate the Republican vote</a:t>
            </a:r>
          </a:p>
          <a:p>
            <a:r>
              <a:rPr lang="en-US" dirty="0"/>
              <a:t>Republicans have gained ground recently in most Senate races</a:t>
            </a:r>
          </a:p>
          <a:p>
            <a:r>
              <a:rPr lang="en-US" dirty="0"/>
              <a:t>The “luck” factor</a:t>
            </a:r>
          </a:p>
        </p:txBody>
      </p:sp>
    </p:spTree>
    <p:extLst>
      <p:ext uri="{BB962C8B-B14F-4D97-AF65-F5344CB8AC3E}">
        <p14:creationId xmlns:p14="http://schemas.microsoft.com/office/powerpoint/2010/main" val="2009720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6C367-42B3-908C-DA12-8123898B55B1}"/>
              </a:ext>
            </a:extLst>
          </p:cNvPr>
          <p:cNvSpPr>
            <a:spLocks noGrp="1"/>
          </p:cNvSpPr>
          <p:nvPr>
            <p:ph type="title"/>
          </p:nvPr>
        </p:nvSpPr>
        <p:spPr/>
        <p:txBody>
          <a:bodyPr/>
          <a:lstStyle/>
          <a:p>
            <a:r>
              <a:rPr lang="en-US" dirty="0"/>
              <a:t>“Luck factor” example</a:t>
            </a:r>
          </a:p>
        </p:txBody>
      </p:sp>
      <p:sp>
        <p:nvSpPr>
          <p:cNvPr id="3" name="Content Placeholder 2">
            <a:extLst>
              <a:ext uri="{FF2B5EF4-FFF2-40B4-BE49-F238E27FC236}">
                <a16:creationId xmlns:a16="http://schemas.microsoft.com/office/drawing/2014/main" id="{A7E8A151-7499-4426-DFF1-7641C823F760}"/>
              </a:ext>
            </a:extLst>
          </p:cNvPr>
          <p:cNvSpPr>
            <a:spLocks noGrp="1"/>
          </p:cNvSpPr>
          <p:nvPr>
            <p:ph idx="1"/>
          </p:nvPr>
        </p:nvSpPr>
        <p:spPr>
          <a:xfrm>
            <a:off x="685800" y="1981200"/>
            <a:ext cx="7696200" cy="4495800"/>
          </a:xfrm>
        </p:spPr>
        <p:txBody>
          <a:bodyPr/>
          <a:lstStyle/>
          <a:p>
            <a:pPr marL="0" indent="0">
              <a:buNone/>
            </a:pPr>
            <a:r>
              <a:rPr lang="en-US" dirty="0"/>
              <a:t>In 1980, Republicans won control of the Senate for the first time in three decades.</a:t>
            </a:r>
          </a:p>
          <a:p>
            <a:pPr marL="0" indent="0">
              <a:buNone/>
            </a:pPr>
            <a:r>
              <a:rPr lang="en-US" dirty="0"/>
              <a:t>7 Senate seats flipped from one party to the other by a margin of 52-48 percent or less.</a:t>
            </a:r>
          </a:p>
          <a:p>
            <a:pPr marL="0" indent="0">
              <a:buNone/>
            </a:pPr>
            <a:r>
              <a:rPr lang="en-US" dirty="0"/>
              <a:t>All 7 Senate seats were won by the Republican candidate.</a:t>
            </a:r>
          </a:p>
        </p:txBody>
      </p:sp>
    </p:spTree>
    <p:extLst>
      <p:ext uri="{BB962C8B-B14F-4D97-AF65-F5344CB8AC3E}">
        <p14:creationId xmlns:p14="http://schemas.microsoft.com/office/powerpoint/2010/main" val="1318230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457200" y="2667000"/>
            <a:ext cx="8229600" cy="3810000"/>
          </a:xfrm>
        </p:spPr>
        <p:txBody>
          <a:bodyPr/>
          <a:lstStyle/>
          <a:p>
            <a:pPr marL="0" indent="0" algn="ctr">
              <a:buNone/>
            </a:pPr>
            <a:r>
              <a:rPr lang="en-US" sz="4000" dirty="0"/>
              <a:t>2022 House and Senate Elections</a:t>
            </a:r>
          </a:p>
          <a:p>
            <a:pPr marL="0" indent="0">
              <a:buNone/>
            </a:pPr>
            <a:endParaRPr lang="en-US" dirty="0"/>
          </a:p>
        </p:txBody>
      </p:sp>
    </p:spTree>
    <p:extLst>
      <p:ext uri="{BB962C8B-B14F-4D97-AF65-F5344CB8AC3E}">
        <p14:creationId xmlns:p14="http://schemas.microsoft.com/office/powerpoint/2010/main" val="276542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B448-775B-411D-92C3-F6126B204D86}"/>
              </a:ext>
            </a:extLst>
          </p:cNvPr>
          <p:cNvSpPr>
            <a:spLocks noGrp="1"/>
          </p:cNvSpPr>
          <p:nvPr>
            <p:ph type="title"/>
          </p:nvPr>
        </p:nvSpPr>
        <p:spPr/>
        <p:txBody>
          <a:bodyPr>
            <a:normAutofit fontScale="90000"/>
          </a:bodyPr>
          <a:lstStyle/>
          <a:p>
            <a:r>
              <a:rPr lang="en-US" dirty="0"/>
              <a:t>A factor affecting all candidates –</a:t>
            </a:r>
            <a:br>
              <a:rPr lang="en-US" dirty="0"/>
            </a:br>
            <a:r>
              <a:rPr lang="en-US" dirty="0"/>
              <a:t>The “Enthusiasm Gap”</a:t>
            </a:r>
          </a:p>
        </p:txBody>
      </p:sp>
      <p:sp>
        <p:nvSpPr>
          <p:cNvPr id="3" name="Content Placeholder 2">
            <a:extLst>
              <a:ext uri="{FF2B5EF4-FFF2-40B4-BE49-F238E27FC236}">
                <a16:creationId xmlns:a16="http://schemas.microsoft.com/office/drawing/2014/main" id="{493F37D2-4DAC-4F91-9CCD-E2A4FE9D8201}"/>
              </a:ext>
            </a:extLst>
          </p:cNvPr>
          <p:cNvSpPr>
            <a:spLocks noGrp="1"/>
          </p:cNvSpPr>
          <p:nvPr>
            <p:ph idx="1"/>
          </p:nvPr>
        </p:nvSpPr>
        <p:spPr>
          <a:xfrm>
            <a:off x="1295400" y="1905000"/>
            <a:ext cx="6781800" cy="4572000"/>
          </a:xfrm>
        </p:spPr>
        <p:txBody>
          <a:bodyPr>
            <a:normAutofit lnSpcReduction="10000"/>
          </a:bodyPr>
          <a:lstStyle/>
          <a:p>
            <a:pPr marL="0" indent="0">
              <a:buNone/>
            </a:pPr>
            <a:r>
              <a:rPr lang="en-US" b="1" dirty="0"/>
              <a:t>“Enthusiasm Gap” </a:t>
            </a:r>
            <a:r>
              <a:rPr lang="en-US" dirty="0"/>
              <a:t>refers to the gap between the eagerness to vote of one party’s identifiers compared with the opposing party’s identifiers.</a:t>
            </a:r>
          </a:p>
          <a:p>
            <a:pPr marL="0" indent="0">
              <a:buNone/>
            </a:pPr>
            <a:endParaRPr lang="en-US" dirty="0"/>
          </a:p>
          <a:p>
            <a:pPr marL="0" indent="0">
              <a:buNone/>
            </a:pPr>
            <a:r>
              <a:rPr lang="en-US" dirty="0"/>
              <a:t>Enthusiasm Gap is used as an indicator of likely turnout in the midterms – whether it will favor one party or the other</a:t>
            </a:r>
          </a:p>
        </p:txBody>
      </p:sp>
    </p:spTree>
    <p:extLst>
      <p:ext uri="{BB962C8B-B14F-4D97-AF65-F5344CB8AC3E}">
        <p14:creationId xmlns:p14="http://schemas.microsoft.com/office/powerpoint/2010/main" val="661686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7678-EC8B-4E43-B4F7-50A8A5BFCB97}"/>
              </a:ext>
            </a:extLst>
          </p:cNvPr>
          <p:cNvSpPr>
            <a:spLocks noGrp="1"/>
          </p:cNvSpPr>
          <p:nvPr>
            <p:ph type="title"/>
          </p:nvPr>
        </p:nvSpPr>
        <p:spPr/>
        <p:txBody>
          <a:bodyPr/>
          <a:lstStyle/>
          <a:p>
            <a:r>
              <a:rPr lang="en-US" dirty="0"/>
              <a:t>Enthusiasm Gap in Recent Midterms</a:t>
            </a:r>
          </a:p>
        </p:txBody>
      </p:sp>
      <p:graphicFrame>
        <p:nvGraphicFramePr>
          <p:cNvPr id="6" name="Content Placeholder 5">
            <a:extLst>
              <a:ext uri="{FF2B5EF4-FFF2-40B4-BE49-F238E27FC236}">
                <a16:creationId xmlns:a16="http://schemas.microsoft.com/office/drawing/2014/main" id="{E4593877-9695-4BFD-B720-2EA47ABCAE72}"/>
              </a:ext>
            </a:extLst>
          </p:cNvPr>
          <p:cNvGraphicFramePr>
            <a:graphicFrameLocks noGrp="1"/>
          </p:cNvGraphicFramePr>
          <p:nvPr>
            <p:ph idx="1"/>
            <p:extLst>
              <p:ext uri="{D42A27DB-BD31-4B8C-83A1-F6EECF244321}">
                <p14:modId xmlns:p14="http://schemas.microsoft.com/office/powerpoint/2010/main" val="48290758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006BD65-4977-4CCB-B221-8EC4D8331A73}"/>
              </a:ext>
            </a:extLst>
          </p:cNvPr>
          <p:cNvSpPr txBox="1"/>
          <p:nvPr/>
        </p:nvSpPr>
        <p:spPr>
          <a:xfrm>
            <a:off x="457200" y="6400800"/>
            <a:ext cx="2037545" cy="369332"/>
          </a:xfrm>
          <a:prstGeom prst="rect">
            <a:avLst/>
          </a:prstGeom>
          <a:noFill/>
        </p:spPr>
        <p:txBody>
          <a:bodyPr wrap="none" rtlCol="0">
            <a:spAutoFit/>
          </a:bodyPr>
          <a:lstStyle/>
          <a:p>
            <a:r>
              <a:rPr lang="en-US" dirty="0"/>
              <a:t>Source: Gallup polls</a:t>
            </a:r>
          </a:p>
        </p:txBody>
      </p:sp>
    </p:spTree>
    <p:extLst>
      <p:ext uri="{BB962C8B-B14F-4D97-AF65-F5344CB8AC3E}">
        <p14:creationId xmlns:p14="http://schemas.microsoft.com/office/powerpoint/2010/main" val="15597109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8AE1-E881-0195-EF76-682336A3A9A9}"/>
              </a:ext>
            </a:extLst>
          </p:cNvPr>
          <p:cNvSpPr>
            <a:spLocks noGrp="1"/>
          </p:cNvSpPr>
          <p:nvPr>
            <p:ph type="title"/>
          </p:nvPr>
        </p:nvSpPr>
        <p:spPr/>
        <p:txBody>
          <a:bodyPr/>
          <a:lstStyle/>
          <a:p>
            <a:r>
              <a:rPr lang="en-US" sz="4400" dirty="0"/>
              <a:t>Enthusiasm</a:t>
            </a:r>
            <a:r>
              <a:rPr lang="en-US" dirty="0"/>
              <a:t> Gap - 2022</a:t>
            </a:r>
          </a:p>
        </p:txBody>
      </p:sp>
      <p:graphicFrame>
        <p:nvGraphicFramePr>
          <p:cNvPr id="6" name="Content Placeholder 5">
            <a:extLst>
              <a:ext uri="{FF2B5EF4-FFF2-40B4-BE49-F238E27FC236}">
                <a16:creationId xmlns:a16="http://schemas.microsoft.com/office/drawing/2014/main" id="{0054C43B-B318-97EF-9016-B78FA9E62D29}"/>
              </a:ext>
            </a:extLst>
          </p:cNvPr>
          <p:cNvGraphicFramePr>
            <a:graphicFrameLocks noGrp="1"/>
          </p:cNvGraphicFramePr>
          <p:nvPr>
            <p:ph idx="1"/>
            <p:extLst>
              <p:ext uri="{D42A27DB-BD31-4B8C-83A1-F6EECF244321}">
                <p14:modId xmlns:p14="http://schemas.microsoft.com/office/powerpoint/2010/main" val="1680820786"/>
              </p:ext>
            </p:extLst>
          </p:nvPr>
        </p:nvGraphicFramePr>
        <p:xfrm>
          <a:off x="423746" y="1594624"/>
          <a:ext cx="8263054" cy="465377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761CACFF-566A-6DDE-875C-FB9596C4A22B}"/>
              </a:ext>
            </a:extLst>
          </p:cNvPr>
          <p:cNvSpPr txBox="1"/>
          <p:nvPr/>
        </p:nvSpPr>
        <p:spPr>
          <a:xfrm>
            <a:off x="152400" y="6324600"/>
            <a:ext cx="3800912" cy="369332"/>
          </a:xfrm>
          <a:prstGeom prst="rect">
            <a:avLst/>
          </a:prstGeom>
          <a:noFill/>
        </p:spPr>
        <p:txBody>
          <a:bodyPr wrap="none" rtlCol="0">
            <a:spAutoFit/>
          </a:bodyPr>
          <a:lstStyle/>
          <a:p>
            <a:r>
              <a:rPr lang="en-US" b="0" i="0" dirty="0">
                <a:effectLst/>
                <a:latin typeface="Graphik Web"/>
              </a:rPr>
              <a:t>Survey: Morning Consult-Politico polls </a:t>
            </a:r>
            <a:endParaRPr lang="en-US" dirty="0"/>
          </a:p>
        </p:txBody>
      </p:sp>
    </p:spTree>
    <p:extLst>
      <p:ext uri="{BB962C8B-B14F-4D97-AF65-F5344CB8AC3E}">
        <p14:creationId xmlns:p14="http://schemas.microsoft.com/office/powerpoint/2010/main" val="1286519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F591-C9A8-05E4-BB7A-406BC0A9FF47}"/>
              </a:ext>
            </a:extLst>
          </p:cNvPr>
          <p:cNvSpPr>
            <a:spLocks noGrp="1"/>
          </p:cNvSpPr>
          <p:nvPr>
            <p:ph type="title"/>
          </p:nvPr>
        </p:nvSpPr>
        <p:spPr/>
        <p:txBody>
          <a:bodyPr/>
          <a:lstStyle/>
          <a:p>
            <a:r>
              <a:rPr lang="en-US" dirty="0"/>
              <a:t>The Money Gap</a:t>
            </a:r>
          </a:p>
        </p:txBody>
      </p:sp>
      <p:graphicFrame>
        <p:nvGraphicFramePr>
          <p:cNvPr id="6" name="Content Placeholder 5">
            <a:extLst>
              <a:ext uri="{FF2B5EF4-FFF2-40B4-BE49-F238E27FC236}">
                <a16:creationId xmlns:a16="http://schemas.microsoft.com/office/drawing/2014/main" id="{637D0EF7-503E-ABA5-BCA1-44F88C09F098}"/>
              </a:ext>
            </a:extLst>
          </p:cNvPr>
          <p:cNvGraphicFramePr>
            <a:graphicFrameLocks noGrp="1"/>
          </p:cNvGraphicFramePr>
          <p:nvPr>
            <p:ph idx="1"/>
            <p:extLst>
              <p:ext uri="{D42A27DB-BD31-4B8C-83A1-F6EECF244321}">
                <p14:modId xmlns:p14="http://schemas.microsoft.com/office/powerpoint/2010/main" val="2892877780"/>
              </p:ext>
            </p:extLst>
          </p:nvPr>
        </p:nvGraphicFramePr>
        <p:xfrm>
          <a:off x="457200" y="1905000"/>
          <a:ext cx="82296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CD1FAE5-B35E-EB28-DA7D-684E7B2B0EB8}"/>
              </a:ext>
            </a:extLst>
          </p:cNvPr>
          <p:cNvSpPr txBox="1"/>
          <p:nvPr/>
        </p:nvSpPr>
        <p:spPr>
          <a:xfrm>
            <a:off x="228600" y="6324600"/>
            <a:ext cx="6806543" cy="276999"/>
          </a:xfrm>
          <a:prstGeom prst="rect">
            <a:avLst/>
          </a:prstGeom>
          <a:noFill/>
        </p:spPr>
        <p:txBody>
          <a:bodyPr wrap="none" rtlCol="0">
            <a:spAutoFit/>
          </a:bodyPr>
          <a:lstStyle/>
          <a:p>
            <a:r>
              <a:rPr lang="en-US" sz="1200" dirty="0"/>
              <a:t>Source: Estimated from OpenSecrets analysis of federal campaign disclosures filed through Sept. 20, 2022.</a:t>
            </a:r>
          </a:p>
        </p:txBody>
      </p:sp>
    </p:spTree>
    <p:extLst>
      <p:ext uri="{BB962C8B-B14F-4D97-AF65-F5344CB8AC3E}">
        <p14:creationId xmlns:p14="http://schemas.microsoft.com/office/powerpoint/2010/main" val="361081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A50F-9993-D8E0-F948-F207BF8E4147}"/>
              </a:ext>
            </a:extLst>
          </p:cNvPr>
          <p:cNvSpPr>
            <a:spLocks noGrp="1"/>
          </p:cNvSpPr>
          <p:nvPr>
            <p:ph type="title"/>
          </p:nvPr>
        </p:nvSpPr>
        <p:spPr/>
        <p:txBody>
          <a:bodyPr/>
          <a:lstStyle/>
          <a:p>
            <a:r>
              <a:rPr lang="en-US" dirty="0"/>
              <a:t>Known Unknowns in 2022 Midterms</a:t>
            </a:r>
          </a:p>
        </p:txBody>
      </p:sp>
      <p:sp>
        <p:nvSpPr>
          <p:cNvPr id="3" name="Content Placeholder 2">
            <a:extLst>
              <a:ext uri="{FF2B5EF4-FFF2-40B4-BE49-F238E27FC236}">
                <a16:creationId xmlns:a16="http://schemas.microsoft.com/office/drawing/2014/main" id="{6CE2BB92-CA3E-0096-621E-207446152251}"/>
              </a:ext>
            </a:extLst>
          </p:cNvPr>
          <p:cNvSpPr>
            <a:spLocks noGrp="1"/>
          </p:cNvSpPr>
          <p:nvPr>
            <p:ph idx="1"/>
          </p:nvPr>
        </p:nvSpPr>
        <p:spPr/>
        <p:txBody>
          <a:bodyPr/>
          <a:lstStyle/>
          <a:p>
            <a:pPr marL="0" indent="0">
              <a:buNone/>
            </a:pPr>
            <a:r>
              <a:rPr lang="en-US" sz="3200" dirty="0">
                <a:solidFill>
                  <a:srgbClr val="666666"/>
                </a:solidFill>
                <a:effectLst/>
                <a:latin typeface="Arial" panose="020B0604020202020204" pitchFamily="34" charset="0"/>
                <a:ea typeface="Calibri" panose="020F0502020204030204" pitchFamily="34" charset="0"/>
              </a:rPr>
              <a:t>Popularized by Defense Secretary Donald Rumsfeld . . .</a:t>
            </a:r>
          </a:p>
          <a:p>
            <a:pPr marL="0" indent="0">
              <a:buNone/>
            </a:pPr>
            <a:r>
              <a:rPr lang="en-US" sz="3200" dirty="0">
                <a:solidFill>
                  <a:srgbClr val="666666"/>
                </a:solidFill>
                <a:effectLst/>
                <a:latin typeface="Arial" panose="020B0604020202020204" pitchFamily="34" charset="0"/>
                <a:ea typeface="Calibri" panose="020F0502020204030204" pitchFamily="34" charset="0"/>
              </a:rPr>
              <a:t>	</a:t>
            </a:r>
            <a:r>
              <a:rPr lang="en-US" sz="3200" b="1" dirty="0">
                <a:solidFill>
                  <a:srgbClr val="666666"/>
                </a:solidFill>
                <a:effectLst/>
                <a:latin typeface="Arial" panose="020B0604020202020204" pitchFamily="34" charset="0"/>
                <a:ea typeface="Calibri" panose="020F0502020204030204" pitchFamily="34" charset="0"/>
              </a:rPr>
              <a:t>Known unknowns </a:t>
            </a:r>
            <a:r>
              <a:rPr lang="en-US" sz="3200" dirty="0">
                <a:solidFill>
                  <a:srgbClr val="666666"/>
                </a:solidFill>
                <a:effectLst/>
                <a:latin typeface="Arial" panose="020B0604020202020204" pitchFamily="34" charset="0"/>
                <a:ea typeface="Calibri" panose="020F0502020204030204" pitchFamily="34" charset="0"/>
              </a:rPr>
              <a:t>refer to factors we 	recognize but don’t fully comprehend</a:t>
            </a:r>
          </a:p>
          <a:p>
            <a:pPr marL="0" indent="0">
              <a:buNone/>
            </a:pPr>
            <a:r>
              <a:rPr lang="en-US" sz="3200" dirty="0">
                <a:solidFill>
                  <a:srgbClr val="666666"/>
                </a:solidFill>
                <a:latin typeface="Arial" panose="020B0604020202020204" pitchFamily="34" charset="0"/>
                <a:ea typeface="Calibri" panose="020F0502020204030204" pitchFamily="34" charset="0"/>
              </a:rPr>
              <a:t>I</a:t>
            </a:r>
            <a:r>
              <a:rPr lang="en-US" sz="3200" dirty="0">
                <a:solidFill>
                  <a:srgbClr val="666666"/>
                </a:solidFill>
                <a:effectLst/>
                <a:latin typeface="Arial" panose="020B0604020202020204" pitchFamily="34" charset="0"/>
                <a:ea typeface="Calibri" panose="020F0502020204030204" pitchFamily="34" charset="0"/>
              </a:rPr>
              <a:t>n contrast with . . .</a:t>
            </a:r>
          </a:p>
          <a:p>
            <a:pPr marL="0" indent="0">
              <a:buNone/>
            </a:pPr>
            <a:r>
              <a:rPr lang="en-US" sz="3200" dirty="0">
                <a:solidFill>
                  <a:srgbClr val="666666"/>
                </a:solidFill>
                <a:latin typeface="Arial" panose="020B0604020202020204" pitchFamily="34" charset="0"/>
                <a:ea typeface="Calibri" panose="020F0502020204030204" pitchFamily="34" charset="0"/>
              </a:rPr>
              <a:t>	</a:t>
            </a:r>
            <a:r>
              <a:rPr lang="en-US" sz="3200" b="1" dirty="0">
                <a:solidFill>
                  <a:srgbClr val="666666"/>
                </a:solidFill>
                <a:latin typeface="Arial" panose="020B0604020202020204" pitchFamily="34" charset="0"/>
                <a:ea typeface="Calibri" panose="020F0502020204030204" pitchFamily="34" charset="0"/>
              </a:rPr>
              <a:t>U</a:t>
            </a:r>
            <a:r>
              <a:rPr lang="en-US" sz="3200" b="1" dirty="0">
                <a:solidFill>
                  <a:srgbClr val="666666"/>
                </a:solidFill>
                <a:effectLst/>
                <a:latin typeface="Arial" panose="020B0604020202020204" pitchFamily="34" charset="0"/>
                <a:ea typeface="Calibri" panose="020F0502020204030204" pitchFamily="34" charset="0"/>
              </a:rPr>
              <a:t>nknown knowns</a:t>
            </a:r>
            <a:r>
              <a:rPr lang="en-US" sz="3200" dirty="0">
                <a:solidFill>
                  <a:srgbClr val="666666"/>
                </a:solidFill>
                <a:effectLst/>
                <a:latin typeface="Arial" panose="020B0604020202020204" pitchFamily="34" charset="0"/>
                <a:ea typeface="Calibri" panose="020F0502020204030204" pitchFamily="34" charset="0"/>
              </a:rPr>
              <a:t>, which are things 	that you think you know but turn out to 	be different. </a:t>
            </a:r>
            <a:endParaRPr lang="en-US" sz="3200" dirty="0"/>
          </a:p>
          <a:p>
            <a:endParaRPr lang="en-US" dirty="0"/>
          </a:p>
        </p:txBody>
      </p:sp>
    </p:spTree>
    <p:extLst>
      <p:ext uri="{BB962C8B-B14F-4D97-AF65-F5344CB8AC3E}">
        <p14:creationId xmlns:p14="http://schemas.microsoft.com/office/powerpoint/2010/main" val="42668932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3FF2-086F-4F1C-821E-E813C52B6735}"/>
              </a:ext>
            </a:extLst>
          </p:cNvPr>
          <p:cNvSpPr>
            <a:spLocks noGrp="1"/>
          </p:cNvSpPr>
          <p:nvPr>
            <p:ph type="title"/>
          </p:nvPr>
        </p:nvSpPr>
        <p:spPr/>
        <p:txBody>
          <a:bodyPr>
            <a:normAutofit fontScale="90000"/>
          </a:bodyPr>
          <a:lstStyle/>
          <a:p>
            <a:r>
              <a:rPr lang="en-US" dirty="0"/>
              <a:t>“Known Unknowns” in the</a:t>
            </a:r>
            <a:br>
              <a:rPr lang="en-US" dirty="0"/>
            </a:br>
            <a:r>
              <a:rPr lang="en-US" dirty="0"/>
              <a:t>2022 Midterm Elections</a:t>
            </a:r>
          </a:p>
        </p:txBody>
      </p:sp>
      <p:sp>
        <p:nvSpPr>
          <p:cNvPr id="3" name="Content Placeholder 2">
            <a:extLst>
              <a:ext uri="{FF2B5EF4-FFF2-40B4-BE49-F238E27FC236}">
                <a16:creationId xmlns:a16="http://schemas.microsoft.com/office/drawing/2014/main" id="{EB6B24CF-5F98-4481-87EF-667E5C7B6317}"/>
              </a:ext>
            </a:extLst>
          </p:cNvPr>
          <p:cNvSpPr>
            <a:spLocks noGrp="1"/>
          </p:cNvSpPr>
          <p:nvPr>
            <p:ph idx="1"/>
          </p:nvPr>
        </p:nvSpPr>
        <p:spPr>
          <a:xfrm>
            <a:off x="1143000" y="2514600"/>
            <a:ext cx="7543800" cy="3962400"/>
          </a:xfrm>
        </p:spPr>
        <p:txBody>
          <a:bodyPr/>
          <a:lstStyle/>
          <a:p>
            <a:pPr marL="514350" indent="-514350">
              <a:buAutoNum type="arabicPeriod"/>
            </a:pPr>
            <a:r>
              <a:rPr lang="en-US" sz="4400" dirty="0"/>
              <a:t>Reapportionment and Redistricting</a:t>
            </a:r>
          </a:p>
          <a:p>
            <a:pPr marL="514350" indent="-514350">
              <a:buAutoNum type="arabicPeriod"/>
            </a:pPr>
            <a:r>
              <a:rPr lang="en-US" sz="4400" dirty="0"/>
              <a:t>Ballot Access laws</a:t>
            </a:r>
          </a:p>
          <a:p>
            <a:pPr marL="514350" indent="-514350">
              <a:buAutoNum type="arabicPeriod"/>
            </a:pPr>
            <a:endParaRPr lang="en-US" dirty="0"/>
          </a:p>
        </p:txBody>
      </p:sp>
    </p:spTree>
    <p:extLst>
      <p:ext uri="{BB962C8B-B14F-4D97-AF65-F5344CB8AC3E}">
        <p14:creationId xmlns:p14="http://schemas.microsoft.com/office/powerpoint/2010/main" val="508695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05579-CD95-480B-A666-C6943C47429B}"/>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72625A5E-6EC8-43DF-B3C6-CD7BFF04AC76}"/>
              </a:ext>
            </a:extLst>
          </p:cNvPr>
          <p:cNvSpPr>
            <a:spLocks noGrp="1"/>
          </p:cNvSpPr>
          <p:nvPr>
            <p:ph idx="1"/>
          </p:nvPr>
        </p:nvSpPr>
        <p:spPr>
          <a:xfrm>
            <a:off x="1143000" y="2133600"/>
            <a:ext cx="7010400" cy="4343400"/>
          </a:xfrm>
        </p:spPr>
        <p:txBody>
          <a:bodyPr/>
          <a:lstStyle/>
          <a:p>
            <a:pPr marL="385763" indent="-385763">
              <a:buAutoNum type="arabicPeriod"/>
            </a:pPr>
            <a:r>
              <a:rPr lang="en-US" dirty="0"/>
              <a:t>Vote tendencies in midterm elections</a:t>
            </a:r>
          </a:p>
          <a:p>
            <a:pPr marL="385763" indent="-385763">
              <a:buFont typeface="Arial" pitchFamily="34" charset="0"/>
              <a:buAutoNum type="arabicPeriod"/>
            </a:pPr>
            <a:r>
              <a:rPr lang="en-US" dirty="0"/>
              <a:t>Factors unique to the 2022 midterms that could reinforce or disrupt the tendencies.</a:t>
            </a:r>
          </a:p>
        </p:txBody>
      </p:sp>
    </p:spTree>
    <p:extLst>
      <p:ext uri="{BB962C8B-B14F-4D97-AF65-F5344CB8AC3E}">
        <p14:creationId xmlns:p14="http://schemas.microsoft.com/office/powerpoint/2010/main" val="39231383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3FF2-086F-4F1C-821E-E813C52B6735}"/>
              </a:ext>
            </a:extLst>
          </p:cNvPr>
          <p:cNvSpPr>
            <a:spLocks noGrp="1"/>
          </p:cNvSpPr>
          <p:nvPr>
            <p:ph type="title"/>
          </p:nvPr>
        </p:nvSpPr>
        <p:spPr/>
        <p:txBody>
          <a:bodyPr>
            <a:normAutofit fontScale="90000"/>
          </a:bodyPr>
          <a:lstStyle/>
          <a:p>
            <a:r>
              <a:rPr lang="en-US" dirty="0"/>
              <a:t>“Known Unknowns” in the</a:t>
            </a:r>
            <a:br>
              <a:rPr lang="en-US" dirty="0"/>
            </a:br>
            <a:r>
              <a:rPr lang="en-US" dirty="0"/>
              <a:t>2022 Midterm Elections</a:t>
            </a:r>
          </a:p>
        </p:txBody>
      </p:sp>
      <p:sp>
        <p:nvSpPr>
          <p:cNvPr id="3" name="Content Placeholder 2">
            <a:extLst>
              <a:ext uri="{FF2B5EF4-FFF2-40B4-BE49-F238E27FC236}">
                <a16:creationId xmlns:a16="http://schemas.microsoft.com/office/drawing/2014/main" id="{EB6B24CF-5F98-4481-87EF-667E5C7B6317}"/>
              </a:ext>
            </a:extLst>
          </p:cNvPr>
          <p:cNvSpPr>
            <a:spLocks noGrp="1"/>
          </p:cNvSpPr>
          <p:nvPr>
            <p:ph idx="1"/>
          </p:nvPr>
        </p:nvSpPr>
        <p:spPr>
          <a:xfrm>
            <a:off x="1143000" y="2514600"/>
            <a:ext cx="7543800" cy="3962400"/>
          </a:xfrm>
        </p:spPr>
        <p:txBody>
          <a:bodyPr/>
          <a:lstStyle/>
          <a:p>
            <a:pPr marL="514350" indent="-514350">
              <a:buAutoNum type="arabicPeriod"/>
            </a:pPr>
            <a:r>
              <a:rPr lang="en-US" sz="4400" dirty="0"/>
              <a:t>Reapportionment and Redistricting</a:t>
            </a:r>
          </a:p>
          <a:p>
            <a:pPr marL="514350" indent="-514350">
              <a:buAutoNum type="arabicPeriod"/>
            </a:pPr>
            <a:r>
              <a:rPr lang="en-US" sz="4400" dirty="0"/>
              <a:t>Ballot Access laws</a:t>
            </a:r>
          </a:p>
          <a:p>
            <a:pPr marL="514350" indent="-514350">
              <a:buAutoNum type="arabicPeriod"/>
            </a:pPr>
            <a:endParaRPr lang="en-US" dirty="0"/>
          </a:p>
        </p:txBody>
      </p:sp>
    </p:spTree>
    <p:extLst>
      <p:ext uri="{BB962C8B-B14F-4D97-AF65-F5344CB8AC3E}">
        <p14:creationId xmlns:p14="http://schemas.microsoft.com/office/powerpoint/2010/main" val="42001198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A6F35-ED37-A04D-B777-0DA045FC3D6B}"/>
              </a:ext>
            </a:extLst>
          </p:cNvPr>
          <p:cNvSpPr>
            <a:spLocks noGrp="1"/>
          </p:cNvSpPr>
          <p:nvPr>
            <p:ph type="title"/>
          </p:nvPr>
        </p:nvSpPr>
        <p:spPr/>
        <p:txBody>
          <a:bodyPr/>
          <a:lstStyle/>
          <a:p>
            <a:r>
              <a:rPr lang="en-US" dirty="0"/>
              <a:t>Reapportionment</a:t>
            </a:r>
          </a:p>
        </p:txBody>
      </p:sp>
      <p:sp>
        <p:nvSpPr>
          <p:cNvPr id="3" name="Content Placeholder 2">
            <a:extLst>
              <a:ext uri="{FF2B5EF4-FFF2-40B4-BE49-F238E27FC236}">
                <a16:creationId xmlns:a16="http://schemas.microsoft.com/office/drawing/2014/main" id="{E426BC19-D34E-5D92-4A36-B9DF9225AE77}"/>
              </a:ext>
            </a:extLst>
          </p:cNvPr>
          <p:cNvSpPr>
            <a:spLocks noGrp="1"/>
          </p:cNvSpPr>
          <p:nvPr>
            <p:ph idx="1"/>
          </p:nvPr>
        </p:nvSpPr>
        <p:spPr/>
        <p:txBody>
          <a:bodyPr>
            <a:normAutofit fontScale="92500" lnSpcReduction="10000"/>
          </a:bodyPr>
          <a:lstStyle/>
          <a:p>
            <a:pPr marL="0" indent="0">
              <a:buNone/>
            </a:pPr>
            <a:r>
              <a:rPr lang="en-US" b="1" dirty="0"/>
              <a:t>7 House seats </a:t>
            </a:r>
            <a:r>
              <a:rPr lang="en-US" dirty="0"/>
              <a:t>shifted between states. </a:t>
            </a:r>
            <a:r>
              <a:rPr lang="en-US" b="1" dirty="0"/>
              <a:t>Republican-controlled states gained 5 of them</a:t>
            </a:r>
            <a:r>
              <a:rPr lang="en-US" dirty="0"/>
              <a:t>. Texas picked up two seats while Florida, Montana, and North Carolina each picked up one. </a:t>
            </a:r>
          </a:p>
          <a:p>
            <a:pPr marL="0" indent="0">
              <a:buNone/>
            </a:pPr>
            <a:r>
              <a:rPr lang="en-US" dirty="0"/>
              <a:t>	Based simply on those numbers, </a:t>
            </a:r>
            <a:r>
              <a:rPr lang="en-US" b="1" dirty="0"/>
              <a:t>Republicans</a:t>
            </a:r>
            <a:r>
              <a:rPr lang="en-US" dirty="0"/>
              <a:t> 	should have a </a:t>
            </a:r>
            <a:r>
              <a:rPr lang="en-US" b="1" dirty="0"/>
              <a:t>net gain of 3 seats </a:t>
            </a:r>
            <a:r>
              <a:rPr lang="en-US" dirty="0"/>
              <a:t>from the 	shift. </a:t>
            </a:r>
          </a:p>
          <a:p>
            <a:pPr marL="0" indent="0">
              <a:buNone/>
            </a:pPr>
            <a:r>
              <a:rPr lang="en-US" dirty="0"/>
              <a:t>	But it </a:t>
            </a:r>
            <a:r>
              <a:rPr lang="en-US" b="1" dirty="0"/>
              <a:t>could be 2 seats </a:t>
            </a:r>
            <a:r>
              <a:rPr lang="en-US" dirty="0"/>
              <a:t>in that 3 of the states t	hat lost seats have a Republican controlled 	legislature – Ohio, Pennsylvania, and West 	Virginia.</a:t>
            </a:r>
          </a:p>
        </p:txBody>
      </p:sp>
    </p:spTree>
    <p:extLst>
      <p:ext uri="{BB962C8B-B14F-4D97-AF65-F5344CB8AC3E}">
        <p14:creationId xmlns:p14="http://schemas.microsoft.com/office/powerpoint/2010/main" val="3382995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BD578-3CD4-4DC1-814A-4C830E00EBA8}"/>
              </a:ext>
            </a:extLst>
          </p:cNvPr>
          <p:cNvSpPr>
            <a:spLocks noGrp="1"/>
          </p:cNvSpPr>
          <p:nvPr>
            <p:ph type="title"/>
          </p:nvPr>
        </p:nvSpPr>
        <p:spPr/>
        <p:txBody>
          <a:bodyPr/>
          <a:lstStyle/>
          <a:p>
            <a:r>
              <a:rPr lang="en-US" dirty="0"/>
              <a:t>Redistricting – Who Decided?</a:t>
            </a:r>
          </a:p>
        </p:txBody>
      </p:sp>
      <p:graphicFrame>
        <p:nvGraphicFramePr>
          <p:cNvPr id="6" name="Content Placeholder 5">
            <a:extLst>
              <a:ext uri="{FF2B5EF4-FFF2-40B4-BE49-F238E27FC236}">
                <a16:creationId xmlns:a16="http://schemas.microsoft.com/office/drawing/2014/main" id="{8DA25FB3-DD7F-402B-B43A-D7E37D2415C7}"/>
              </a:ext>
            </a:extLst>
          </p:cNvPr>
          <p:cNvGraphicFramePr>
            <a:graphicFrameLocks noGrp="1"/>
          </p:cNvGraphicFramePr>
          <p:nvPr>
            <p:ph idx="1"/>
          </p:nvPr>
        </p:nvGraphicFramePr>
        <p:xfrm>
          <a:off x="457200" y="1600200"/>
          <a:ext cx="82296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2189FBB-06FE-4E25-8C48-5C5A65515691}"/>
              </a:ext>
            </a:extLst>
          </p:cNvPr>
          <p:cNvSpPr txBox="1"/>
          <p:nvPr/>
        </p:nvSpPr>
        <p:spPr>
          <a:xfrm>
            <a:off x="228600" y="6324600"/>
            <a:ext cx="2334550" cy="369332"/>
          </a:xfrm>
          <a:prstGeom prst="rect">
            <a:avLst/>
          </a:prstGeom>
          <a:noFill/>
        </p:spPr>
        <p:txBody>
          <a:bodyPr wrap="none" rtlCol="0">
            <a:spAutoFit/>
          </a:bodyPr>
          <a:lstStyle/>
          <a:p>
            <a:r>
              <a:rPr lang="en-US" dirty="0"/>
              <a:t>Source: FiveThirtyEight</a:t>
            </a:r>
          </a:p>
        </p:txBody>
      </p:sp>
    </p:spTree>
    <p:extLst>
      <p:ext uri="{BB962C8B-B14F-4D97-AF65-F5344CB8AC3E}">
        <p14:creationId xmlns:p14="http://schemas.microsoft.com/office/powerpoint/2010/main" val="739939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22D32-5170-42E1-AE15-41003CAE7DCE}"/>
              </a:ext>
            </a:extLst>
          </p:cNvPr>
          <p:cNvSpPr>
            <a:spLocks noGrp="1"/>
          </p:cNvSpPr>
          <p:nvPr>
            <p:ph type="title"/>
          </p:nvPr>
        </p:nvSpPr>
        <p:spPr/>
        <p:txBody>
          <a:bodyPr/>
          <a:lstStyle/>
          <a:p>
            <a:r>
              <a:rPr lang="en-US" dirty="0"/>
              <a:t>Last time . . . </a:t>
            </a:r>
          </a:p>
        </p:txBody>
      </p:sp>
      <p:sp>
        <p:nvSpPr>
          <p:cNvPr id="3" name="Content Placeholder 2">
            <a:extLst>
              <a:ext uri="{FF2B5EF4-FFF2-40B4-BE49-F238E27FC236}">
                <a16:creationId xmlns:a16="http://schemas.microsoft.com/office/drawing/2014/main" id="{12D89EBC-32FD-4CB4-97E7-7E145DCF8699}"/>
              </a:ext>
            </a:extLst>
          </p:cNvPr>
          <p:cNvSpPr>
            <a:spLocks noGrp="1"/>
          </p:cNvSpPr>
          <p:nvPr>
            <p:ph idx="1"/>
          </p:nvPr>
        </p:nvSpPr>
        <p:spPr/>
        <p:txBody>
          <a:bodyPr>
            <a:normAutofit/>
          </a:bodyPr>
          <a:lstStyle/>
          <a:p>
            <a:pPr marL="0" indent="0">
              <a:buNone/>
            </a:pPr>
            <a:r>
              <a:rPr lang="en-US" dirty="0"/>
              <a:t>After 2010 census, Republicans also controlled redistricting of more House seats</a:t>
            </a:r>
          </a:p>
          <a:p>
            <a:pPr marL="0" indent="0">
              <a:buNone/>
            </a:pPr>
            <a:endParaRPr lang="en-US" dirty="0"/>
          </a:p>
          <a:p>
            <a:pPr marL="0" indent="0">
              <a:buNone/>
            </a:pPr>
            <a:r>
              <a:rPr lang="en-US" dirty="0"/>
              <a:t>Center for American Progress estimated the Republicans in 2012 picked up </a:t>
            </a:r>
            <a:r>
              <a:rPr lang="en-US" b="1" dirty="0"/>
              <a:t>19 additional House seats</a:t>
            </a:r>
            <a:r>
              <a:rPr lang="en-US" dirty="0"/>
              <a:t> through gerrymandering. </a:t>
            </a:r>
          </a:p>
          <a:p>
            <a:pPr marL="0" indent="0">
              <a:buNone/>
            </a:pPr>
            <a:r>
              <a:rPr lang="en-US" dirty="0"/>
              <a:t>	</a:t>
            </a:r>
            <a:r>
              <a:rPr lang="en-US" sz="2600" dirty="0"/>
              <a:t>Democrats won national House vote by 1.1 	percentage points, but Republicans won control of 	House of Representatives by 234-201.</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90311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3D0F8-A701-4570-A54B-E286CC91255E}"/>
              </a:ext>
            </a:extLst>
          </p:cNvPr>
          <p:cNvSpPr>
            <a:spLocks noGrp="1"/>
          </p:cNvSpPr>
          <p:nvPr>
            <p:ph type="title"/>
          </p:nvPr>
        </p:nvSpPr>
        <p:spPr>
          <a:xfrm>
            <a:off x="152400" y="838200"/>
            <a:ext cx="8610600" cy="990600"/>
          </a:xfrm>
        </p:spPr>
        <p:txBody>
          <a:bodyPr>
            <a:normAutofit fontScale="90000"/>
          </a:bodyPr>
          <a:lstStyle/>
          <a:p>
            <a:r>
              <a:rPr lang="en-US" dirty="0"/>
              <a:t>The “Big Sort” – </a:t>
            </a:r>
            <a:br>
              <a:rPr lang="en-US" dirty="0"/>
            </a:br>
            <a:r>
              <a:rPr lang="en-US" sz="3100" dirty="0"/>
              <a:t>Why Republican gerrymandering will yield</a:t>
            </a:r>
            <a:br>
              <a:rPr lang="en-US" sz="3100" dirty="0"/>
            </a:br>
            <a:r>
              <a:rPr lang="en-US" sz="3100" dirty="0"/>
              <a:t> fewer seats this time</a:t>
            </a:r>
          </a:p>
        </p:txBody>
      </p:sp>
      <p:sp>
        <p:nvSpPr>
          <p:cNvPr id="3" name="Content Placeholder 2">
            <a:extLst>
              <a:ext uri="{FF2B5EF4-FFF2-40B4-BE49-F238E27FC236}">
                <a16:creationId xmlns:a16="http://schemas.microsoft.com/office/drawing/2014/main" id="{B91DE894-6325-4B5A-81D5-4A89F21AB6C0}"/>
              </a:ext>
            </a:extLst>
          </p:cNvPr>
          <p:cNvSpPr>
            <a:spLocks noGrp="1"/>
          </p:cNvSpPr>
          <p:nvPr>
            <p:ph idx="1"/>
          </p:nvPr>
        </p:nvSpPr>
        <p:spPr>
          <a:xfrm>
            <a:off x="1143000" y="2514600"/>
            <a:ext cx="7239000" cy="4191000"/>
          </a:xfrm>
        </p:spPr>
        <p:txBody>
          <a:bodyPr/>
          <a:lstStyle/>
          <a:p>
            <a:pPr marL="0" indent="0">
              <a:buNone/>
            </a:pPr>
            <a:r>
              <a:rPr lang="en-US" dirty="0"/>
              <a:t>The sorting of partisans – Democrats increasingly concentrated in urban areas and Republicans elsewhere – is reducing the number of seats that can effectively be gerrymandered</a:t>
            </a:r>
          </a:p>
        </p:txBody>
      </p:sp>
    </p:spTree>
    <p:extLst>
      <p:ext uri="{BB962C8B-B14F-4D97-AF65-F5344CB8AC3E}">
        <p14:creationId xmlns:p14="http://schemas.microsoft.com/office/powerpoint/2010/main" val="3491818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E573-5682-4DA2-BB95-12CA1AE62A00}"/>
              </a:ext>
            </a:extLst>
          </p:cNvPr>
          <p:cNvSpPr>
            <a:spLocks noGrp="1"/>
          </p:cNvSpPr>
          <p:nvPr>
            <p:ph type="title"/>
          </p:nvPr>
        </p:nvSpPr>
        <p:spPr/>
        <p:txBody>
          <a:bodyPr>
            <a:normAutofit fontScale="90000"/>
          </a:bodyPr>
          <a:lstStyle/>
          <a:p>
            <a:r>
              <a:rPr lang="en-US" dirty="0"/>
              <a:t>Geographical Distribution of House Seats –</a:t>
            </a:r>
            <a:br>
              <a:rPr lang="en-US" dirty="0"/>
            </a:br>
            <a:r>
              <a:rPr lang="en-US" dirty="0"/>
              <a:t>2008 vs 2018</a:t>
            </a:r>
          </a:p>
        </p:txBody>
      </p:sp>
      <p:pic>
        <p:nvPicPr>
          <p:cNvPr id="5" name="Content Placeholder 4" descr="Map&#10;&#10;Description automatically generated">
            <a:extLst>
              <a:ext uri="{FF2B5EF4-FFF2-40B4-BE49-F238E27FC236}">
                <a16:creationId xmlns:a16="http://schemas.microsoft.com/office/drawing/2014/main" id="{2E2EFAF6-B8D3-4C27-8028-0894F8DA07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0533" y="1923520"/>
            <a:ext cx="7315200" cy="4162425"/>
          </a:xfrm>
        </p:spPr>
      </p:pic>
      <p:sp>
        <p:nvSpPr>
          <p:cNvPr id="3" name="Rectangle 2">
            <a:extLst>
              <a:ext uri="{FF2B5EF4-FFF2-40B4-BE49-F238E27FC236}">
                <a16:creationId xmlns:a16="http://schemas.microsoft.com/office/drawing/2014/main" id="{4F37A5E6-3263-420A-BC6D-25E628D79623}"/>
              </a:ext>
            </a:extLst>
          </p:cNvPr>
          <p:cNvSpPr/>
          <p:nvPr/>
        </p:nvSpPr>
        <p:spPr>
          <a:xfrm>
            <a:off x="1066800" y="1957387"/>
            <a:ext cx="7162800" cy="938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111</a:t>
            </a:r>
            <a:r>
              <a:rPr lang="en-US" baseline="30000" dirty="0"/>
              <a:t>th</a:t>
            </a:r>
            <a:r>
              <a:rPr lang="en-US" dirty="0"/>
              <a:t> Congress (2009-2010)                  116</a:t>
            </a:r>
            <a:r>
              <a:rPr lang="en-US" baseline="30000" dirty="0"/>
              <a:t>th</a:t>
            </a:r>
            <a:r>
              <a:rPr lang="en-US" dirty="0"/>
              <a:t> Congress (2019-2020)</a:t>
            </a:r>
          </a:p>
        </p:txBody>
      </p:sp>
    </p:spTree>
    <p:extLst>
      <p:ext uri="{BB962C8B-B14F-4D97-AF65-F5344CB8AC3E}">
        <p14:creationId xmlns:p14="http://schemas.microsoft.com/office/powerpoint/2010/main" val="35701145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5841-050F-4E0F-9072-57008B71A855}"/>
              </a:ext>
            </a:extLst>
          </p:cNvPr>
          <p:cNvSpPr>
            <a:spLocks noGrp="1"/>
          </p:cNvSpPr>
          <p:nvPr>
            <p:ph type="title"/>
          </p:nvPr>
        </p:nvSpPr>
        <p:spPr/>
        <p:txBody>
          <a:bodyPr/>
          <a:lstStyle/>
          <a:p>
            <a:r>
              <a:rPr lang="en-US" dirty="0"/>
              <a:t>House Members by Population Density</a:t>
            </a:r>
          </a:p>
        </p:txBody>
      </p:sp>
      <p:graphicFrame>
        <p:nvGraphicFramePr>
          <p:cNvPr id="8" name="Content Placeholder 7">
            <a:extLst>
              <a:ext uri="{FF2B5EF4-FFF2-40B4-BE49-F238E27FC236}">
                <a16:creationId xmlns:a16="http://schemas.microsoft.com/office/drawing/2014/main" id="{B6DC4477-59C9-47FC-BF16-73D33DD83575}"/>
              </a:ext>
            </a:extLst>
          </p:cNvPr>
          <p:cNvGraphicFramePr>
            <a:graphicFrameLocks noGrp="1"/>
          </p:cNvGraphicFramePr>
          <p:nvPr>
            <p:ph idx="1"/>
          </p:nvPr>
        </p:nvGraphicFramePr>
        <p:xfrm>
          <a:off x="431800" y="1608666"/>
          <a:ext cx="8255000" cy="486833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92BD4DBD-437C-4032-8B78-B2687BFBC828}"/>
              </a:ext>
            </a:extLst>
          </p:cNvPr>
          <p:cNvSpPr txBox="1"/>
          <p:nvPr/>
        </p:nvSpPr>
        <p:spPr>
          <a:xfrm>
            <a:off x="228600" y="6400800"/>
            <a:ext cx="2352567" cy="369332"/>
          </a:xfrm>
          <a:prstGeom prst="rect">
            <a:avLst/>
          </a:prstGeom>
          <a:noFill/>
        </p:spPr>
        <p:txBody>
          <a:bodyPr wrap="none" rtlCol="0">
            <a:spAutoFit/>
          </a:bodyPr>
          <a:lstStyle/>
          <a:p>
            <a:r>
              <a:rPr lang="en-US" dirty="0"/>
              <a:t>Source: </a:t>
            </a:r>
            <a:r>
              <a:rPr lang="en-US" dirty="0" err="1"/>
              <a:t>FairVote</a:t>
            </a:r>
            <a:r>
              <a:rPr lang="en-US" dirty="0"/>
              <a:t>, 2017.</a:t>
            </a:r>
          </a:p>
        </p:txBody>
      </p:sp>
      <p:sp>
        <p:nvSpPr>
          <p:cNvPr id="10" name="TextBox 9">
            <a:extLst>
              <a:ext uri="{FF2B5EF4-FFF2-40B4-BE49-F238E27FC236}">
                <a16:creationId xmlns:a16="http://schemas.microsoft.com/office/drawing/2014/main" id="{1AA0C251-7A1A-42DE-A0AF-E1ED6270983D}"/>
              </a:ext>
            </a:extLst>
          </p:cNvPr>
          <p:cNvSpPr txBox="1"/>
          <p:nvPr/>
        </p:nvSpPr>
        <p:spPr>
          <a:xfrm>
            <a:off x="3276600" y="1828800"/>
            <a:ext cx="2761525" cy="369332"/>
          </a:xfrm>
          <a:prstGeom prst="rect">
            <a:avLst/>
          </a:prstGeom>
          <a:noFill/>
        </p:spPr>
        <p:txBody>
          <a:bodyPr wrap="none" rtlCol="0">
            <a:spAutoFit/>
          </a:bodyPr>
          <a:lstStyle/>
          <a:p>
            <a:r>
              <a:rPr lang="en-US" dirty="0"/>
              <a:t>number of House members</a:t>
            </a:r>
          </a:p>
        </p:txBody>
      </p:sp>
    </p:spTree>
    <p:extLst>
      <p:ext uri="{BB962C8B-B14F-4D97-AF65-F5344CB8AC3E}">
        <p14:creationId xmlns:p14="http://schemas.microsoft.com/office/powerpoint/2010/main" val="1599311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25594-C3C2-412C-ADF8-A4B2CE0624A2}"/>
              </a:ext>
            </a:extLst>
          </p:cNvPr>
          <p:cNvSpPr>
            <a:spLocks noGrp="1"/>
          </p:cNvSpPr>
          <p:nvPr>
            <p:ph type="title"/>
          </p:nvPr>
        </p:nvSpPr>
        <p:spPr>
          <a:xfrm>
            <a:off x="76200" y="533400"/>
            <a:ext cx="8915400" cy="990600"/>
          </a:xfrm>
        </p:spPr>
        <p:txBody>
          <a:bodyPr>
            <a:noAutofit/>
          </a:bodyPr>
          <a:lstStyle/>
          <a:p>
            <a:r>
              <a:rPr lang="en-US" sz="3200" dirty="0"/>
              <a:t>Sophisticated gerrymandering plus geographical sorting -  </a:t>
            </a:r>
            <a:br>
              <a:rPr lang="en-US" sz="3200" dirty="0"/>
            </a:br>
            <a:r>
              <a:rPr lang="en-US" sz="3200" dirty="0"/>
              <a:t>shrinking number of “competitive” House seats</a:t>
            </a:r>
          </a:p>
        </p:txBody>
      </p:sp>
      <p:graphicFrame>
        <p:nvGraphicFramePr>
          <p:cNvPr id="6" name="Content Placeholder 5">
            <a:extLst>
              <a:ext uri="{FF2B5EF4-FFF2-40B4-BE49-F238E27FC236}">
                <a16:creationId xmlns:a16="http://schemas.microsoft.com/office/drawing/2014/main" id="{A0847FE5-CDEA-402C-9533-C68593415D2F}"/>
              </a:ext>
            </a:extLst>
          </p:cNvPr>
          <p:cNvGraphicFramePr>
            <a:graphicFrameLocks noGrp="1"/>
          </p:cNvGraphicFramePr>
          <p:nvPr>
            <p:ph idx="1"/>
            <p:extLst>
              <p:ext uri="{D42A27DB-BD31-4B8C-83A1-F6EECF244321}">
                <p14:modId xmlns:p14="http://schemas.microsoft.com/office/powerpoint/2010/main" val="189399572"/>
              </p:ext>
            </p:extLst>
          </p:nvPr>
        </p:nvGraphicFramePr>
        <p:xfrm>
          <a:off x="457200" y="1600200"/>
          <a:ext cx="8229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91909FD-A735-4006-9F0E-8465F2677BB6}"/>
              </a:ext>
            </a:extLst>
          </p:cNvPr>
          <p:cNvSpPr txBox="1"/>
          <p:nvPr/>
        </p:nvSpPr>
        <p:spPr>
          <a:xfrm>
            <a:off x="228600" y="6172200"/>
            <a:ext cx="8506688" cy="461665"/>
          </a:xfrm>
          <a:prstGeom prst="rect">
            <a:avLst/>
          </a:prstGeom>
          <a:noFill/>
        </p:spPr>
        <p:txBody>
          <a:bodyPr wrap="none" rtlCol="0">
            <a:spAutoFit/>
          </a:bodyPr>
          <a:lstStyle/>
          <a:p>
            <a:r>
              <a:rPr lang="en-US" sz="1200" dirty="0"/>
              <a:t>Source: NY Times, Feb 7, 2022 for 1992, 2002, and 2002. The 2002 number estimated by author from multiple sources. A competitive</a:t>
            </a:r>
          </a:p>
          <a:p>
            <a:r>
              <a:rPr lang="en-US" sz="1200" dirty="0"/>
              <a:t> seat is defined as one in which the  presidential candidates in prior election were within 5 percentage points of each other.</a:t>
            </a:r>
          </a:p>
        </p:txBody>
      </p:sp>
      <p:sp>
        <p:nvSpPr>
          <p:cNvPr id="3" name="TextBox 2">
            <a:extLst>
              <a:ext uri="{FF2B5EF4-FFF2-40B4-BE49-F238E27FC236}">
                <a16:creationId xmlns:a16="http://schemas.microsoft.com/office/drawing/2014/main" id="{5E676646-2C34-452B-B01E-3863CEB74361}"/>
              </a:ext>
            </a:extLst>
          </p:cNvPr>
          <p:cNvSpPr txBox="1"/>
          <p:nvPr/>
        </p:nvSpPr>
        <p:spPr>
          <a:xfrm>
            <a:off x="990600" y="3352800"/>
            <a:ext cx="2749984" cy="1477328"/>
          </a:xfrm>
          <a:prstGeom prst="rect">
            <a:avLst/>
          </a:prstGeom>
          <a:noFill/>
        </p:spPr>
        <p:txBody>
          <a:bodyPr wrap="none" rtlCol="0">
            <a:spAutoFit/>
          </a:bodyPr>
          <a:lstStyle/>
          <a:p>
            <a:r>
              <a:rPr lang="en-US" dirty="0"/>
              <a:t>The decline of competitive</a:t>
            </a:r>
          </a:p>
          <a:p>
            <a:r>
              <a:rPr lang="en-US" dirty="0"/>
              <a:t>House districts could “cap” </a:t>
            </a:r>
          </a:p>
          <a:p>
            <a:r>
              <a:rPr lang="en-US" dirty="0"/>
              <a:t>the number of House seats</a:t>
            </a:r>
          </a:p>
          <a:p>
            <a:r>
              <a:rPr lang="en-US" dirty="0"/>
              <a:t>picked up by the out-party </a:t>
            </a:r>
          </a:p>
          <a:p>
            <a:r>
              <a:rPr lang="en-US" dirty="0"/>
              <a:t>in midterm elections</a:t>
            </a:r>
          </a:p>
        </p:txBody>
      </p:sp>
    </p:spTree>
    <p:extLst>
      <p:ext uri="{BB962C8B-B14F-4D97-AF65-F5344CB8AC3E}">
        <p14:creationId xmlns:p14="http://schemas.microsoft.com/office/powerpoint/2010/main" val="922212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C6394-7407-7D6F-EAA9-1BE18A731BD8}"/>
              </a:ext>
            </a:extLst>
          </p:cNvPr>
          <p:cNvSpPr>
            <a:spLocks noGrp="1"/>
          </p:cNvSpPr>
          <p:nvPr>
            <p:ph type="title"/>
          </p:nvPr>
        </p:nvSpPr>
        <p:spPr/>
        <p:txBody>
          <a:bodyPr>
            <a:normAutofit fontScale="90000"/>
          </a:bodyPr>
          <a:lstStyle/>
          <a:p>
            <a:r>
              <a:rPr lang="en-US" dirty="0"/>
              <a:t>Cumulative Effect of Redistricting –</a:t>
            </a:r>
            <a:br>
              <a:rPr lang="en-US" dirty="0"/>
            </a:br>
            <a:r>
              <a:rPr lang="en-US" dirty="0"/>
              <a:t>Competitiveness in Context of 2020 Vote</a:t>
            </a:r>
          </a:p>
        </p:txBody>
      </p:sp>
      <p:graphicFrame>
        <p:nvGraphicFramePr>
          <p:cNvPr id="6" name="Content Placeholder 5">
            <a:extLst>
              <a:ext uri="{FF2B5EF4-FFF2-40B4-BE49-F238E27FC236}">
                <a16:creationId xmlns:a16="http://schemas.microsoft.com/office/drawing/2014/main" id="{D57B5DAF-4D4A-2B06-14A9-082DA9B2F06F}"/>
              </a:ext>
            </a:extLst>
          </p:cNvPr>
          <p:cNvGraphicFramePr>
            <a:graphicFrameLocks noGrp="1"/>
          </p:cNvGraphicFramePr>
          <p:nvPr>
            <p:ph idx="1"/>
            <p:extLst>
              <p:ext uri="{D42A27DB-BD31-4B8C-83A1-F6EECF244321}">
                <p14:modId xmlns:p14="http://schemas.microsoft.com/office/powerpoint/2010/main" val="276494815"/>
              </p:ext>
            </p:extLst>
          </p:nvPr>
        </p:nvGraphicFramePr>
        <p:xfrm>
          <a:off x="152400" y="1828800"/>
          <a:ext cx="86868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6710004-2CF6-F5D6-FC20-D9B5E9AE819D}"/>
              </a:ext>
            </a:extLst>
          </p:cNvPr>
          <p:cNvSpPr txBox="1"/>
          <p:nvPr/>
        </p:nvSpPr>
        <p:spPr>
          <a:xfrm>
            <a:off x="304800" y="6172200"/>
            <a:ext cx="5399427" cy="369332"/>
          </a:xfrm>
          <a:prstGeom prst="rect">
            <a:avLst/>
          </a:prstGeom>
          <a:noFill/>
        </p:spPr>
        <p:txBody>
          <a:bodyPr wrap="none" rtlCol="0">
            <a:spAutoFit/>
          </a:bodyPr>
          <a:lstStyle/>
          <a:p>
            <a:r>
              <a:rPr lang="en-US" dirty="0"/>
              <a:t>Source: Brennan Center for Justice, New York University</a:t>
            </a:r>
          </a:p>
        </p:txBody>
      </p:sp>
      <p:sp>
        <p:nvSpPr>
          <p:cNvPr id="3" name="Right Brace 2">
            <a:extLst>
              <a:ext uri="{FF2B5EF4-FFF2-40B4-BE49-F238E27FC236}">
                <a16:creationId xmlns:a16="http://schemas.microsoft.com/office/drawing/2014/main" id="{04495454-94D2-668E-3E1C-DC6F5BCA058B}"/>
              </a:ext>
            </a:extLst>
          </p:cNvPr>
          <p:cNvSpPr/>
          <p:nvPr/>
        </p:nvSpPr>
        <p:spPr>
          <a:xfrm rot="10800000" flipH="1">
            <a:off x="3733800" y="3762607"/>
            <a:ext cx="341922" cy="96638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576578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35853-8A98-8D84-6670-235119E4FD6F}"/>
              </a:ext>
            </a:extLst>
          </p:cNvPr>
          <p:cNvSpPr>
            <a:spLocks noGrp="1"/>
          </p:cNvSpPr>
          <p:nvPr>
            <p:ph type="title"/>
          </p:nvPr>
        </p:nvSpPr>
        <p:spPr>
          <a:xfrm>
            <a:off x="457200" y="533400"/>
            <a:ext cx="8229600" cy="1066800"/>
          </a:xfrm>
        </p:spPr>
        <p:txBody>
          <a:bodyPr>
            <a:normAutofit fontScale="90000"/>
          </a:bodyPr>
          <a:lstStyle/>
          <a:p>
            <a:r>
              <a:rPr lang="en-US" dirty="0"/>
              <a:t>Why those numbers are less favorable to Democrats than it might appear</a:t>
            </a:r>
          </a:p>
        </p:txBody>
      </p:sp>
      <p:sp>
        <p:nvSpPr>
          <p:cNvPr id="3" name="Content Placeholder 2">
            <a:extLst>
              <a:ext uri="{FF2B5EF4-FFF2-40B4-BE49-F238E27FC236}">
                <a16:creationId xmlns:a16="http://schemas.microsoft.com/office/drawing/2014/main" id="{85214E4E-4727-555C-A1EE-61DB066026A8}"/>
              </a:ext>
            </a:extLst>
          </p:cNvPr>
          <p:cNvSpPr>
            <a:spLocks noGrp="1"/>
          </p:cNvSpPr>
          <p:nvPr>
            <p:ph idx="1"/>
          </p:nvPr>
        </p:nvSpPr>
        <p:spPr>
          <a:xfrm>
            <a:off x="869794" y="2062976"/>
            <a:ext cx="7436005" cy="4414024"/>
          </a:xfrm>
        </p:spPr>
        <p:txBody>
          <a:bodyPr>
            <a:noAutofit/>
          </a:bodyPr>
          <a:lstStyle/>
          <a:p>
            <a:pPr marL="0" indent="0">
              <a:buNone/>
            </a:pPr>
            <a:r>
              <a:rPr lang="en-US" sz="2000" b="1" dirty="0"/>
              <a:t>The “lean Biden” districts on average are more competitive than the “lean Trump” districts. </a:t>
            </a:r>
          </a:p>
          <a:p>
            <a:pPr marL="0" indent="0">
              <a:buNone/>
            </a:pPr>
            <a:r>
              <a:rPr lang="en-US" sz="2000" dirty="0"/>
              <a:t>	In other words, Republicans might have the better chance 	of picking up most of the “lean” districts.</a:t>
            </a:r>
          </a:p>
          <a:p>
            <a:pPr marL="0" indent="0">
              <a:buNone/>
            </a:pPr>
            <a:endParaRPr lang="en-US" sz="2000" dirty="0"/>
          </a:p>
          <a:p>
            <a:pPr marL="0" indent="0">
              <a:buNone/>
            </a:pPr>
            <a:r>
              <a:rPr lang="en-US" sz="2000" b="1" dirty="0"/>
              <a:t>Trump “ran behind” Republican congressional candidates in 2020 – Biden outpolled Trump by 4.4 percent points of the popular vote compared to Democratic House candidates outpolling their Republican rivals by 3.1 percent.</a:t>
            </a:r>
          </a:p>
          <a:p>
            <a:pPr marL="0" indent="0">
              <a:buNone/>
            </a:pPr>
            <a:r>
              <a:rPr lang="en-US" sz="2000" dirty="0"/>
              <a:t>	In other words, if district competitiveness had been declined 	by congressional vote rather than presidential vote, the 	numbers would have been more favorable to Republicans.</a:t>
            </a:r>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3540609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lstStyle/>
          <a:p>
            <a:r>
              <a:rPr lang="en-US" dirty="0"/>
              <a:t>The Midterm Tendency – House Elections</a:t>
            </a:r>
          </a:p>
        </p:txBody>
      </p:sp>
      <p:graphicFrame>
        <p:nvGraphicFramePr>
          <p:cNvPr id="6" name="Content Placeholder 5">
            <a:extLst>
              <a:ext uri="{FF2B5EF4-FFF2-40B4-BE49-F238E27FC236}">
                <a16:creationId xmlns:a16="http://schemas.microsoft.com/office/drawing/2014/main" id="{577E7E47-264A-48E1-B302-AE186D1797CD}"/>
              </a:ext>
            </a:extLst>
          </p:cNvPr>
          <p:cNvGraphicFramePr>
            <a:graphicFrameLocks noGrp="1"/>
          </p:cNvGraphicFramePr>
          <p:nvPr>
            <p:ph idx="1"/>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7978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BD1DD-A8F1-168E-6239-0A13A90F8562}"/>
              </a:ext>
            </a:extLst>
          </p:cNvPr>
          <p:cNvSpPr>
            <a:spLocks noGrp="1"/>
          </p:cNvSpPr>
          <p:nvPr>
            <p:ph type="title"/>
          </p:nvPr>
        </p:nvSpPr>
        <p:spPr/>
        <p:txBody>
          <a:bodyPr/>
          <a:lstStyle/>
          <a:p>
            <a:r>
              <a:rPr lang="en-US" dirty="0"/>
              <a:t>The Courts</a:t>
            </a:r>
          </a:p>
        </p:txBody>
      </p:sp>
      <p:sp>
        <p:nvSpPr>
          <p:cNvPr id="3" name="Content Placeholder 2">
            <a:extLst>
              <a:ext uri="{FF2B5EF4-FFF2-40B4-BE49-F238E27FC236}">
                <a16:creationId xmlns:a16="http://schemas.microsoft.com/office/drawing/2014/main" id="{4BA4EB06-D470-817F-4D60-9EA306AF9C1D}"/>
              </a:ext>
            </a:extLst>
          </p:cNvPr>
          <p:cNvSpPr>
            <a:spLocks noGrp="1"/>
          </p:cNvSpPr>
          <p:nvPr>
            <p:ph idx="1"/>
          </p:nvPr>
        </p:nvSpPr>
        <p:spPr/>
        <p:txBody>
          <a:bodyPr>
            <a:normAutofit fontScale="70000" lnSpcReduction="20000"/>
          </a:bodyPr>
          <a:lstStyle/>
          <a:p>
            <a:pPr marL="0" indent="0">
              <a:buNone/>
            </a:pPr>
            <a:r>
              <a:rPr lang="en-US" sz="4000" b="1" dirty="0"/>
              <a:t>Court decisions have also worked against Democrats’ goal of keeping the House.</a:t>
            </a:r>
          </a:p>
          <a:p>
            <a:pPr marL="0" indent="0">
              <a:buNone/>
            </a:pPr>
            <a:endParaRPr lang="en-US" dirty="0"/>
          </a:p>
          <a:p>
            <a:pPr marL="0" indent="0">
              <a:buNone/>
            </a:pPr>
            <a:r>
              <a:rPr lang="en-US" dirty="0"/>
              <a:t>	In NY and Maryland, state court threw out redistricting plans 	that strongly favored Democratic candidates.</a:t>
            </a:r>
          </a:p>
          <a:p>
            <a:pPr marL="0" indent="0">
              <a:buNone/>
            </a:pPr>
            <a:r>
              <a:rPr lang="en-US" dirty="0"/>
              <a:t>	In Wisconsin, state court left largely in place a redistricting 	plan from the last census that favors Republicans.</a:t>
            </a:r>
          </a:p>
          <a:p>
            <a:pPr marL="0" indent="0">
              <a:buNone/>
            </a:pPr>
            <a:r>
              <a:rPr lang="en-US" dirty="0"/>
              <a:t>	In Ohio, state court allowed a pro-GOP gerrymander to remain 	in place for the 2022 midterms. </a:t>
            </a:r>
          </a:p>
          <a:p>
            <a:pPr marL="0" indent="0">
              <a:buNone/>
            </a:pPr>
            <a:r>
              <a:rPr lang="en-US" dirty="0"/>
              <a:t>	In Alabama, Louisiana, and Georgia, federal courts 	blocked the creation of three majority Black districts.</a:t>
            </a:r>
          </a:p>
          <a:p>
            <a:pPr marL="0" indent="0">
              <a:buNone/>
            </a:pPr>
            <a:endParaRPr lang="en-US" dirty="0"/>
          </a:p>
          <a:p>
            <a:pPr marL="0" indent="0">
              <a:buNone/>
            </a:pPr>
            <a:r>
              <a:rPr lang="en-US" dirty="0"/>
              <a:t>	</a:t>
            </a:r>
            <a:r>
              <a:rPr lang="en-US" b="1" dirty="0"/>
              <a:t>If all these had gone in Democrats’ favor, they would likely 	have picked up an additional 10-12 House seats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826904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D531-BBE9-DEAA-F58F-3181076712B7}"/>
              </a:ext>
            </a:extLst>
          </p:cNvPr>
          <p:cNvSpPr>
            <a:spLocks noGrp="1"/>
          </p:cNvSpPr>
          <p:nvPr>
            <p:ph type="title"/>
          </p:nvPr>
        </p:nvSpPr>
        <p:spPr/>
        <p:txBody>
          <a:bodyPr>
            <a:normAutofit fontScale="90000"/>
          </a:bodyPr>
          <a:lstStyle/>
          <a:p>
            <a:r>
              <a:rPr lang="en-US" dirty="0"/>
              <a:t>Courts &amp; Election Commissions –</a:t>
            </a:r>
            <a:br>
              <a:rPr lang="en-US" dirty="0"/>
            </a:br>
            <a:r>
              <a:rPr lang="en-US" dirty="0"/>
              <a:t>a Republican edge</a:t>
            </a:r>
          </a:p>
        </p:txBody>
      </p:sp>
      <p:sp>
        <p:nvSpPr>
          <p:cNvPr id="3" name="Content Placeholder 2">
            <a:extLst>
              <a:ext uri="{FF2B5EF4-FFF2-40B4-BE49-F238E27FC236}">
                <a16:creationId xmlns:a16="http://schemas.microsoft.com/office/drawing/2014/main" id="{E3D0D698-019A-3138-2CA8-69C4E07DD5CD}"/>
              </a:ext>
            </a:extLst>
          </p:cNvPr>
          <p:cNvSpPr>
            <a:spLocks noGrp="1"/>
          </p:cNvSpPr>
          <p:nvPr>
            <p:ph idx="1"/>
          </p:nvPr>
        </p:nvSpPr>
        <p:spPr>
          <a:xfrm>
            <a:off x="838200" y="1828800"/>
            <a:ext cx="7848600" cy="4876800"/>
          </a:xfrm>
        </p:spPr>
        <p:txBody>
          <a:bodyPr/>
          <a:lstStyle/>
          <a:p>
            <a:pPr marL="0" indent="0">
              <a:buNone/>
            </a:pPr>
            <a:r>
              <a:rPr lang="en-US" dirty="0"/>
              <a:t>According to the Brennan Center’s analysis, the courts and redistricting commissions created </a:t>
            </a:r>
            <a:r>
              <a:rPr lang="en-US" b="1" dirty="0"/>
              <a:t>two-thirds of all competitive Biden districts nationwide and 9 of 11 of the most competitive</a:t>
            </a:r>
            <a:r>
              <a:rPr lang="en-US" dirty="0"/>
              <a:t>. </a:t>
            </a:r>
          </a:p>
          <a:p>
            <a:pPr marL="0" indent="0">
              <a:buNone/>
            </a:pPr>
            <a:endParaRPr lang="en-US" dirty="0"/>
          </a:p>
          <a:p>
            <a:pPr marL="0" indent="0">
              <a:buNone/>
            </a:pPr>
            <a:r>
              <a:rPr lang="en-US" dirty="0"/>
              <a:t>Without these districts, the Republican path to a winning control of the House would be far more difficult.</a:t>
            </a:r>
          </a:p>
        </p:txBody>
      </p:sp>
    </p:spTree>
    <p:extLst>
      <p:ext uri="{BB962C8B-B14F-4D97-AF65-F5344CB8AC3E}">
        <p14:creationId xmlns:p14="http://schemas.microsoft.com/office/powerpoint/2010/main" val="20051398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Ballot Access</a:t>
            </a:r>
          </a:p>
        </p:txBody>
      </p:sp>
    </p:spTree>
    <p:extLst>
      <p:ext uri="{BB962C8B-B14F-4D97-AF65-F5344CB8AC3E}">
        <p14:creationId xmlns:p14="http://schemas.microsoft.com/office/powerpoint/2010/main" val="20861790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5275F-5095-461F-BB65-B986B6BB4DCA}"/>
              </a:ext>
            </a:extLst>
          </p:cNvPr>
          <p:cNvSpPr>
            <a:spLocks noGrp="1"/>
          </p:cNvSpPr>
          <p:nvPr>
            <p:ph type="title"/>
          </p:nvPr>
        </p:nvSpPr>
        <p:spPr>
          <a:xfrm>
            <a:off x="457200" y="533400"/>
            <a:ext cx="8229600" cy="685800"/>
          </a:xfrm>
        </p:spPr>
        <p:txBody>
          <a:bodyPr>
            <a:normAutofit fontScale="90000"/>
          </a:bodyPr>
          <a:lstStyle/>
          <a:p>
            <a:r>
              <a:rPr lang="en-US" b="1" dirty="0"/>
              <a:t>What we know . . .</a:t>
            </a:r>
          </a:p>
        </p:txBody>
      </p:sp>
      <p:sp>
        <p:nvSpPr>
          <p:cNvPr id="3" name="Content Placeholder 2">
            <a:extLst>
              <a:ext uri="{FF2B5EF4-FFF2-40B4-BE49-F238E27FC236}">
                <a16:creationId xmlns:a16="http://schemas.microsoft.com/office/drawing/2014/main" id="{92836DC6-B753-4CFA-90FF-52F890B7E4E2}"/>
              </a:ext>
            </a:extLst>
          </p:cNvPr>
          <p:cNvSpPr>
            <a:spLocks noGrp="1"/>
          </p:cNvSpPr>
          <p:nvPr>
            <p:ph idx="1"/>
          </p:nvPr>
        </p:nvSpPr>
        <p:spPr/>
        <p:txBody>
          <a:bodyPr>
            <a:normAutofit/>
          </a:bodyPr>
          <a:lstStyle/>
          <a:p>
            <a:pPr marL="0" indent="0">
              <a:buNone/>
            </a:pPr>
            <a:r>
              <a:rPr lang="en-US" b="1" dirty="0"/>
              <a:t>On Republican side</a:t>
            </a:r>
          </a:p>
          <a:p>
            <a:pPr marL="0" indent="0">
              <a:buNone/>
            </a:pPr>
            <a:r>
              <a:rPr lang="en-US" dirty="0"/>
              <a:t>	Roughly 20 Republican-controlled states 	since the 2020 election have passed laws 	tightening ballot access – </a:t>
            </a:r>
          </a:p>
          <a:p>
            <a:pPr marL="0" indent="0">
              <a:buNone/>
            </a:pPr>
            <a:r>
              <a:rPr lang="en-US" dirty="0"/>
              <a:t>		</a:t>
            </a:r>
            <a:r>
              <a:rPr lang="en-US" sz="2600" dirty="0"/>
              <a:t>some of these laws are under review in state 		and federal courts but the cases will not be 		decided before the midterm</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21225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4AC0-5296-478C-BB19-56484DD12198}"/>
              </a:ext>
            </a:extLst>
          </p:cNvPr>
          <p:cNvSpPr>
            <a:spLocks noGrp="1"/>
          </p:cNvSpPr>
          <p:nvPr>
            <p:ph type="title"/>
          </p:nvPr>
        </p:nvSpPr>
        <p:spPr>
          <a:xfrm>
            <a:off x="76200" y="533400"/>
            <a:ext cx="8915400" cy="990600"/>
          </a:xfrm>
        </p:spPr>
        <p:txBody>
          <a:bodyPr>
            <a:normAutofit fontScale="90000"/>
          </a:bodyPr>
          <a:lstStyle/>
          <a:p>
            <a:r>
              <a:rPr lang="en-US" dirty="0"/>
              <a:t>The chief target of the Republican laws – </a:t>
            </a:r>
            <a:br>
              <a:rPr lang="en-US" dirty="0"/>
            </a:br>
            <a:r>
              <a:rPr lang="en-US" dirty="0"/>
              <a:t>imposing limits on mail-in and absentee balloting</a:t>
            </a:r>
          </a:p>
        </p:txBody>
      </p:sp>
      <p:graphicFrame>
        <p:nvGraphicFramePr>
          <p:cNvPr id="6" name="Content Placeholder 5">
            <a:extLst>
              <a:ext uri="{FF2B5EF4-FFF2-40B4-BE49-F238E27FC236}">
                <a16:creationId xmlns:a16="http://schemas.microsoft.com/office/drawing/2014/main" id="{3594EB8E-12F8-489E-B513-6B8ECB8790CB}"/>
              </a:ext>
            </a:extLst>
          </p:cNvPr>
          <p:cNvGraphicFramePr>
            <a:graphicFrameLocks noGrp="1"/>
          </p:cNvGraphicFramePr>
          <p:nvPr>
            <p:ph idx="1"/>
            <p:extLst>
              <p:ext uri="{D42A27DB-BD31-4B8C-83A1-F6EECF244321}">
                <p14:modId xmlns:p14="http://schemas.microsoft.com/office/powerpoint/2010/main" val="4273676166"/>
              </p:ext>
            </p:extLst>
          </p:nvPr>
        </p:nvGraphicFramePr>
        <p:xfrm>
          <a:off x="822722" y="1905000"/>
          <a:ext cx="75438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C13BAB2A-DA3F-43B6-BDA7-13705902D265}"/>
              </a:ext>
            </a:extLst>
          </p:cNvPr>
          <p:cNvSpPr txBox="1"/>
          <p:nvPr/>
        </p:nvSpPr>
        <p:spPr>
          <a:xfrm>
            <a:off x="457200" y="6324600"/>
            <a:ext cx="2293769" cy="369332"/>
          </a:xfrm>
          <a:prstGeom prst="rect">
            <a:avLst/>
          </a:prstGeom>
          <a:noFill/>
        </p:spPr>
        <p:txBody>
          <a:bodyPr wrap="none" rtlCol="0">
            <a:spAutoFit/>
          </a:bodyPr>
          <a:lstStyle/>
          <a:p>
            <a:r>
              <a:rPr lang="en-US" dirty="0"/>
              <a:t>Source: 2020 exit polls</a:t>
            </a:r>
          </a:p>
        </p:txBody>
      </p:sp>
    </p:spTree>
    <p:extLst>
      <p:ext uri="{BB962C8B-B14F-4D97-AF65-F5344CB8AC3E}">
        <p14:creationId xmlns:p14="http://schemas.microsoft.com/office/powerpoint/2010/main" val="15938628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16058" y="457200"/>
            <a:ext cx="8799341" cy="1538175"/>
          </a:xfrm>
        </p:spPr>
        <p:txBody>
          <a:bodyPr>
            <a:normAutofit/>
          </a:bodyPr>
          <a:lstStyle/>
          <a:p>
            <a:r>
              <a:rPr lang="en-US" sz="3200" b="1" dirty="0"/>
              <a:t>What We Know </a:t>
            </a:r>
            <a:r>
              <a:rPr lang="en-US" sz="3200" dirty="0"/>
              <a:t>– </a:t>
            </a:r>
            <a:br>
              <a:rPr lang="en-US" sz="3200" dirty="0"/>
            </a:br>
            <a:r>
              <a:rPr lang="en-US" sz="3200" dirty="0"/>
              <a:t>Ballot access rules affect turnout rate</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1025448420"/>
              </p:ext>
            </p:extLst>
          </p:nvPr>
        </p:nvGraphicFramePr>
        <p:xfrm>
          <a:off x="934720" y="2019028"/>
          <a:ext cx="7751702" cy="299906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16059" y="3091858"/>
            <a:ext cx="772012" cy="715581"/>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State turnout</a:t>
            </a:r>
          </a:p>
          <a:p>
            <a:pPr defTabSz="685800">
              <a:defRPr/>
            </a:pPr>
            <a:r>
              <a:rPr lang="en-US" sz="1350" b="1" dirty="0">
                <a:solidFill>
                  <a:prstClr val="black"/>
                </a:solidFill>
                <a:latin typeface="Calibri" panose="020F0502020204030204"/>
              </a:rPr>
              <a:t>rate</a:t>
            </a:r>
          </a:p>
        </p:txBody>
      </p:sp>
      <p:sp>
        <p:nvSpPr>
          <p:cNvPr id="4" name="TextBox 3">
            <a:extLst>
              <a:ext uri="{FF2B5EF4-FFF2-40B4-BE49-F238E27FC236}">
                <a16:creationId xmlns:a16="http://schemas.microsoft.com/office/drawing/2014/main" id="{4B0895F6-4535-4A1D-A2B0-C1DFA0D8EDD0}"/>
              </a:ext>
            </a:extLst>
          </p:cNvPr>
          <p:cNvSpPr txBox="1"/>
          <p:nvPr/>
        </p:nvSpPr>
        <p:spPr>
          <a:xfrm>
            <a:off x="170619" y="2158198"/>
            <a:ext cx="717452"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242668" y="4718015"/>
            <a:ext cx="717452"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3916017" y="5215924"/>
            <a:ext cx="2583256"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State rank in voting barriers</a:t>
            </a:r>
          </a:p>
        </p:txBody>
      </p:sp>
      <p:sp>
        <p:nvSpPr>
          <p:cNvPr id="9" name="TextBox 8">
            <a:extLst>
              <a:ext uri="{FF2B5EF4-FFF2-40B4-BE49-F238E27FC236}">
                <a16:creationId xmlns:a16="http://schemas.microsoft.com/office/drawing/2014/main" id="{8820D822-2A5A-4FE8-942B-4B80E436D82D}"/>
              </a:ext>
            </a:extLst>
          </p:cNvPr>
          <p:cNvSpPr txBox="1"/>
          <p:nvPr/>
        </p:nvSpPr>
        <p:spPr>
          <a:xfrm>
            <a:off x="1014785" y="5071042"/>
            <a:ext cx="740963"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8025523" y="5079288"/>
            <a:ext cx="740963"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16058" y="5996848"/>
            <a:ext cx="8951742" cy="715581"/>
          </a:xfrm>
          <a:prstGeom prst="rect">
            <a:avLst/>
          </a:prstGeom>
          <a:noFill/>
        </p:spPr>
        <p:txBody>
          <a:bodyPr wrap="square" rtlCol="0">
            <a:spAutoFit/>
          </a:bodyPr>
          <a:lstStyle/>
          <a:p>
            <a:pPr defTabSz="685800">
              <a:defRPr/>
            </a:pPr>
            <a:r>
              <a:rPr lang="en-US" sz="1350" dirty="0">
                <a:solidFill>
                  <a:prstClr val="black"/>
                </a:solidFill>
                <a:latin typeface="Calibri" panose="020F0502020204030204"/>
              </a:rPr>
              <a:t>Source: For barriers: Scot </a:t>
            </a:r>
            <a:r>
              <a:rPr lang="en-US" sz="1350" dirty="0" err="1">
                <a:solidFill>
                  <a:prstClr val="black"/>
                </a:solidFill>
                <a:latin typeface="Calibri" panose="020F0502020204030204"/>
              </a:rPr>
              <a:t>Schranfruagal</a:t>
            </a:r>
            <a:r>
              <a:rPr lang="en-US" sz="1350" dirty="0">
                <a:solidFill>
                  <a:prstClr val="black"/>
                </a:solidFill>
                <a:latin typeface="Calibri" panose="020F0502020204030204"/>
              </a:rPr>
              <a:t>, et al, “Cost of Voting in the American States:2020,” Election Law Journal (cost index is based 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If Republicans take control of Congress</a:t>
            </a:r>
          </a:p>
        </p:txBody>
      </p:sp>
    </p:spTree>
    <p:extLst>
      <p:ext uri="{BB962C8B-B14F-4D97-AF65-F5344CB8AC3E}">
        <p14:creationId xmlns:p14="http://schemas.microsoft.com/office/powerpoint/2010/main" val="4110623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Biden’s Agenda Will Tank – </a:t>
            </a:r>
            <a:br>
              <a:rPr lang="en-US" dirty="0"/>
            </a:br>
            <a:r>
              <a:rPr lang="en-US" dirty="0"/>
              <a:t>Presidents’ Legislative Success </a:t>
            </a:r>
          </a:p>
        </p:txBody>
      </p:sp>
      <p:graphicFrame>
        <p:nvGraphicFramePr>
          <p:cNvPr id="4" name="Content Placeholder 3"/>
          <p:cNvGraphicFramePr>
            <a:graphicFrameLocks noGrp="1"/>
          </p:cNvGraphicFramePr>
          <p:nvPr>
            <p:ph sz="quarter" idx="1"/>
          </p:nvPr>
        </p:nvGraphicFramePr>
        <p:xfrm>
          <a:off x="914400" y="1752600"/>
          <a:ext cx="73914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2000" y="5943600"/>
            <a:ext cx="2967011" cy="248209"/>
          </a:xfrm>
          <a:prstGeom prst="rect">
            <a:avLst/>
          </a:prstGeom>
          <a:noFill/>
        </p:spPr>
        <p:txBody>
          <a:bodyPr wrap="square" rtlCol="0">
            <a:spAutoFit/>
          </a:bodyPr>
          <a:lstStyle/>
          <a:p>
            <a:r>
              <a:rPr lang="en-US" sz="1013" dirty="0">
                <a:solidFill>
                  <a:prstClr val="black"/>
                </a:solidFill>
                <a:latin typeface="Calibri" panose="020F0502020204030204"/>
              </a:rPr>
              <a:t>Source: CQ Voting Studies, 1952-2017</a:t>
            </a:r>
          </a:p>
        </p:txBody>
      </p:sp>
      <p:sp>
        <p:nvSpPr>
          <p:cNvPr id="5" name="Slide Number Placeholder 4">
            <a:extLst>
              <a:ext uri="{FF2B5EF4-FFF2-40B4-BE49-F238E27FC236}">
                <a16:creationId xmlns:a16="http://schemas.microsoft.com/office/drawing/2014/main" id="{AE6746B7-43F8-4B03-AE8D-6717866DBFDC}"/>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57</a:t>
            </a:fld>
            <a:endParaRPr lang="en-US" dirty="0">
              <a:latin typeface="Calibri" panose="020F0502020204030204"/>
            </a:endParaRPr>
          </a:p>
        </p:txBody>
      </p:sp>
    </p:spTree>
    <p:extLst>
      <p:ext uri="{BB962C8B-B14F-4D97-AF65-F5344CB8AC3E}">
        <p14:creationId xmlns:p14="http://schemas.microsoft.com/office/powerpoint/2010/main" val="4266060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fontScale="90000"/>
          </a:bodyPr>
          <a:lstStyle/>
          <a:p>
            <a:r>
              <a:rPr lang="en-US" dirty="0"/>
              <a:t>President Trump’s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nvPr>
        </p:nvGraphicFramePr>
        <p:xfrm>
          <a:off x="1752600" y="1828800"/>
          <a:ext cx="5791200" cy="365937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685800" y="6042524"/>
            <a:ext cx="1460656" cy="248209"/>
          </a:xfrm>
          <a:prstGeom prst="rect">
            <a:avLst/>
          </a:prstGeom>
          <a:noFill/>
        </p:spPr>
        <p:txBody>
          <a:bodyPr wrap="none" rtlCol="0">
            <a:spAutoFit/>
          </a:bodyPr>
          <a:lstStyle/>
          <a:p>
            <a:r>
              <a:rPr lang="en-US" sz="1013" dirty="0">
                <a:solidFill>
                  <a:prstClr val="black"/>
                </a:solidFill>
                <a:latin typeface="Calibri" panose="020F0502020204030204"/>
              </a:rPr>
              <a:t>Source: CQ Vote Studies</a:t>
            </a:r>
          </a:p>
        </p:txBody>
      </p:sp>
      <p:sp>
        <p:nvSpPr>
          <p:cNvPr id="4" name="Slide Number Placeholder 3">
            <a:extLst>
              <a:ext uri="{FF2B5EF4-FFF2-40B4-BE49-F238E27FC236}">
                <a16:creationId xmlns:a16="http://schemas.microsoft.com/office/drawing/2014/main" id="{6BEF993A-F2C9-4ADB-B333-BDF63188A4F6}"/>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58</a:t>
            </a:fld>
            <a:endParaRPr lang="en-US" dirty="0">
              <a:latin typeface="Calibri" panose="020F0502020204030204"/>
            </a:endParaRPr>
          </a:p>
        </p:txBody>
      </p:sp>
    </p:spTree>
    <p:extLst>
      <p:ext uri="{BB962C8B-B14F-4D97-AF65-F5344CB8AC3E}">
        <p14:creationId xmlns:p14="http://schemas.microsoft.com/office/powerpoint/2010/main" val="37891251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Looking ahead to 2024</a:t>
            </a:r>
          </a:p>
        </p:txBody>
      </p:sp>
    </p:spTree>
    <p:extLst>
      <p:ext uri="{BB962C8B-B14F-4D97-AF65-F5344CB8AC3E}">
        <p14:creationId xmlns:p14="http://schemas.microsoft.com/office/powerpoint/2010/main" val="220603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normAutofit fontScale="90000"/>
          </a:bodyPr>
          <a:lstStyle/>
          <a:p>
            <a:r>
              <a:rPr lang="en-US" dirty="0"/>
              <a:t>The Midterm Tendency – Senate Elections</a:t>
            </a:r>
          </a:p>
        </p:txBody>
      </p:sp>
      <p:graphicFrame>
        <p:nvGraphicFramePr>
          <p:cNvPr id="8" name="Content Placeholder 7">
            <a:extLst>
              <a:ext uri="{FF2B5EF4-FFF2-40B4-BE49-F238E27FC236}">
                <a16:creationId xmlns:a16="http://schemas.microsoft.com/office/drawing/2014/main" id="{AA842B1E-C90F-4324-A744-9149EF6368A9}"/>
              </a:ext>
            </a:extLst>
          </p:cNvPr>
          <p:cNvGraphicFramePr>
            <a:graphicFrameLocks noGrp="1"/>
          </p:cNvGraphicFramePr>
          <p:nvPr>
            <p:ph idx="1"/>
          </p:nvPr>
        </p:nvGraphicFramePr>
        <p:xfrm>
          <a:off x="474133" y="12954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7CD3163B-B6A4-4628-9C16-15200D77683C}"/>
              </a:ext>
            </a:extLst>
          </p:cNvPr>
          <p:cNvSpPr txBox="1"/>
          <p:nvPr/>
        </p:nvSpPr>
        <p:spPr>
          <a:xfrm>
            <a:off x="3733800" y="5791200"/>
            <a:ext cx="2628155" cy="646331"/>
          </a:xfrm>
          <a:prstGeom prst="rect">
            <a:avLst/>
          </a:prstGeom>
          <a:noFill/>
        </p:spPr>
        <p:txBody>
          <a:bodyPr wrap="none" rtlCol="0">
            <a:spAutoFit/>
          </a:bodyPr>
          <a:lstStyle/>
          <a:p>
            <a:r>
              <a:rPr lang="en-US" b="1" dirty="0"/>
              <a:t>18 of 25 midterms </a:t>
            </a:r>
          </a:p>
          <a:p>
            <a:r>
              <a:rPr lang="en-US" b="1" dirty="0"/>
              <a:t>marked by in-party losses</a:t>
            </a:r>
          </a:p>
        </p:txBody>
      </p:sp>
    </p:spTree>
    <p:extLst>
      <p:ext uri="{BB962C8B-B14F-4D97-AF65-F5344CB8AC3E}">
        <p14:creationId xmlns:p14="http://schemas.microsoft.com/office/powerpoint/2010/main" val="28560704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D39D-4F3E-436B-91C1-B243BE31273F}"/>
              </a:ext>
            </a:extLst>
          </p:cNvPr>
          <p:cNvSpPr>
            <a:spLocks noGrp="1"/>
          </p:cNvSpPr>
          <p:nvPr>
            <p:ph type="title"/>
          </p:nvPr>
        </p:nvSpPr>
        <p:spPr/>
        <p:txBody>
          <a:bodyPr>
            <a:normAutofit fontScale="90000"/>
          </a:bodyPr>
          <a:lstStyle/>
          <a:p>
            <a:r>
              <a:rPr lang="en-US" dirty="0"/>
              <a:t>Does the Midterm election predict outcome of next presidential election?</a:t>
            </a:r>
          </a:p>
        </p:txBody>
      </p:sp>
      <p:graphicFrame>
        <p:nvGraphicFramePr>
          <p:cNvPr id="6" name="Content Placeholder 5">
            <a:extLst>
              <a:ext uri="{FF2B5EF4-FFF2-40B4-BE49-F238E27FC236}">
                <a16:creationId xmlns:a16="http://schemas.microsoft.com/office/drawing/2014/main" id="{4271ADE0-D148-4A48-AE50-6A242CF3F490}"/>
              </a:ext>
            </a:extLst>
          </p:cNvPr>
          <p:cNvGraphicFramePr>
            <a:graphicFrameLocks noGrp="1"/>
          </p:cNvGraphicFramePr>
          <p:nvPr>
            <p:ph idx="1"/>
            <p:extLst>
              <p:ext uri="{D42A27DB-BD31-4B8C-83A1-F6EECF244321}">
                <p14:modId xmlns:p14="http://schemas.microsoft.com/office/powerpoint/2010/main" val="3596086478"/>
              </p:ext>
            </p:extLst>
          </p:nvPr>
        </p:nvGraphicFramePr>
        <p:xfrm>
          <a:off x="482600" y="2057400"/>
          <a:ext cx="82296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300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Will Biden be like Reagan?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extLst>
              <p:ext uri="{D42A27DB-BD31-4B8C-83A1-F6EECF244321}">
                <p14:modId xmlns:p14="http://schemas.microsoft.com/office/powerpoint/2010/main" val="292800742"/>
              </p:ext>
            </p:extLst>
          </p:nvPr>
        </p:nvGraphicFramePr>
        <p:xfrm>
          <a:off x="465666"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26352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Or will Biden be like Carter?</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nvPr>
        </p:nvGraphicFramePr>
        <p:xfrm>
          <a:off x="465666"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37030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BB3AA-2DAB-487A-B6AC-324976CD23CB}"/>
              </a:ext>
            </a:extLst>
          </p:cNvPr>
          <p:cNvSpPr>
            <a:spLocks noGrp="1"/>
          </p:cNvSpPr>
          <p:nvPr>
            <p:ph type="title"/>
          </p:nvPr>
        </p:nvSpPr>
        <p:spPr/>
        <p:txBody>
          <a:bodyPr>
            <a:normAutofit fontScale="90000"/>
          </a:bodyPr>
          <a:lstStyle/>
          <a:p>
            <a:r>
              <a:rPr lang="en-US" dirty="0"/>
              <a:t>If the presidential election were held today, would you vote for . . . ?</a:t>
            </a:r>
          </a:p>
        </p:txBody>
      </p:sp>
      <p:graphicFrame>
        <p:nvGraphicFramePr>
          <p:cNvPr id="6" name="Content Placeholder 5">
            <a:extLst>
              <a:ext uri="{FF2B5EF4-FFF2-40B4-BE49-F238E27FC236}">
                <a16:creationId xmlns:a16="http://schemas.microsoft.com/office/drawing/2014/main" id="{8C34F8EC-1392-4E0D-9714-0654F1C87868}"/>
              </a:ext>
            </a:extLst>
          </p:cNvPr>
          <p:cNvGraphicFramePr>
            <a:graphicFrameLocks noGrp="1"/>
          </p:cNvGraphicFramePr>
          <p:nvPr>
            <p:ph idx="1"/>
            <p:extLst>
              <p:ext uri="{D42A27DB-BD31-4B8C-83A1-F6EECF244321}">
                <p14:modId xmlns:p14="http://schemas.microsoft.com/office/powerpoint/2010/main" val="1357664491"/>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41BB8AD-2EC0-46F3-AF58-4E5A355A9306}"/>
              </a:ext>
            </a:extLst>
          </p:cNvPr>
          <p:cNvSpPr txBox="1"/>
          <p:nvPr/>
        </p:nvSpPr>
        <p:spPr>
          <a:xfrm>
            <a:off x="304800" y="6324600"/>
            <a:ext cx="5096010" cy="338554"/>
          </a:xfrm>
          <a:prstGeom prst="rect">
            <a:avLst/>
          </a:prstGeom>
          <a:noFill/>
        </p:spPr>
        <p:txBody>
          <a:bodyPr wrap="none" rtlCol="0">
            <a:spAutoFit/>
          </a:bodyPr>
          <a:lstStyle/>
          <a:p>
            <a:r>
              <a:rPr lang="en-US" sz="1600" dirty="0"/>
              <a:t>Source: ABC News/The Washington Post, September 2022.</a:t>
            </a:r>
          </a:p>
        </p:txBody>
      </p:sp>
    </p:spTree>
    <p:extLst>
      <p:ext uri="{BB962C8B-B14F-4D97-AF65-F5344CB8AC3E}">
        <p14:creationId xmlns:p14="http://schemas.microsoft.com/office/powerpoint/2010/main" val="39705280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CA27-B1BF-45FE-A823-2B37E83B715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1EAD8E1-1924-4D50-83F6-3802A3F6D04F}"/>
              </a:ext>
            </a:extLst>
          </p:cNvPr>
          <p:cNvSpPr>
            <a:spLocks noGrp="1"/>
          </p:cNvSpPr>
          <p:nvPr>
            <p:ph idx="1"/>
          </p:nvPr>
        </p:nvSpPr>
        <p:spPr>
          <a:xfrm>
            <a:off x="457200" y="2286000"/>
            <a:ext cx="8229600" cy="4191000"/>
          </a:xfrm>
        </p:spPr>
        <p:txBody>
          <a:bodyPr/>
          <a:lstStyle/>
          <a:p>
            <a:pPr marL="0" indent="0" algn="ctr">
              <a:buNone/>
            </a:pPr>
            <a:r>
              <a:rPr lang="en-US" sz="4400" dirty="0"/>
              <a:t>Thank You</a:t>
            </a:r>
          </a:p>
          <a:p>
            <a:pPr marL="0" indent="0" algn="ctr">
              <a:buNone/>
            </a:pPr>
            <a:endParaRPr lang="en-US" dirty="0"/>
          </a:p>
          <a:p>
            <a:pPr marL="0" indent="0" algn="ctr">
              <a:buNone/>
            </a:pPr>
            <a:r>
              <a:rPr lang="en-US" dirty="0"/>
              <a:t>Questions, Observations, Objections?</a:t>
            </a:r>
          </a:p>
        </p:txBody>
      </p:sp>
    </p:spTree>
    <p:extLst>
      <p:ext uri="{BB962C8B-B14F-4D97-AF65-F5344CB8AC3E}">
        <p14:creationId xmlns:p14="http://schemas.microsoft.com/office/powerpoint/2010/main" val="23352321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1665896" y="1100047"/>
            <a:ext cx="5812209" cy="516731"/>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700"/>
              </a:lnSpc>
              <a:spcBef>
                <a:spcPts val="900"/>
              </a:spcBef>
              <a:spcAft>
                <a:spcPts val="900"/>
              </a:spcAft>
              <a:defRPr/>
            </a:pPr>
            <a:r>
              <a:rPr lang="en-US" sz="27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36720" y="2108487"/>
            <a:ext cx="2621280" cy="3820108"/>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490280" y="2063260"/>
            <a:ext cx="3495519" cy="195528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buFont typeface="Wingdings" panose="05000000000000000000" pitchFamily="2" charset="2"/>
              <a:buChar char="Ø"/>
              <a:defRPr/>
            </a:pPr>
            <a:r>
              <a:rPr lang="en-US" sz="1500" b="1" u="sng" dirty="0">
                <a:solidFill>
                  <a:srgbClr val="000510"/>
                </a:solidFill>
                <a:latin typeface="Arial" panose="020B0604020202020204"/>
                <a:sym typeface="Wingdings" panose="05000000000000000000" pitchFamily="2" charset="2"/>
              </a:rPr>
              <a:t>NUMBER ONE</a:t>
            </a:r>
            <a:r>
              <a:rPr lang="en-US" sz="1500" b="1" dirty="0">
                <a:solidFill>
                  <a:srgbClr val="000510"/>
                </a:solidFill>
                <a:latin typeface="Arial" panose="020B0604020202020204"/>
                <a:sym typeface="Wingdings" panose="05000000000000000000" pitchFamily="2" charset="2"/>
              </a:rPr>
              <a:t> </a:t>
            </a:r>
            <a:r>
              <a:rPr lang="en-US" sz="1500" dirty="0">
                <a:solidFill>
                  <a:srgbClr val="000510"/>
                </a:solidFill>
                <a:latin typeface="Arial" panose="020B0604020202020204"/>
                <a:sym typeface="Wingdings" panose="05000000000000000000" pitchFamily="2" charset="2"/>
              </a:rPr>
              <a:t>in American Government </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Accessibility through Readability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Critical Thinking Emphasis</a:t>
            </a:r>
            <a:r>
              <a:rPr lang="en-US" sz="1500" dirty="0">
                <a:solidFill>
                  <a:srgbClr val="000510"/>
                </a:solidFill>
                <a:latin typeface="Arial" panose="020B0604020202020204"/>
                <a:sym typeface="Wingdings" panose="05000000000000000000" pitchFamily="2" charset="2"/>
              </a:rPr>
              <a:t>—Case Studies &amp; Pedagogy</a:t>
            </a:r>
          </a:p>
          <a:p>
            <a:pPr marL="128588" indent="-128588">
              <a:buFont typeface="Wingdings" panose="05000000000000000000" pitchFamily="2" charset="2"/>
              <a:buChar char="Ø"/>
              <a:defRPr/>
            </a:pPr>
            <a:endParaRPr lang="en-US" sz="375"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Even-handed approach </a:t>
            </a:r>
            <a:r>
              <a:rPr lang="en-US" sz="1500" dirty="0">
                <a:solidFill>
                  <a:srgbClr val="000510"/>
                </a:solidFill>
                <a:latin typeface="Arial" panose="020B0604020202020204"/>
                <a:sym typeface="Wingdings" panose="05000000000000000000" pitchFamily="2" charset="2"/>
              </a:rPr>
              <a:t>with broad appeal</a:t>
            </a:r>
          </a:p>
          <a:p>
            <a:pPr marL="128588" indent="-128588">
              <a:buFont typeface="Wingdings" panose="05000000000000000000" pitchFamily="2" charset="2"/>
              <a:buChar char="Ø"/>
              <a:defRPr/>
            </a:pPr>
            <a:endParaRPr lang="en-US" sz="375" b="1" dirty="0">
              <a:solidFill>
                <a:srgbClr val="000510"/>
              </a:solidFill>
              <a:latin typeface="Arial" panose="020B0604020202020204"/>
              <a:sym typeface="Wingdings" panose="05000000000000000000" pitchFamily="2" charset="2"/>
            </a:endParaRPr>
          </a:p>
          <a:p>
            <a:pPr marL="257175" indent="-257175">
              <a:buFont typeface="Wingdings" panose="05000000000000000000" pitchFamily="2" charset="2"/>
              <a:buChar char="Ø"/>
              <a:defRPr/>
            </a:pPr>
            <a:r>
              <a:rPr lang="en-US" sz="1500" b="1" dirty="0">
                <a:solidFill>
                  <a:srgbClr val="000510"/>
                </a:solidFill>
                <a:latin typeface="Arial" panose="020B0604020202020204"/>
                <a:sym typeface="Wingdings" panose="05000000000000000000" pitchFamily="2" charset="2"/>
              </a:rPr>
              <a:t>Unparalleled Instructor Support</a:t>
            </a:r>
            <a:r>
              <a:rPr lang="en-US" sz="1500" dirty="0">
                <a:solidFill>
                  <a:srgbClr val="000510"/>
                </a:solidFill>
                <a:latin typeface="Arial" panose="020B0604020202020204"/>
                <a:sym typeface="Wingdings" panose="05000000000000000000" pitchFamily="2" charset="2"/>
              </a:rPr>
              <a:t>—</a:t>
            </a:r>
            <a:r>
              <a:rPr lang="en-US" sz="1500" dirty="0">
                <a:solidFill>
                  <a:srgbClr val="000510"/>
                </a:solidFill>
                <a:latin typeface="Arial" panose="020B0604020202020204" pitchFamily="34" charset="0"/>
                <a:cs typeface="Arial" panose="020B0604020202020204" pitchFamily="34" charset="0"/>
              </a:rPr>
              <a:t>24 Complimentary </a:t>
            </a:r>
            <a:r>
              <a:rPr lang="en-US" sz="1500" dirty="0" err="1">
                <a:solidFill>
                  <a:srgbClr val="000510"/>
                </a:solidFill>
                <a:latin typeface="Arial" panose="020B0604020202020204" pitchFamily="34" charset="0"/>
                <a:cs typeface="Arial" panose="020B0604020202020204" pitchFamily="34" charset="0"/>
              </a:rPr>
              <a:t>HarvardX</a:t>
            </a:r>
            <a:r>
              <a:rPr lang="en-US" sz="1500" dirty="0">
                <a:solidFill>
                  <a:srgbClr val="000510"/>
                </a:solidFill>
                <a:latin typeface="Arial" panose="020B0604020202020204" pitchFamily="34" charset="0"/>
                <a:cs typeface="Arial" panose="020B0604020202020204" pitchFamily="34" charset="0"/>
              </a:rPr>
              <a:t>/EdX Video Lectures</a:t>
            </a:r>
          </a:p>
          <a:p>
            <a:pPr marL="214313" indent="-214313" algn="ctr">
              <a:buFont typeface="Wingdings" panose="05000000000000000000" pitchFamily="2" charset="2"/>
              <a:buChar char="à"/>
              <a:defRPr/>
            </a:pPr>
            <a:endParaRPr lang="en-US" sz="1800" dirty="0">
              <a:solidFill>
                <a:srgbClr val="000000"/>
              </a:solidFill>
              <a:latin typeface="Arial" panose="020B0604020202020204"/>
              <a:sym typeface="Wingdings" panose="05000000000000000000" pitchFamily="2" charset="2"/>
            </a:endParaRPr>
          </a:p>
          <a:p>
            <a:pPr marL="214313" indent="-214313" algn="ctr">
              <a:buFont typeface="Wingdings" panose="05000000000000000000" pitchFamily="2" charset="2"/>
              <a:buChar char="à"/>
              <a:defRPr/>
            </a:pPr>
            <a:endParaRPr lang="en-US" sz="21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7216140" y="2457450"/>
            <a:ext cx="1684020" cy="280416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50000"/>
                  </a:schemeClr>
                </a:solidFill>
              </a:rPr>
              <a:t>To obtain a free instructor’s copy of </a:t>
            </a:r>
            <a:r>
              <a:rPr lang="en-US" b="1" i="1" dirty="0">
                <a:solidFill>
                  <a:schemeClr val="accent4">
                    <a:lumMod val="50000"/>
                  </a:schemeClr>
                </a:solidFill>
              </a:rPr>
              <a:t>We the People</a:t>
            </a:r>
            <a:r>
              <a:rPr lang="en-US" b="1" dirty="0">
                <a:solidFill>
                  <a:schemeClr val="accent4">
                    <a:lumMod val="50000"/>
                  </a:schemeClr>
                </a:solidFill>
              </a:rPr>
              <a:t>, please enter your name and affiliation in the Chat Room. </a:t>
            </a:r>
          </a:p>
        </p:txBody>
      </p:sp>
    </p:spTree>
    <p:extLst>
      <p:ext uri="{BB962C8B-B14F-4D97-AF65-F5344CB8AC3E}">
        <p14:creationId xmlns:p14="http://schemas.microsoft.com/office/powerpoint/2010/main" val="2847102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9EB25-1136-42FB-8F34-33E35FCCBF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6A8111-712F-4E89-A3A0-2154422B548A}"/>
              </a:ext>
            </a:extLst>
          </p:cNvPr>
          <p:cNvSpPr>
            <a:spLocks noGrp="1"/>
          </p:cNvSpPr>
          <p:nvPr>
            <p:ph idx="1"/>
          </p:nvPr>
        </p:nvSpPr>
        <p:spPr>
          <a:xfrm>
            <a:off x="457200" y="2667000"/>
            <a:ext cx="8229600" cy="3810000"/>
          </a:xfrm>
        </p:spPr>
        <p:txBody>
          <a:bodyPr/>
          <a:lstStyle/>
          <a:p>
            <a:pPr marL="0" indent="0" algn="ctr">
              <a:buNone/>
            </a:pPr>
            <a:r>
              <a:rPr lang="en-US" sz="4000" dirty="0"/>
              <a:t>2022 House Elections</a:t>
            </a:r>
          </a:p>
          <a:p>
            <a:pPr marL="0" indent="0">
              <a:buNone/>
            </a:pPr>
            <a:endParaRPr lang="en-US" dirty="0"/>
          </a:p>
        </p:txBody>
      </p:sp>
    </p:spTree>
    <p:extLst>
      <p:ext uri="{BB962C8B-B14F-4D97-AF65-F5344CB8AC3E}">
        <p14:creationId xmlns:p14="http://schemas.microsoft.com/office/powerpoint/2010/main" val="2751726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C3D6-9B01-4BE7-9352-C65FC6CBF2E0}"/>
              </a:ext>
            </a:extLst>
          </p:cNvPr>
          <p:cNvSpPr>
            <a:spLocks noGrp="1"/>
          </p:cNvSpPr>
          <p:nvPr>
            <p:ph type="title"/>
          </p:nvPr>
        </p:nvSpPr>
        <p:spPr/>
        <p:txBody>
          <a:bodyPr>
            <a:normAutofit fontScale="90000"/>
          </a:bodyPr>
          <a:lstStyle/>
          <a:p>
            <a:r>
              <a:rPr lang="en-US" dirty="0"/>
              <a:t>Theories of </a:t>
            </a:r>
            <a:br>
              <a:rPr lang="en-US" dirty="0"/>
            </a:br>
            <a:r>
              <a:rPr lang="en-US" dirty="0"/>
              <a:t>Presidential Party’s Midterm House Losses</a:t>
            </a:r>
          </a:p>
        </p:txBody>
      </p:sp>
      <p:sp>
        <p:nvSpPr>
          <p:cNvPr id="3" name="Content Placeholder 2">
            <a:extLst>
              <a:ext uri="{FF2B5EF4-FFF2-40B4-BE49-F238E27FC236}">
                <a16:creationId xmlns:a16="http://schemas.microsoft.com/office/drawing/2014/main" id="{3ADA5820-C918-45B4-8805-168D07198AC0}"/>
              </a:ext>
            </a:extLst>
          </p:cNvPr>
          <p:cNvSpPr>
            <a:spLocks noGrp="1"/>
          </p:cNvSpPr>
          <p:nvPr>
            <p:ph idx="1"/>
          </p:nvPr>
        </p:nvSpPr>
        <p:spPr>
          <a:xfrm>
            <a:off x="533400" y="1955800"/>
            <a:ext cx="8229600" cy="4826000"/>
          </a:xfrm>
        </p:spPr>
        <p:txBody>
          <a:bodyPr>
            <a:noAutofit/>
          </a:bodyPr>
          <a:lstStyle/>
          <a:p>
            <a:pPr marL="0" indent="0">
              <a:buNone/>
            </a:pPr>
            <a:r>
              <a:rPr lang="en-US" sz="2800" b="1" dirty="0"/>
              <a:t>Surge and Decline Theory</a:t>
            </a:r>
          </a:p>
          <a:p>
            <a:pPr marL="0" indent="0">
              <a:buNone/>
            </a:pPr>
            <a:r>
              <a:rPr lang="en-US" sz="2800" dirty="0"/>
              <a:t>	based on change in composition of voters from 	presidential election to the midterm</a:t>
            </a:r>
          </a:p>
          <a:p>
            <a:pPr marL="0" indent="0">
              <a:buNone/>
            </a:pPr>
            <a:r>
              <a:rPr lang="en-US" sz="2800" dirty="0"/>
              <a:t>	</a:t>
            </a:r>
            <a:endParaRPr lang="en-US" sz="2800" b="1" dirty="0"/>
          </a:p>
          <a:p>
            <a:pPr marL="0" indent="0">
              <a:buNone/>
            </a:pPr>
            <a:r>
              <a:rPr lang="en-US" sz="2800" b="1" dirty="0"/>
              <a:t>Referendum Theory</a:t>
            </a:r>
          </a:p>
          <a:p>
            <a:pPr marL="0" indent="0">
              <a:buNone/>
            </a:pPr>
            <a:r>
              <a:rPr lang="en-US" sz="2800" dirty="0"/>
              <a:t>	focuses on the president’s popularity and 	performance</a:t>
            </a:r>
          </a:p>
          <a:p>
            <a:pPr marL="0" indent="0">
              <a:buNone/>
            </a:pPr>
            <a:r>
              <a:rPr lang="en-US" sz="2000" dirty="0"/>
              <a:t>	</a:t>
            </a:r>
          </a:p>
          <a:p>
            <a:pPr marL="0" indent="0">
              <a:buNone/>
            </a:pPr>
            <a:endParaRPr lang="en-US" sz="2000" dirty="0"/>
          </a:p>
          <a:p>
            <a:pPr marL="0" indent="0">
              <a:buNone/>
            </a:pPr>
            <a:r>
              <a:rPr lang="en-US" sz="2000" dirty="0"/>
              <a:t>	</a:t>
            </a:r>
          </a:p>
          <a:p>
            <a:pPr marL="0" indent="0">
              <a:buNone/>
            </a:pPr>
            <a:endParaRPr lang="en-US" sz="2000" dirty="0"/>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2632775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5D09F51B-58B2-4F8E-862E-E26B580FE09C}"/>
              </a:ext>
            </a:extLst>
          </p:cNvPr>
          <p:cNvSpPr>
            <a:spLocks noGrp="1" noChangeArrowheads="1"/>
          </p:cNvSpPr>
          <p:nvPr>
            <p:ph type="title"/>
          </p:nvPr>
        </p:nvSpPr>
        <p:spPr>
          <a:xfrm>
            <a:off x="228600" y="533400"/>
            <a:ext cx="8534400" cy="990600"/>
          </a:xfrm>
        </p:spPr>
        <p:txBody>
          <a:bodyPr>
            <a:normAutofit fontScale="90000"/>
          </a:bodyPr>
          <a:lstStyle/>
          <a:p>
            <a:pPr>
              <a:defRPr/>
            </a:pPr>
            <a:r>
              <a:rPr lang="en-US" altLang="en-US" b="1" dirty="0"/>
              <a:t>Surge and Decline Theory of Midterm Elections</a:t>
            </a:r>
          </a:p>
        </p:txBody>
      </p:sp>
      <p:sp>
        <p:nvSpPr>
          <p:cNvPr id="3" name="Content Placeholder 2">
            <a:extLst>
              <a:ext uri="{FF2B5EF4-FFF2-40B4-BE49-F238E27FC236}">
                <a16:creationId xmlns:a16="http://schemas.microsoft.com/office/drawing/2014/main" id="{20141231-80D5-4EF4-B758-D700C11D30DC}"/>
              </a:ext>
            </a:extLst>
          </p:cNvPr>
          <p:cNvSpPr>
            <a:spLocks noGrp="1"/>
          </p:cNvSpPr>
          <p:nvPr>
            <p:ph idx="1"/>
          </p:nvPr>
        </p:nvSpPr>
        <p:spPr>
          <a:xfrm>
            <a:off x="1219200" y="1828800"/>
            <a:ext cx="7467600" cy="4878387"/>
          </a:xfrm>
        </p:spPr>
        <p:txBody>
          <a:bodyPr>
            <a:normAutofit/>
          </a:bodyPr>
          <a:lstStyle/>
          <a:p>
            <a:pPr marL="0" indent="0">
              <a:buNone/>
              <a:defRPr/>
            </a:pPr>
            <a:r>
              <a:rPr lang="en-US" sz="2800" dirty="0">
                <a:ea typeface="+mn-ea"/>
                <a:cs typeface="+mn-cs"/>
              </a:rPr>
              <a:t>Presidential election brings out a </a:t>
            </a:r>
            <a:r>
              <a:rPr lang="en-US" sz="2800" b="1" dirty="0">
                <a:ea typeface="+mn-ea"/>
                <a:cs typeface="+mn-cs"/>
              </a:rPr>
              <a:t>“surge” </a:t>
            </a:r>
            <a:r>
              <a:rPr lang="en-US" sz="2800" dirty="0">
                <a:ea typeface="+mn-ea"/>
                <a:cs typeface="+mn-cs"/>
              </a:rPr>
              <a:t>of voters who, compared with those who also vote in the midterm, are more responsive to the mood of moment and disproportionately back the winning presidential candidate and congressional candidates of his/her party.	</a:t>
            </a:r>
          </a:p>
          <a:p>
            <a:pPr marL="0" indent="0">
              <a:buNone/>
              <a:defRPr/>
            </a:pPr>
            <a:endParaRPr lang="en-US" sz="2800" dirty="0"/>
          </a:p>
          <a:p>
            <a:pPr marL="0" indent="0">
              <a:buNone/>
              <a:defRPr/>
            </a:pPr>
            <a:r>
              <a:rPr lang="en-US" sz="2800" dirty="0">
                <a:ea typeface="+mn-ea"/>
                <a:cs typeface="+mn-cs"/>
              </a:rPr>
              <a:t>In the midterm election, these voters stay home </a:t>
            </a:r>
            <a:r>
              <a:rPr lang="en-US" sz="2800" b="1" dirty="0">
                <a:ea typeface="+mn-ea"/>
                <a:cs typeface="+mn-cs"/>
              </a:rPr>
              <a:t>(“decline”</a:t>
            </a:r>
            <a:r>
              <a:rPr lang="en-US" sz="2800" dirty="0">
                <a:ea typeface="+mn-ea"/>
                <a:cs typeface="+mn-cs"/>
              </a:rPr>
              <a:t>), erasing the in-party’s advantage.</a:t>
            </a:r>
            <a:endParaRPr lang="en-US" sz="2800" b="1" dirty="0">
              <a:ea typeface="+mn-ea"/>
              <a:cs typeface="+mn-cs"/>
            </a:endParaRPr>
          </a:p>
        </p:txBody>
      </p:sp>
    </p:spTree>
    <p:extLst>
      <p:ext uri="{BB962C8B-B14F-4D97-AF65-F5344CB8AC3E}">
        <p14:creationId xmlns:p14="http://schemas.microsoft.com/office/powerpoint/2010/main" val="1041332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ASPOLLED" val="7BC5310AF446431FAE310400ECE8FD18"/>
  <p:tag name="TPVERSION" val="5"/>
  <p:tag name="TPFULLVERSION" val="5.3.2.24"/>
  <p:tag name="PPTVERSION" val="12"/>
  <p:tag name="TPOS" val="2"/>
</p:tagLst>
</file>

<file path=ppt/theme/theme1.xml><?xml version="1.0" encoding="utf-8"?>
<a:theme xmlns:a="http://schemas.openxmlformats.org/drawingml/2006/main" name="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21415</TotalTime>
  <Words>2743</Words>
  <Application>Microsoft Office PowerPoint</Application>
  <PresentationFormat>On-screen Show (4:3)</PresentationFormat>
  <Paragraphs>352</Paragraphs>
  <Slides>65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Calibri</vt:lpstr>
      <vt:lpstr>Graphik Web</vt:lpstr>
      <vt:lpstr>Proxima Nova Black</vt:lpstr>
      <vt:lpstr>Wingdings</vt:lpstr>
      <vt:lpstr>Clarity</vt:lpstr>
      <vt:lpstr>2022 Midterm Elections </vt:lpstr>
      <vt:lpstr>PowerPoint Presentation</vt:lpstr>
      <vt:lpstr>2022 Midterm Elections </vt:lpstr>
      <vt:lpstr>Overview</vt:lpstr>
      <vt:lpstr>The Midterm Tendency – House Elections</vt:lpstr>
      <vt:lpstr>The Midterm Tendency – Senate Elections</vt:lpstr>
      <vt:lpstr>PowerPoint Presentation</vt:lpstr>
      <vt:lpstr>Theories of  Presidential Party’s Midterm House Losses</vt:lpstr>
      <vt:lpstr>Surge and Decline Theory of Midterm Elections</vt:lpstr>
      <vt:lpstr>Estimating Surge and Decline</vt:lpstr>
      <vt:lpstr>Predicting 2022 from Surge and Decline Theory</vt:lpstr>
      <vt:lpstr>Referendum Theory of Midterm Elections</vt:lpstr>
      <vt:lpstr>Change in Presidential Approval Rating from First Year in Office to Second Year</vt:lpstr>
      <vt:lpstr>Change in Presidential Approval Rating from First Year in Office to Second Year</vt:lpstr>
      <vt:lpstr>Presidential Approval Rating  and Out-Party Share of House Vote</vt:lpstr>
      <vt:lpstr>Presidential Approval Rating  and Out-Party Share of House Vote</vt:lpstr>
      <vt:lpstr>Out-Party Share of Midterm Two-Party Vote and Gain/Loss of House Seats</vt:lpstr>
      <vt:lpstr>Out-Party Share of Two-Party Vote and Gain/Loss of House Seats</vt:lpstr>
      <vt:lpstr>Post-War Era Overview</vt:lpstr>
      <vt:lpstr>Biden’s Approval Rating Problem</vt:lpstr>
      <vt:lpstr>Why 2022 Might Not Fit the Model</vt:lpstr>
      <vt:lpstr>Biden, Trump, and the Supreme Court </vt:lpstr>
      <vt:lpstr>Generic Two-Party Congressional Vote</vt:lpstr>
      <vt:lpstr>Another Reason Forecasting Models Are Likely to Overestimate Republican Party Performance</vt:lpstr>
      <vt:lpstr>PowerPoint Presentation</vt:lpstr>
      <vt:lpstr>2022 Senate races – Politico’s Current Forecast</vt:lpstr>
      <vt:lpstr>Toss-up and Leaning Races (Politico)</vt:lpstr>
      <vt:lpstr>If Senate elections had been held in March (and if polls were predictive), the results would have been. . .</vt:lpstr>
      <vt:lpstr>If Senate elections were held today (and if polls are predictive), the results would be. . .</vt:lpstr>
      <vt:lpstr>What happened between March and October?</vt:lpstr>
      <vt:lpstr>However . . . </vt:lpstr>
      <vt:lpstr>“Luck factor” example</vt:lpstr>
      <vt:lpstr>PowerPoint Presentation</vt:lpstr>
      <vt:lpstr>A factor affecting all candidates – The “Enthusiasm Gap”</vt:lpstr>
      <vt:lpstr>Enthusiasm Gap in Recent Midterms</vt:lpstr>
      <vt:lpstr>Enthusiasm Gap - 2022</vt:lpstr>
      <vt:lpstr>The Money Gap</vt:lpstr>
      <vt:lpstr>Known Unknowns in 2022 Midterms</vt:lpstr>
      <vt:lpstr>“Known Unknowns” in the 2022 Midterm Elections</vt:lpstr>
      <vt:lpstr>“Known Unknowns” in the 2022 Midterm Elections</vt:lpstr>
      <vt:lpstr>Reapportionment</vt:lpstr>
      <vt:lpstr>Redistricting – Who Decided?</vt:lpstr>
      <vt:lpstr>Last time . . . </vt:lpstr>
      <vt:lpstr>The “Big Sort” –  Why Republican gerrymandering will yield  fewer seats this time</vt:lpstr>
      <vt:lpstr>Geographical Distribution of House Seats – 2008 vs 2018</vt:lpstr>
      <vt:lpstr>House Members by Population Density</vt:lpstr>
      <vt:lpstr>Sophisticated gerrymandering plus geographical sorting -   shrinking number of “competitive” House seats</vt:lpstr>
      <vt:lpstr>Cumulative Effect of Redistricting – Competitiveness in Context of 2020 Vote</vt:lpstr>
      <vt:lpstr>Why those numbers are less favorable to Democrats than it might appear</vt:lpstr>
      <vt:lpstr>The Courts</vt:lpstr>
      <vt:lpstr>Courts &amp; Election Commissions – a Republican edge</vt:lpstr>
      <vt:lpstr>PowerPoint Presentation</vt:lpstr>
      <vt:lpstr>What we know . . .</vt:lpstr>
      <vt:lpstr>The chief target of the Republican laws –  imposing limits on mail-in and absentee balloting</vt:lpstr>
      <vt:lpstr>What We Know –  Ballot access rules affect turnout rate</vt:lpstr>
      <vt:lpstr>PowerPoint Presentation</vt:lpstr>
      <vt:lpstr>Biden’s Agenda Will Tank –  Presidents’ Legislative Success </vt:lpstr>
      <vt:lpstr>President Trump’s Legislative Success Rate</vt:lpstr>
      <vt:lpstr>PowerPoint Presentation</vt:lpstr>
      <vt:lpstr>Does the Midterm election predict outcome of next presidential election?</vt:lpstr>
      <vt:lpstr>Will Biden be like Reagan?</vt:lpstr>
      <vt:lpstr>Or will Biden be like Carter?</vt:lpstr>
      <vt:lpstr>If the presidential election were held today, would you vote for . . .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Regulation</dc:title>
  <dc:creator>Patterson, Thomas E.</dc:creator>
  <cp:lastModifiedBy>Patterson, Thomas E.</cp:lastModifiedBy>
  <cp:revision>124</cp:revision>
  <dcterms:created xsi:type="dcterms:W3CDTF">2021-01-26T14:56:05Z</dcterms:created>
  <dcterms:modified xsi:type="dcterms:W3CDTF">2022-10-12T15:41:09Z</dcterms:modified>
</cp:coreProperties>
</file>