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3" r:id="rId4"/>
    <p:sldId id="265" r:id="rId5"/>
    <p:sldId id="267" r:id="rId6"/>
    <p:sldId id="268" r:id="rId7"/>
    <p:sldId id="27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/>
            </a:pPr>
            <a:r>
              <a:rPr lang="en-US" sz="1800" b="1" dirty="0"/>
              <a:t>ad-equivalent value (in </a:t>
            </a:r>
            <a:r>
              <a:rPr lang="en-US" sz="1800" b="1" dirty="0" smtClean="0"/>
              <a:t>millions</a:t>
            </a:r>
            <a:r>
              <a:rPr lang="en-US" sz="1800" b="1" dirty="0"/>
              <a:t>)</a:t>
            </a:r>
          </a:p>
        </c:rich>
      </c:tx>
      <c:layout>
        <c:manualLayout>
          <c:xMode val="edge"/>
          <c:yMode val="edge"/>
          <c:x val="0.2732909254398756"/>
          <c:y val="4.3107313166993039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ad-equivalent value (in millioins)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$16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$24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$32.5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$34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6.172839506172782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$36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$55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Kasich</c:v>
                </c:pt>
                <c:pt idx="1">
                  <c:v>Carson</c:v>
                </c:pt>
                <c:pt idx="2">
                  <c:v>Cruz</c:v>
                </c:pt>
                <c:pt idx="3">
                  <c:v>Rubio</c:v>
                </c:pt>
                <c:pt idx="4">
                  <c:v>Bush</c:v>
                </c:pt>
                <c:pt idx="5">
                  <c:v>Trump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16</c:v>
                </c:pt>
                <c:pt idx="1">
                  <c:v>24</c:v>
                </c:pt>
                <c:pt idx="2">
                  <c:v>32.5</c:v>
                </c:pt>
                <c:pt idx="3">
                  <c:v>34</c:v>
                </c:pt>
                <c:pt idx="4">
                  <c:v>36</c:v>
                </c:pt>
                <c:pt idx="5">
                  <c:v>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971904"/>
        <c:axId val="153009536"/>
      </c:barChart>
      <c:catAx>
        <c:axId val="1529719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153009536"/>
        <c:crosses val="autoZero"/>
        <c:auto val="1"/>
        <c:lblAlgn val="ctr"/>
        <c:lblOffset val="100"/>
        <c:noMultiLvlLbl val="0"/>
      </c:catAx>
      <c:valAx>
        <c:axId val="1530095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29719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/>
            </a:pPr>
            <a:r>
              <a:rPr lang="en-US" sz="1800" b="1" dirty="0"/>
              <a:t>percentage of </a:t>
            </a:r>
            <a:r>
              <a:rPr lang="en-US" sz="1800" b="1" dirty="0" smtClean="0"/>
              <a:t>Trump’s coverage </a:t>
            </a:r>
            <a:r>
              <a:rPr lang="en-US" sz="1800" b="1" dirty="0"/>
              <a:t>that was positive or neutral in tone</a:t>
            </a:r>
          </a:p>
        </c:rich>
      </c:tx>
      <c:layout>
        <c:manualLayout>
          <c:xMode val="edge"/>
          <c:yMode val="edge"/>
          <c:x val="0.24751543209876542"/>
          <c:y val="1.6836195965366927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coverage that was positive or neutral in tone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65%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65%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5.61206532178897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68%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71%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73%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74%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New York Times</c:v>
                </c:pt>
                <c:pt idx="1">
                  <c:v>Washington Post</c:v>
                </c:pt>
                <c:pt idx="2">
                  <c:v>NBC</c:v>
                </c:pt>
                <c:pt idx="3">
                  <c:v>CBS</c:v>
                </c:pt>
                <c:pt idx="4">
                  <c:v>Wall Street Journal</c:v>
                </c:pt>
                <c:pt idx="5">
                  <c:v>Los Angeles Times</c:v>
                </c:pt>
                <c:pt idx="6">
                  <c:v>Fox</c:v>
                </c:pt>
                <c:pt idx="7">
                  <c:v>USA Today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63</c:v>
                </c:pt>
                <c:pt idx="1">
                  <c:v>65</c:v>
                </c:pt>
                <c:pt idx="2">
                  <c:v>65</c:v>
                </c:pt>
                <c:pt idx="3">
                  <c:v>66</c:v>
                </c:pt>
                <c:pt idx="4">
                  <c:v>68</c:v>
                </c:pt>
                <c:pt idx="5">
                  <c:v>71</c:v>
                </c:pt>
                <c:pt idx="6">
                  <c:v>73</c:v>
                </c:pt>
                <c:pt idx="7">
                  <c:v>74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49384576"/>
        <c:axId val="158329856"/>
      </c:barChart>
      <c:catAx>
        <c:axId val="14938457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58329856"/>
        <c:crosses val="autoZero"/>
        <c:auto val="1"/>
        <c:lblAlgn val="ctr"/>
        <c:lblOffset val="100"/>
        <c:noMultiLvlLbl val="0"/>
      </c:catAx>
      <c:valAx>
        <c:axId val="158329856"/>
        <c:scaling>
          <c:orientation val="minMax"/>
          <c:max val="10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49384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b="0"/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Trump's coverage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Polls  &amp; projections</c:v>
                </c:pt>
                <c:pt idx="1">
                  <c:v>Activities &amp; events</c:v>
                </c:pt>
                <c:pt idx="2">
                  <c:v>Personal qualities</c:v>
                </c:pt>
                <c:pt idx="3">
                  <c:v>Issues &amp; ideology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21</c:v>
                </c:pt>
                <c:pt idx="1">
                  <c:v>34</c:v>
                </c:pt>
                <c:pt idx="2">
                  <c:v>6</c:v>
                </c:pt>
                <c:pt idx="3">
                  <c:v>12</c:v>
                </c:pt>
                <c:pt idx="4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="0" dirty="0"/>
              <a:t>percentage of news coverage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news coverage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</c:spPr>
          </c:dPt>
          <c:dPt>
            <c:idx val="1"/>
            <c:bubble3D val="0"/>
            <c:spPr>
              <a:solidFill>
                <a:srgbClr val="92D050"/>
              </a:solidFill>
            </c:spPr>
          </c:dPt>
          <c:dPt>
            <c:idx val="2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34%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Sheet1!$A$2:$A$7</c:f>
              <c:strCache>
                <c:ptCount val="6"/>
                <c:pt idx="0">
                  <c:v>Trump</c:v>
                </c:pt>
                <c:pt idx="1">
                  <c:v>Bush</c:v>
                </c:pt>
                <c:pt idx="2">
                  <c:v>Rubio</c:v>
                </c:pt>
                <c:pt idx="3">
                  <c:v>Carson</c:v>
                </c:pt>
                <c:pt idx="4">
                  <c:v>Cruz</c:v>
                </c:pt>
                <c:pt idx="5">
                  <c:v>Kasich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34</c:v>
                </c:pt>
                <c:pt idx="1">
                  <c:v>18</c:v>
                </c:pt>
                <c:pt idx="2">
                  <c:v>14</c:v>
                </c:pt>
                <c:pt idx="3">
                  <c:v>14</c:v>
                </c:pt>
                <c:pt idx="4">
                  <c:v>13</c:v>
                </c:pt>
                <c:pt idx="5">
                  <c:v>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tone of coverage (percentage of positive references minus percentage of negative references)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5811582579955284E-2"/>
          <c:y val="0.23531397615210747"/>
          <c:w val="0.89647236803732866"/>
          <c:h val="0.7053303124845243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tone of coverage (percentage of positive references minus percentage of negative references)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864197530864196E-3"/>
                  <c:y val="-3.5463616981766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0864197530863914E-3"/>
                  <c:y val="-3.5463616981766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0864197530864196E-3"/>
                  <c:y val="-3.5463616981766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6296296296296294E-3"/>
                  <c:y val="6.5016631133239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8518518518518576E-2"/>
                  <c:y val="3.8418918396914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4691358024691301E-2"/>
                  <c:y val="-4.7284822642355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6234567901234566E-2"/>
                  <c:y val="4.7284822642355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5493827160493825E-2"/>
                  <c:y val="-4.43295212272086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6234567901234566E-2"/>
                  <c:y val="-3.5463616981766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9.2592592592593732E-3"/>
                  <c:y val="-5.3195425472650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8518518518518517E-2"/>
                  <c:y val="-4.7284822642355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-1</c:v>
                </c:pt>
                <c:pt idx="4">
                  <c:v>-8</c:v>
                </c:pt>
                <c:pt idx="5">
                  <c:v>37</c:v>
                </c:pt>
                <c:pt idx="6">
                  <c:v>29</c:v>
                </c:pt>
                <c:pt idx="7">
                  <c:v>38</c:v>
                </c:pt>
                <c:pt idx="8">
                  <c:v>60</c:v>
                </c:pt>
                <c:pt idx="9">
                  <c:v>10</c:v>
                </c:pt>
                <c:pt idx="10">
                  <c:v>2</c:v>
                </c:pt>
                <c:pt idx="11">
                  <c:v>-17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2185856"/>
        <c:axId val="152191744"/>
      </c:lineChart>
      <c:catAx>
        <c:axId val="1521858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191744"/>
        <c:crosses val="autoZero"/>
        <c:auto val="1"/>
        <c:lblAlgn val="ctr"/>
        <c:lblOffset val="100"/>
        <c:noMultiLvlLbl val="0"/>
      </c:catAx>
      <c:valAx>
        <c:axId val="152191744"/>
        <c:scaling>
          <c:orientation val="minMax"/>
          <c:max val="100"/>
          <c:min val="-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18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b="0" dirty="0"/>
              <a:t>tone of coverage (percentage of positive references minus percentage of negative references)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8.8095533197239229E-2"/>
          <c:y val="0.26011786262566233"/>
          <c:w val="0.89647236803732866"/>
          <c:h val="0.7053303124845243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tone of coverage (percentage of positive references minus percentage of negative references)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1604938271604951E-2"/>
                  <c:y val="7.23270440251572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1666666666666637E-2"/>
                  <c:y val="6.91823899371069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3950617283950615E-2"/>
                  <c:y val="-4.716981132075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4691358024691416E-2"/>
                  <c:y val="5.66037735849056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086419753086414E-2"/>
                  <c:y val="-4.0880503144654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6975308641975308E-2"/>
                  <c:y val="7.23270440251572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6975308641975308E-2"/>
                  <c:y val="5.9748427672955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7037037037037035E-2"/>
                  <c:y val="-4.716981132075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8518518518518632E-2"/>
                  <c:y val="-4.7169811320754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8518518518518517E-2"/>
                  <c:y val="4.0880503144654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8518518518518517E-2"/>
                  <c:y val="4.716981132075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-30</c:v>
                </c:pt>
                <c:pt idx="1">
                  <c:v>-42</c:v>
                </c:pt>
                <c:pt idx="2">
                  <c:v>-85</c:v>
                </c:pt>
                <c:pt idx="3">
                  <c:v>-44</c:v>
                </c:pt>
                <c:pt idx="4">
                  <c:v>-56</c:v>
                </c:pt>
                <c:pt idx="5">
                  <c:v>-37</c:v>
                </c:pt>
                <c:pt idx="6">
                  <c:v>-41</c:v>
                </c:pt>
                <c:pt idx="7">
                  <c:v>-45</c:v>
                </c:pt>
                <c:pt idx="8">
                  <c:v>-44</c:v>
                </c:pt>
                <c:pt idx="9">
                  <c:v>4</c:v>
                </c:pt>
                <c:pt idx="10">
                  <c:v>-18</c:v>
                </c:pt>
                <c:pt idx="11">
                  <c:v>-16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2238336"/>
        <c:axId val="152436736"/>
      </c:lineChart>
      <c:catAx>
        <c:axId val="152238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b="1"/>
            </a:pPr>
            <a:endParaRPr lang="en-US"/>
          </a:p>
        </c:txPr>
        <c:crossAx val="152436736"/>
        <c:crosses val="autoZero"/>
        <c:auto val="1"/>
        <c:lblAlgn val="ctr"/>
        <c:lblOffset val="100"/>
        <c:noMultiLvlLbl val="0"/>
      </c:catAx>
      <c:valAx>
        <c:axId val="152436736"/>
        <c:scaling>
          <c:orientation val="minMax"/>
          <c:max val="100"/>
          <c:min val="-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52238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issue coverage negative in tone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1728395061728392E-3"/>
                  <c:y val="-2.80603266089448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84%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Sanders</c:v>
                </c:pt>
                <c:pt idx="1">
                  <c:v>Cruz</c:v>
                </c:pt>
                <c:pt idx="2">
                  <c:v>Trump</c:v>
                </c:pt>
                <c:pt idx="3">
                  <c:v>Clinton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</c:v>
                </c:pt>
                <c:pt idx="1">
                  <c:v>32</c:v>
                </c:pt>
                <c:pt idx="2">
                  <c:v>43</c:v>
                </c:pt>
                <c:pt idx="3">
                  <c:v>84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percentage of coverage devoted to issues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Sanders</c:v>
                </c:pt>
                <c:pt idx="1">
                  <c:v>Cruz</c:v>
                </c:pt>
                <c:pt idx="2">
                  <c:v>Trump</c:v>
                </c:pt>
                <c:pt idx="3">
                  <c:v>Clinton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</c:v>
                </c:pt>
                <c:pt idx="1">
                  <c:v>9</c:v>
                </c:pt>
                <c:pt idx="2">
                  <c:v>12</c:v>
                </c:pt>
                <c:pt idx="3">
                  <c:v>28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2517248"/>
        <c:axId val="152535424"/>
      </c:barChart>
      <c:catAx>
        <c:axId val="15251724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152535424"/>
        <c:crosses val="autoZero"/>
        <c:auto val="1"/>
        <c:lblAlgn val="ctr"/>
        <c:lblOffset val="100"/>
        <c:noMultiLvlLbl val="0"/>
      </c:catAx>
      <c:valAx>
        <c:axId val="1525354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251724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0.50265</cdr:x>
      <cdr:y>0.31989</cdr:y>
    </cdr:from>
    <cdr:to>
      <cdr:x>0.61377</cdr:x>
      <cdr:y>0.52192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36649" y="1447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dirty="0" smtClean="0"/>
            <a:t>Trump</a:t>
          </a:r>
          <a:r>
            <a:rPr lang="en-US" sz="1800" dirty="0" smtClean="0"/>
            <a:t> </a:t>
          </a:r>
          <a:endParaRPr lang="en-US" sz="18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7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17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68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99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87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2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42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22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149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7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51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AA0FF-6F5C-4C30-8A7B-692A3E0E5D6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3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22" y="304800"/>
            <a:ext cx="8229600" cy="1524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Figure 1. Ad-Equivalent Value of Republican Candidates’ Coverage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4268497"/>
              </p:ext>
            </p:extLst>
          </p:nvPr>
        </p:nvGraphicFramePr>
        <p:xfrm>
          <a:off x="534522" y="2057400"/>
          <a:ext cx="8229600" cy="3763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" y="5791200"/>
            <a:ext cx="90152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</a:rPr>
              <a:t>Source: Media Tenor. Based on amount of positive and neutral news coverage in eight news outlets—</a:t>
            </a:r>
            <a:r>
              <a:rPr lang="en-US" sz="1600" dirty="0">
                <a:solidFill>
                  <a:prstClr val="black"/>
                </a:solidFill>
                <a:ea typeface="Calibri"/>
                <a:cs typeface="Times New Roman"/>
              </a:rPr>
              <a:t>CBS, </a:t>
            </a:r>
          </a:p>
          <a:p>
            <a:r>
              <a:rPr lang="en-US" sz="1600" dirty="0">
                <a:solidFill>
                  <a:prstClr val="black"/>
                </a:solidFill>
                <a:ea typeface="Calibri"/>
                <a:cs typeface="Times New Roman"/>
              </a:rPr>
              <a:t>Fox, </a:t>
            </a:r>
            <a:r>
              <a:rPr lang="en-US" sz="1600" i="1" dirty="0">
                <a:solidFill>
                  <a:prstClr val="black"/>
                </a:solidFill>
                <a:ea typeface="Calibri"/>
                <a:cs typeface="Times New Roman"/>
              </a:rPr>
              <a:t>Los Angeles Times</a:t>
            </a:r>
            <a:r>
              <a:rPr lang="en-US" sz="1600" dirty="0">
                <a:solidFill>
                  <a:prstClr val="black"/>
                </a:solidFill>
                <a:ea typeface="Calibri"/>
                <a:cs typeface="Times New Roman"/>
              </a:rPr>
              <a:t>, NBC, </a:t>
            </a:r>
            <a:r>
              <a:rPr lang="en-US" sz="1600" i="1" dirty="0">
                <a:solidFill>
                  <a:prstClr val="black"/>
                </a:solidFill>
                <a:ea typeface="Calibri"/>
                <a:cs typeface="Times New Roman"/>
              </a:rPr>
              <a:t>New York Times</a:t>
            </a:r>
            <a:r>
              <a:rPr lang="en-US" sz="16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en-US" sz="1600" i="1" dirty="0">
                <a:solidFill>
                  <a:prstClr val="black"/>
                </a:solidFill>
                <a:ea typeface="Calibri"/>
                <a:cs typeface="Times New Roman"/>
              </a:rPr>
              <a:t>USA Today</a:t>
            </a:r>
            <a:r>
              <a:rPr lang="en-US" sz="16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en-US" sz="1600" i="1" dirty="0">
                <a:solidFill>
                  <a:prstClr val="black"/>
                </a:solidFill>
                <a:ea typeface="Calibri"/>
                <a:cs typeface="Times New Roman"/>
              </a:rPr>
              <a:t>Wall Street Journal</a:t>
            </a:r>
            <a:r>
              <a:rPr lang="en-US" sz="1600" dirty="0">
                <a:solidFill>
                  <a:prstClr val="black"/>
                </a:solidFill>
                <a:ea typeface="Calibri"/>
                <a:cs typeface="Times New Roman"/>
              </a:rPr>
              <a:t>, and </a:t>
            </a:r>
            <a:r>
              <a:rPr lang="en-US" sz="1600" i="1" dirty="0">
                <a:solidFill>
                  <a:prstClr val="black"/>
                </a:solidFill>
                <a:ea typeface="Calibri"/>
                <a:cs typeface="Times New Roman"/>
              </a:rPr>
              <a:t>Washington Post—</a:t>
            </a:r>
          </a:p>
          <a:p>
            <a:r>
              <a:rPr lang="en-US" sz="1600" dirty="0">
                <a:solidFill>
                  <a:prstClr val="black"/>
                </a:solidFill>
                <a:cs typeface="Times New Roman"/>
              </a:rPr>
              <a:t>for the period </a:t>
            </a:r>
            <a:r>
              <a:rPr lang="en-US" sz="1600" dirty="0">
                <a:solidFill>
                  <a:prstClr val="black"/>
                </a:solidFill>
              </a:rPr>
              <a:t>January 1-December 31, 2015. </a:t>
            </a:r>
          </a:p>
        </p:txBody>
      </p:sp>
    </p:spTree>
    <p:extLst>
      <p:ext uri="{BB962C8B-B14F-4D97-AF65-F5344CB8AC3E}">
        <p14:creationId xmlns:p14="http://schemas.microsoft.com/office/powerpoint/2010/main" val="1142595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Figure 2. Trump’s Favorable Coverage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865273"/>
              </p:ext>
            </p:extLst>
          </p:nvPr>
        </p:nvGraphicFramePr>
        <p:xfrm>
          <a:off x="370114" y="1526494"/>
          <a:ext cx="85344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6019800"/>
            <a:ext cx="5015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Source: Media Tenor, January 1-December 31, 2015</a:t>
            </a:r>
          </a:p>
        </p:txBody>
      </p:sp>
    </p:spTree>
    <p:extLst>
      <p:ext uri="{BB962C8B-B14F-4D97-AF65-F5344CB8AC3E}">
        <p14:creationId xmlns:p14="http://schemas.microsoft.com/office/powerpoint/2010/main" val="914721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Figure 3. Trump’s Coverage by Subject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84404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5800" y="6172200"/>
            <a:ext cx="5125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Source: Media Tenor, January 1-December 31, 2015. </a:t>
            </a:r>
          </a:p>
        </p:txBody>
      </p:sp>
    </p:spTree>
    <p:extLst>
      <p:ext uri="{BB962C8B-B14F-4D97-AF65-F5344CB8AC3E}">
        <p14:creationId xmlns:p14="http://schemas.microsoft.com/office/powerpoint/2010/main" val="4126361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Figure 4. Coverage of Top GOP Candidates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56254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598" y="6172200"/>
            <a:ext cx="839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Source: Media Tenor, June 16-December 31, 2015. Percentages based on ad-equivalent </a:t>
            </a:r>
          </a:p>
          <a:p>
            <a:r>
              <a:rPr lang="en-US" dirty="0">
                <a:solidFill>
                  <a:prstClr val="black"/>
                </a:solidFill>
              </a:rPr>
              <a:t>dollar exposure of each candidate for eight news outlets.</a:t>
            </a:r>
          </a:p>
        </p:txBody>
      </p:sp>
    </p:spTree>
    <p:extLst>
      <p:ext uri="{BB962C8B-B14F-4D97-AF65-F5344CB8AC3E}">
        <p14:creationId xmlns:p14="http://schemas.microsoft.com/office/powerpoint/2010/main" val="3700975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Figure 5. Tone of Sanders’ Coverage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4271830"/>
              </p:ext>
            </p:extLst>
          </p:nvPr>
        </p:nvGraphicFramePr>
        <p:xfrm>
          <a:off x="467008" y="1417638"/>
          <a:ext cx="8229600" cy="4297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6324600"/>
            <a:ext cx="5015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Source: Media Tenor, January 1-December 31, 2015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91000" y="583513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009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Figure 6. Tone of Clinton’s Coverage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9073021"/>
              </p:ext>
            </p:extLst>
          </p:nvPr>
        </p:nvGraphicFramePr>
        <p:xfrm>
          <a:off x="457200" y="1600201"/>
          <a:ext cx="8229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55834" y="578070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2015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6324600"/>
            <a:ext cx="5015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Source: Media Tenor, January 1-December 31, 2015</a:t>
            </a:r>
          </a:p>
        </p:txBody>
      </p:sp>
    </p:spTree>
    <p:extLst>
      <p:ext uri="{BB962C8B-B14F-4D97-AF65-F5344CB8AC3E}">
        <p14:creationId xmlns:p14="http://schemas.microsoft.com/office/powerpoint/2010/main" val="668817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Figure 7. Volume and Tone of Top Candidates’ Issue Coverage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857222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60960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Source: Media Tenor, January 1-December 31, 2015.  Tone figures based on positive and negative statements only. Neutral statements are excluded.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757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2504</TotalTime>
  <Words>337</Words>
  <Application>Microsoft Office PowerPoint</Application>
  <PresentationFormat>On-screen Show (4:3)</PresentationFormat>
  <Paragraphs>71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Figure 1. Ad-Equivalent Value of Republican Candidates’ Coverage</vt:lpstr>
      <vt:lpstr>Figure 2. Trump’s Favorable Coverage</vt:lpstr>
      <vt:lpstr>Figure 3. Trump’s Coverage by Subject</vt:lpstr>
      <vt:lpstr>Figure 4. Coverage of Top GOP Candidates</vt:lpstr>
      <vt:lpstr>Figure 5. Tone of Sanders’ Coverage</vt:lpstr>
      <vt:lpstr>Figure 6. Tone of Clinton’s Coverage</vt:lpstr>
      <vt:lpstr>Figure 7. Volume and Tone of Top Candidates’ Issue Coverage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for Invisible primary report --annotated</dc:title>
  <dc:creator>Tom</dc:creator>
  <cp:lastModifiedBy>DELL</cp:lastModifiedBy>
  <cp:revision>8</cp:revision>
  <dcterms:created xsi:type="dcterms:W3CDTF">2016-05-31T10:08:19Z</dcterms:created>
  <dcterms:modified xsi:type="dcterms:W3CDTF">2016-10-13T12:39:41Z</dcterms:modified>
</cp:coreProperties>
</file>