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theme/themeOverride4.xml" ContentType="application/vnd.openxmlformats-officedocument.themeOverride+xml"/>
  <Override PartName="/ppt/charts/chart11.xml" ContentType="application/vnd.openxmlformats-officedocument.drawingml.chart+xml"/>
  <Override PartName="/ppt/theme/themeOverride5.xml" ContentType="application/vnd.openxmlformats-officedocument.themeOverride+xml"/>
  <Override PartName="/ppt/charts/chart12.xml" ContentType="application/vnd.openxmlformats-officedocument.drawingml.chart+xml"/>
  <Override PartName="/ppt/theme/themeOverride6.xml" ContentType="application/vnd.openxmlformats-officedocument.themeOverride+xml"/>
  <Override PartName="/ppt/charts/chart13.xml" ContentType="application/vnd.openxmlformats-officedocument.drawingml.chart+xml"/>
  <Override PartName="/ppt/theme/themeOverride7.xml" ContentType="application/vnd.openxmlformats-officedocument.themeOverride+xml"/>
  <Override PartName="/ppt/charts/chart14.xml" ContentType="application/vnd.openxmlformats-officedocument.drawingml.chart+xml"/>
  <Override PartName="/ppt/theme/themeOverride8.xml" ContentType="application/vnd.openxmlformats-officedocument.themeOverride+xml"/>
  <Override PartName="/ppt/charts/chart15.xml" ContentType="application/vnd.openxmlformats-officedocument.drawingml.chart+xml"/>
  <Override PartName="/ppt/theme/themeOverride9.xml" ContentType="application/vnd.openxmlformats-officedocument.themeOverr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theme/themeOverride10.xml" ContentType="application/vnd.openxmlformats-officedocument.themeOverride+xml"/>
  <Override PartName="/ppt/charts/chart18.xml" ContentType="application/vnd.openxmlformats-officedocument.drawingml.chart+xml"/>
  <Override PartName="/ppt/theme/themeOverride11.xml" ContentType="application/vnd.openxmlformats-officedocument.themeOverride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43" r:id="rId2"/>
    <p:sldId id="372" r:id="rId3"/>
    <p:sldId id="373" r:id="rId4"/>
    <p:sldId id="364" r:id="rId5"/>
    <p:sldId id="363" r:id="rId6"/>
    <p:sldId id="368" r:id="rId7"/>
    <p:sldId id="367" r:id="rId8"/>
    <p:sldId id="369" r:id="rId9"/>
    <p:sldId id="370" r:id="rId10"/>
    <p:sldId id="371" r:id="rId11"/>
    <p:sldId id="375" r:id="rId12"/>
    <p:sldId id="37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02" autoAdjust="0"/>
  </p:normalViewPr>
  <p:slideViewPr>
    <p:cSldViewPr>
      <p:cViewPr>
        <p:scale>
          <a:sx n="94" d="100"/>
          <a:sy n="94" d="100"/>
        </p:scale>
        <p:origin x="-1488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4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5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6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7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8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9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0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1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2000" b="0" dirty="0" smtClean="0"/>
              <a:t>percentage of weekly news coverage</a:t>
            </a:r>
            <a:endParaRPr lang="en-US" sz="2000" b="0" dirty="0"/>
          </a:p>
        </c:rich>
      </c:tx>
      <c:layout>
        <c:manualLayout>
          <c:xMode val="edge"/>
          <c:yMode val="edge"/>
          <c:x val="0.28847222222222224"/>
          <c:y val="1.703971429800783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7053805774278219E-2"/>
          <c:y val="0.11536293619035326"/>
          <c:w val="0.91905730533683294"/>
          <c:h val="0.7600942128603700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Trump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32</c:v>
                </c:pt>
                <c:pt idx="1">
                  <c:v>26</c:v>
                </c:pt>
                <c:pt idx="2">
                  <c:v>29</c:v>
                </c:pt>
                <c:pt idx="3">
                  <c:v>32</c:v>
                </c:pt>
                <c:pt idx="4">
                  <c:v>30</c:v>
                </c:pt>
                <c:pt idx="5">
                  <c:v>22</c:v>
                </c:pt>
                <c:pt idx="6">
                  <c:v>19</c:v>
                </c:pt>
                <c:pt idx="7">
                  <c:v>26</c:v>
                </c:pt>
                <c:pt idx="8">
                  <c:v>25</c:v>
                </c:pt>
                <c:pt idx="9">
                  <c:v>29</c:v>
                </c:pt>
                <c:pt idx="10">
                  <c:v>28</c:v>
                </c:pt>
                <c:pt idx="11">
                  <c:v>29</c:v>
                </c:pt>
                <c:pt idx="12">
                  <c:v>33</c:v>
                </c:pt>
                <c:pt idx="13">
                  <c:v>32</c:v>
                </c:pt>
                <c:pt idx="14">
                  <c:v>29</c:v>
                </c:pt>
                <c:pt idx="15">
                  <c:v>28</c:v>
                </c:pt>
                <c:pt idx="16">
                  <c:v>28</c:v>
                </c:pt>
                <c:pt idx="17">
                  <c:v>32</c:v>
                </c:pt>
                <c:pt idx="18">
                  <c:v>31</c:v>
                </c:pt>
                <c:pt idx="19">
                  <c:v>43</c:v>
                </c:pt>
                <c:pt idx="20">
                  <c:v>39</c:v>
                </c:pt>
                <c:pt idx="21">
                  <c:v>38</c:v>
                </c:pt>
                <c:pt idx="22">
                  <c:v>42</c:v>
                </c:pt>
                <c:pt idx="23">
                  <c:v>38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Sanders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6</c:v>
                </c:pt>
                <c:pt idx="1">
                  <c:v>12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16</c:v>
                </c:pt>
                <c:pt idx="6">
                  <c:v>20</c:v>
                </c:pt>
                <c:pt idx="7">
                  <c:v>15</c:v>
                </c:pt>
                <c:pt idx="8">
                  <c:v>10</c:v>
                </c:pt>
                <c:pt idx="9">
                  <c:v>11</c:v>
                </c:pt>
                <c:pt idx="10">
                  <c:v>14</c:v>
                </c:pt>
                <c:pt idx="11">
                  <c:v>11</c:v>
                </c:pt>
                <c:pt idx="12">
                  <c:v>10</c:v>
                </c:pt>
                <c:pt idx="13">
                  <c:v>11</c:v>
                </c:pt>
                <c:pt idx="14">
                  <c:v>17</c:v>
                </c:pt>
                <c:pt idx="15">
                  <c:v>18</c:v>
                </c:pt>
                <c:pt idx="16">
                  <c:v>16</c:v>
                </c:pt>
                <c:pt idx="17">
                  <c:v>12</c:v>
                </c:pt>
                <c:pt idx="18">
                  <c:v>11</c:v>
                </c:pt>
                <c:pt idx="19">
                  <c:v>11</c:v>
                </c:pt>
                <c:pt idx="20">
                  <c:v>18</c:v>
                </c:pt>
                <c:pt idx="21">
                  <c:v>20</c:v>
                </c:pt>
                <c:pt idx="22">
                  <c:v>18</c:v>
                </c:pt>
                <c:pt idx="23">
                  <c:v>23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Rubio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Sheet1!$D$2:$D$25</c:f>
              <c:numCache>
                <c:formatCode>General</c:formatCode>
                <c:ptCount val="24"/>
                <c:pt idx="0">
                  <c:v>12</c:v>
                </c:pt>
                <c:pt idx="1">
                  <c:v>13</c:v>
                </c:pt>
                <c:pt idx="2">
                  <c:v>15</c:v>
                </c:pt>
                <c:pt idx="3">
                  <c:v>10</c:v>
                </c:pt>
                <c:pt idx="4">
                  <c:v>15</c:v>
                </c:pt>
                <c:pt idx="5">
                  <c:v>18</c:v>
                </c:pt>
                <c:pt idx="6">
                  <c:v>14</c:v>
                </c:pt>
                <c:pt idx="7">
                  <c:v>14</c:v>
                </c:pt>
                <c:pt idx="8">
                  <c:v>20</c:v>
                </c:pt>
                <c:pt idx="9">
                  <c:v>15</c:v>
                </c:pt>
                <c:pt idx="10">
                  <c:v>13</c:v>
                </c:pt>
                <c:pt idx="11">
                  <c:v>14</c:v>
                </c:pt>
                <c:pt idx="12">
                  <c:v>3</c:v>
                </c:pt>
                <c:pt idx="13">
                  <c:v>4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3</c:v>
                </c:pt>
                <c:pt idx="18">
                  <c:v>4</c:v>
                </c:pt>
                <c:pt idx="19">
                  <c:v>4</c:v>
                </c:pt>
                <c:pt idx="20">
                  <c:v>2</c:v>
                </c:pt>
                <c:pt idx="21">
                  <c:v>1</c:v>
                </c:pt>
                <c:pt idx="22">
                  <c:v>2</c:v>
                </c:pt>
                <c:pt idx="23">
                  <c:v>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Kasich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Sheet1!$E$2:$E$25</c:f>
              <c:numCache>
                <c:formatCode>General</c:formatCode>
                <c:ptCount val="24"/>
                <c:pt idx="0">
                  <c:v>4</c:v>
                </c:pt>
                <c:pt idx="1">
                  <c:v>3</c:v>
                </c:pt>
                <c:pt idx="2">
                  <c:v>7</c:v>
                </c:pt>
                <c:pt idx="3">
                  <c:v>4</c:v>
                </c:pt>
                <c:pt idx="4">
                  <c:v>4</c:v>
                </c:pt>
                <c:pt idx="5">
                  <c:v>5</c:v>
                </c:pt>
                <c:pt idx="6">
                  <c:v>8</c:v>
                </c:pt>
                <c:pt idx="7">
                  <c:v>5</c:v>
                </c:pt>
                <c:pt idx="8">
                  <c:v>10</c:v>
                </c:pt>
                <c:pt idx="9">
                  <c:v>8</c:v>
                </c:pt>
                <c:pt idx="10">
                  <c:v>8</c:v>
                </c:pt>
                <c:pt idx="11">
                  <c:v>14</c:v>
                </c:pt>
                <c:pt idx="12">
                  <c:v>10</c:v>
                </c:pt>
                <c:pt idx="13">
                  <c:v>12</c:v>
                </c:pt>
                <c:pt idx="14">
                  <c:v>8</c:v>
                </c:pt>
                <c:pt idx="15">
                  <c:v>9</c:v>
                </c:pt>
                <c:pt idx="16">
                  <c:v>12</c:v>
                </c:pt>
                <c:pt idx="17">
                  <c:v>11</c:v>
                </c:pt>
                <c:pt idx="18">
                  <c:v>10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Cruz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Sheet1!$F$2:$F$25</c:f>
              <c:numCache>
                <c:formatCode>General</c:formatCode>
                <c:ptCount val="24"/>
                <c:pt idx="0">
                  <c:v>17</c:v>
                </c:pt>
                <c:pt idx="1">
                  <c:v>19</c:v>
                </c:pt>
                <c:pt idx="2">
                  <c:v>23</c:v>
                </c:pt>
                <c:pt idx="3">
                  <c:v>24</c:v>
                </c:pt>
                <c:pt idx="4">
                  <c:v>22</c:v>
                </c:pt>
                <c:pt idx="5">
                  <c:v>18</c:v>
                </c:pt>
                <c:pt idx="6">
                  <c:v>14</c:v>
                </c:pt>
                <c:pt idx="7">
                  <c:v>18</c:v>
                </c:pt>
                <c:pt idx="8">
                  <c:v>18</c:v>
                </c:pt>
                <c:pt idx="9">
                  <c:v>15</c:v>
                </c:pt>
                <c:pt idx="10">
                  <c:v>14</c:v>
                </c:pt>
                <c:pt idx="11">
                  <c:v>16</c:v>
                </c:pt>
                <c:pt idx="12">
                  <c:v>21</c:v>
                </c:pt>
                <c:pt idx="13">
                  <c:v>18</c:v>
                </c:pt>
                <c:pt idx="14">
                  <c:v>20</c:v>
                </c:pt>
                <c:pt idx="15">
                  <c:v>19</c:v>
                </c:pt>
                <c:pt idx="16">
                  <c:v>19</c:v>
                </c:pt>
                <c:pt idx="17">
                  <c:v>19</c:v>
                </c:pt>
                <c:pt idx="18">
                  <c:v>19</c:v>
                </c:pt>
                <c:pt idx="19">
                  <c:v>7</c:v>
                </c:pt>
                <c:pt idx="20">
                  <c:v>3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Clinton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Sheet1!$G$2:$G$25</c:f>
              <c:numCache>
                <c:formatCode>General</c:formatCode>
                <c:ptCount val="24"/>
                <c:pt idx="0">
                  <c:v>28</c:v>
                </c:pt>
                <c:pt idx="1">
                  <c:v>23</c:v>
                </c:pt>
                <c:pt idx="2">
                  <c:v>15</c:v>
                </c:pt>
                <c:pt idx="3">
                  <c:v>17</c:v>
                </c:pt>
                <c:pt idx="4">
                  <c:v>16</c:v>
                </c:pt>
                <c:pt idx="5">
                  <c:v>19</c:v>
                </c:pt>
                <c:pt idx="6">
                  <c:v>21</c:v>
                </c:pt>
                <c:pt idx="7">
                  <c:v>18</c:v>
                </c:pt>
                <c:pt idx="8">
                  <c:v>13</c:v>
                </c:pt>
                <c:pt idx="9">
                  <c:v>19</c:v>
                </c:pt>
                <c:pt idx="10">
                  <c:v>20</c:v>
                </c:pt>
                <c:pt idx="11">
                  <c:v>17</c:v>
                </c:pt>
                <c:pt idx="12">
                  <c:v>20</c:v>
                </c:pt>
                <c:pt idx="13">
                  <c:v>20</c:v>
                </c:pt>
                <c:pt idx="14">
                  <c:v>21</c:v>
                </c:pt>
                <c:pt idx="15">
                  <c:v>22</c:v>
                </c:pt>
                <c:pt idx="16">
                  <c:v>21</c:v>
                </c:pt>
                <c:pt idx="17">
                  <c:v>21</c:v>
                </c:pt>
                <c:pt idx="18">
                  <c:v>22</c:v>
                </c:pt>
                <c:pt idx="19">
                  <c:v>30</c:v>
                </c:pt>
                <c:pt idx="20">
                  <c:v>31</c:v>
                </c:pt>
                <c:pt idx="21">
                  <c:v>32</c:v>
                </c:pt>
                <c:pt idx="22">
                  <c:v>33</c:v>
                </c:pt>
                <c:pt idx="23">
                  <c:v>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179968"/>
        <c:axId val="106189952"/>
      </c:lineChart>
      <c:catAx>
        <c:axId val="10617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06189952"/>
        <c:crosses val="autoZero"/>
        <c:auto val="1"/>
        <c:lblAlgn val="ctr"/>
        <c:lblOffset val="100"/>
        <c:noMultiLvlLbl val="0"/>
      </c:catAx>
      <c:valAx>
        <c:axId val="106189952"/>
        <c:scaling>
          <c:orientation val="minMax"/>
          <c:max val="45"/>
          <c:min val="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106179968"/>
        <c:crosses val="autoZero"/>
        <c:crossBetween val="between"/>
        <c:majorUnit val="1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46</c:v>
                </c:pt>
                <c:pt idx="1">
                  <c:v>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494656"/>
        <c:axId val="131496192"/>
      </c:barChart>
      <c:catAx>
        <c:axId val="13149465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31496192"/>
        <c:crosses val="autoZero"/>
        <c:auto val="1"/>
        <c:lblAlgn val="ctr"/>
        <c:lblOffset val="100"/>
        <c:noMultiLvlLbl val="0"/>
      </c:catAx>
      <c:valAx>
        <c:axId val="131496192"/>
        <c:scaling>
          <c:orientation val="minMax"/>
          <c:max val="6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3149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C0504D">
                <a:lumMod val="60000"/>
                <a:lumOff val="40000"/>
              </a:srgb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9.6424254572180009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46%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46</c:v>
                </c:pt>
                <c:pt idx="1">
                  <c:v>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54</c:v>
                </c:pt>
                <c:pt idx="1">
                  <c:v>49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1996672"/>
        <c:axId val="132064000"/>
      </c:barChart>
      <c:catAx>
        <c:axId val="131996672"/>
        <c:scaling>
          <c:orientation val="minMax"/>
        </c:scaling>
        <c:delete val="0"/>
        <c:axPos val="l"/>
        <c:majorTickMark val="none"/>
        <c:minorTickMark val="none"/>
        <c:tickLblPos val="nextTo"/>
        <c:crossAx val="132064000"/>
        <c:crosses val="autoZero"/>
        <c:auto val="1"/>
        <c:lblAlgn val="ctr"/>
        <c:lblOffset val="100"/>
        <c:noMultiLvlLbl val="0"/>
      </c:catAx>
      <c:valAx>
        <c:axId val="1320640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199667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Kasich</c:v>
                </c:pt>
                <c:pt idx="1">
                  <c:v>Cruz</c:v>
                </c:pt>
                <c:pt idx="2">
                  <c:v>Trump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18</c:v>
                </c:pt>
                <c:pt idx="1">
                  <c:v>31</c:v>
                </c:pt>
                <c:pt idx="2">
                  <c:v>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098688"/>
        <c:axId val="132104576"/>
      </c:barChart>
      <c:catAx>
        <c:axId val="13209868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32104576"/>
        <c:crosses val="autoZero"/>
        <c:auto val="1"/>
        <c:lblAlgn val="ctr"/>
        <c:lblOffset val="100"/>
        <c:noMultiLvlLbl val="0"/>
      </c:catAx>
      <c:valAx>
        <c:axId val="132104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20986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Kasich</c:v>
                </c:pt>
                <c:pt idx="1">
                  <c:v>Cruz</c:v>
                </c:pt>
                <c:pt idx="2">
                  <c:v>Trump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61</c:v>
                </c:pt>
                <c:pt idx="2">
                  <c:v>54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Kasich</c:v>
                </c:pt>
                <c:pt idx="1">
                  <c:v>Cruz</c:v>
                </c:pt>
                <c:pt idx="2">
                  <c:v>Trump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35</c:v>
                </c:pt>
                <c:pt idx="1">
                  <c:v>39</c:v>
                </c:pt>
                <c:pt idx="2">
                  <c:v>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2162688"/>
        <c:axId val="132164224"/>
      </c:barChart>
      <c:catAx>
        <c:axId val="13216268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32164224"/>
        <c:crosses val="autoZero"/>
        <c:auto val="1"/>
        <c:lblAlgn val="ctr"/>
        <c:lblOffset val="100"/>
        <c:noMultiLvlLbl val="0"/>
      </c:catAx>
      <c:valAx>
        <c:axId val="1321642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2162688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39</c:v>
                </c:pt>
                <c:pt idx="1">
                  <c:v>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510464"/>
        <c:axId val="132512000"/>
      </c:barChart>
      <c:catAx>
        <c:axId val="13251046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32512000"/>
        <c:crosses val="autoZero"/>
        <c:auto val="1"/>
        <c:lblAlgn val="ctr"/>
        <c:lblOffset val="100"/>
        <c:noMultiLvlLbl val="0"/>
      </c:catAx>
      <c:valAx>
        <c:axId val="132512000"/>
        <c:scaling>
          <c:orientation val="minMax"/>
          <c:max val="7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325104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54</c:v>
                </c:pt>
                <c:pt idx="1">
                  <c:v>49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46</c:v>
                </c:pt>
                <c:pt idx="1">
                  <c:v>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8456064"/>
        <c:axId val="138457856"/>
      </c:barChart>
      <c:catAx>
        <c:axId val="13845606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38457856"/>
        <c:crosses val="autoZero"/>
        <c:auto val="1"/>
        <c:lblAlgn val="ctr"/>
        <c:lblOffset val="100"/>
        <c:noMultiLvlLbl val="0"/>
      </c:catAx>
      <c:valAx>
        <c:axId val="1384578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845606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 news</c:v>
                </c:pt>
              </c:strCache>
            </c:strRef>
          </c:tx>
          <c:spPr>
            <a:ln w="57150">
              <a:solidFill>
                <a:srgbClr val="00B05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5432098765432098E-3"/>
                  <c:y val="-2.2448261287155904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57%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975308641975308E-2"/>
                  <c:y val="-3.928445725252283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716049382716049E-3"/>
                  <c:y val="6.4538751200573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Opening contests</c:v>
                </c:pt>
                <c:pt idx="1">
                  <c:v>Super Tuesday</c:v>
                </c:pt>
                <c:pt idx="2">
                  <c:v>Middle stage</c:v>
                </c:pt>
                <c:pt idx="3">
                  <c:v>Final month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57</c:v>
                </c:pt>
                <c:pt idx="1">
                  <c:v>53</c:v>
                </c:pt>
                <c:pt idx="2">
                  <c:v>46</c:v>
                </c:pt>
                <c:pt idx="3">
                  <c:v>39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 news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5432098765432098E-3"/>
                  <c:y val="2.244826128715590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975308641975308E-2"/>
                  <c:y val="5.612065321788976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6.4538751200573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Opening contests</c:v>
                </c:pt>
                <c:pt idx="1">
                  <c:v>Super Tuesday</c:v>
                </c:pt>
                <c:pt idx="2">
                  <c:v>Middle stage</c:v>
                </c:pt>
                <c:pt idx="3">
                  <c:v>Final month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43</c:v>
                </c:pt>
                <c:pt idx="1">
                  <c:v>47</c:v>
                </c:pt>
                <c:pt idx="2">
                  <c:v>54</c:v>
                </c:pt>
                <c:pt idx="3">
                  <c:v>61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8352896"/>
        <c:axId val="138358784"/>
      </c:lineChart>
      <c:catAx>
        <c:axId val="13835289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38358784"/>
        <c:crosses val="autoZero"/>
        <c:auto val="1"/>
        <c:lblAlgn val="ctr"/>
        <c:lblOffset val="100"/>
        <c:noMultiLvlLbl val="0"/>
      </c:catAx>
      <c:valAx>
        <c:axId val="138358784"/>
        <c:scaling>
          <c:orientation val="minMax"/>
          <c:max val="65"/>
          <c:min val="35"/>
        </c:scaling>
        <c:delete val="1"/>
        <c:axPos val="l"/>
        <c:numFmt formatCode="General" sourceLinked="1"/>
        <c:majorTickMark val="out"/>
        <c:minorTickMark val="none"/>
        <c:tickLblPos val="nextTo"/>
        <c:crossAx val="138352896"/>
        <c:crosses val="autoZero"/>
        <c:crossBetween val="between"/>
      </c:valAx>
    </c:plotArea>
    <c:legend>
      <c:legendPos val="t"/>
      <c:layout/>
      <c:overlay val="0"/>
      <c:spPr>
        <a:ln w="57150"/>
      </c:spPr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Sanders</c:v>
                </c:pt>
                <c:pt idx="1">
                  <c:v>Clinton</c:v>
                </c:pt>
                <c:pt idx="2">
                  <c:v>Trump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37</c:v>
                </c:pt>
                <c:pt idx="2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504448"/>
        <c:axId val="148873600"/>
      </c:barChart>
      <c:catAx>
        <c:axId val="13850444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48873600"/>
        <c:crosses val="autoZero"/>
        <c:auto val="1"/>
        <c:lblAlgn val="ctr"/>
        <c:lblOffset val="100"/>
        <c:noMultiLvlLbl val="0"/>
      </c:catAx>
      <c:valAx>
        <c:axId val="148873600"/>
        <c:scaling>
          <c:orientation val="minMax"/>
          <c:max val="5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38504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Sanders</c:v>
                </c:pt>
                <c:pt idx="1">
                  <c:v>Clinton</c:v>
                </c:pt>
                <c:pt idx="2">
                  <c:v>Trump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54</c:v>
                </c:pt>
                <c:pt idx="1">
                  <c:v>51</c:v>
                </c:pt>
                <c:pt idx="2">
                  <c:v>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Sanders</c:v>
                </c:pt>
                <c:pt idx="1">
                  <c:v>Clinton</c:v>
                </c:pt>
                <c:pt idx="2">
                  <c:v>Trump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46</c:v>
                </c:pt>
                <c:pt idx="1">
                  <c:v>49</c:v>
                </c:pt>
                <c:pt idx="2">
                  <c:v>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904896"/>
        <c:axId val="157906432"/>
      </c:barChart>
      <c:catAx>
        <c:axId val="15790489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57906432"/>
        <c:crosses val="autoZero"/>
        <c:auto val="1"/>
        <c:lblAlgn val="ctr"/>
        <c:lblOffset val="100"/>
        <c:noMultiLvlLbl val="0"/>
      </c:catAx>
      <c:valAx>
        <c:axId val="1579064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790489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percentage of coverage</a:t>
            </a:r>
            <a:endParaRPr lang="en-US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Competitive game</c:v>
                </c:pt>
              </c:strCache>
            </c:strRef>
          </c:tx>
          <c:spPr>
            <a:ln w="57150"/>
          </c:spPr>
          <c:marker>
            <c:symbol val="none"/>
          </c:marker>
          <c:dLbls>
            <c:dLbl>
              <c:idx val="0"/>
              <c:layout>
                <c:manualLayout>
                  <c:x val="-6.1728395061728392E-3"/>
                  <c:y val="-4.20904899134173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6234567901234566E-2"/>
                  <c:y val="-4.489652257431178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6975308641975308E-2"/>
                  <c:y val="-4.20904899134173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Opening contests</c:v>
                </c:pt>
                <c:pt idx="1">
                  <c:v>Super Tuesday</c:v>
                </c:pt>
                <c:pt idx="2">
                  <c:v>Middle Stage</c:v>
                </c:pt>
                <c:pt idx="3">
                  <c:v>Final Month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71</c:v>
                </c:pt>
                <c:pt idx="2">
                  <c:v>57</c:v>
                </c:pt>
                <c:pt idx="3">
                  <c:v>40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Substantive content</c:v>
                </c:pt>
              </c:strCache>
            </c:strRef>
          </c:tx>
          <c:spPr>
            <a:ln w="57150"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6.1728395061728392E-3"/>
                  <c:y val="-6.173271853967873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6234567901234566E-2"/>
                  <c:y val="-4.48965225743118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6234567901234566E-2"/>
                  <c:y val="-4.489652257431170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Opening contests</c:v>
                </c:pt>
                <c:pt idx="1">
                  <c:v>Super Tuesday</c:v>
                </c:pt>
                <c:pt idx="2">
                  <c:v>Middle Stage</c:v>
                </c:pt>
                <c:pt idx="3">
                  <c:v>Final Month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</c:v>
                </c:pt>
                <c:pt idx="1">
                  <c:v>5</c:v>
                </c:pt>
                <c:pt idx="2">
                  <c:v>12</c:v>
                </c:pt>
                <c:pt idx="3">
                  <c:v>16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3416320"/>
        <c:axId val="53417856"/>
      </c:lineChart>
      <c:catAx>
        <c:axId val="5341632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3417856"/>
        <c:crosses val="autoZero"/>
        <c:auto val="1"/>
        <c:lblAlgn val="ctr"/>
        <c:lblOffset val="100"/>
        <c:noMultiLvlLbl val="0"/>
      </c:catAx>
      <c:valAx>
        <c:axId val="534178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3416320"/>
        <c:crosses val="autoZero"/>
        <c:crossBetween val="between"/>
      </c:valAx>
    </c:plotArea>
    <c:legend>
      <c:legendPos val="t"/>
      <c:layout/>
      <c:overlay val="0"/>
      <c:spPr>
        <a:ln w="38100"/>
      </c:spPr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="0" dirty="0" smtClean="0"/>
              <a:t>tone of coverage</a:t>
            </a:r>
            <a:endParaRPr lang="en-US" b="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2122812773403324"/>
          <c:y val="0.21920793431143823"/>
          <c:w val="0.85562372411781862"/>
          <c:h val="0.744313641096933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  <c:pt idx="5">
                  <c:v>Clinton</c:v>
                </c:pt>
                <c:pt idx="6">
                  <c:v>Sanders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59</c:v>
                </c:pt>
                <c:pt idx="1">
                  <c:v>56</c:v>
                </c:pt>
                <c:pt idx="2">
                  <c:v>51</c:v>
                </c:pt>
                <c:pt idx="3">
                  <c:v>51</c:v>
                </c:pt>
                <c:pt idx="5">
                  <c:v>53</c:v>
                </c:pt>
                <c:pt idx="6">
                  <c:v>46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dirty="0" smtClean="0"/>
                      <a:t>49%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  <c:pt idx="5">
                  <c:v>Clinton</c:v>
                </c:pt>
                <c:pt idx="6">
                  <c:v>Sanders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41</c:v>
                </c:pt>
                <c:pt idx="1">
                  <c:v>44</c:v>
                </c:pt>
                <c:pt idx="2">
                  <c:v>49</c:v>
                </c:pt>
                <c:pt idx="3">
                  <c:v>49</c:v>
                </c:pt>
                <c:pt idx="5">
                  <c:v>47</c:v>
                </c:pt>
                <c:pt idx="6">
                  <c:v>54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9057920"/>
        <c:axId val="129059456"/>
      </c:barChart>
      <c:catAx>
        <c:axId val="12905792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29059456"/>
        <c:crosses val="autoZero"/>
        <c:auto val="1"/>
        <c:lblAlgn val="ctr"/>
        <c:lblOffset val="100"/>
        <c:noMultiLvlLbl val="0"/>
      </c:catAx>
      <c:valAx>
        <c:axId val="1290594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05792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="0" dirty="0"/>
              <a:t>percentage of coverage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coverage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smtClean="0"/>
                      <a:t>11%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smtClean="0"/>
                      <a:t>33%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 smtClean="0"/>
                      <a:t>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Substantive concerns</c:v>
                </c:pt>
                <c:pt idx="1">
                  <c:v>Campaign process</c:v>
                </c:pt>
                <c:pt idx="2">
                  <c:v>Competitive game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</c:v>
                </c:pt>
                <c:pt idx="1">
                  <c:v>33</c:v>
                </c:pt>
                <c:pt idx="2">
                  <c:v>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376640"/>
        <c:axId val="129378176"/>
      </c:barChart>
      <c:catAx>
        <c:axId val="12937664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29378176"/>
        <c:crosses val="autoZero"/>
        <c:auto val="1"/>
        <c:lblAlgn val="ctr"/>
        <c:lblOffset val="100"/>
        <c:noMultiLvlLbl val="0"/>
      </c:catAx>
      <c:valAx>
        <c:axId val="1293781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3766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3.2141418190726671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25</c:v>
                </c:pt>
                <c:pt idx="2">
                  <c:v>28</c:v>
                </c:pt>
                <c:pt idx="3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428096"/>
        <c:axId val="1638784"/>
      </c:barChart>
      <c:catAx>
        <c:axId val="1294280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638784"/>
        <c:crosses val="autoZero"/>
        <c:auto val="1"/>
        <c:lblAlgn val="ctr"/>
        <c:lblOffset val="100"/>
        <c:noMultiLvlLbl val="0"/>
      </c:catAx>
      <c:valAx>
        <c:axId val="1638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428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59</c:v>
                </c:pt>
                <c:pt idx="1">
                  <c:v>61</c:v>
                </c:pt>
                <c:pt idx="2">
                  <c:v>45</c:v>
                </c:pt>
                <c:pt idx="3">
                  <c:v>43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41</c:v>
                </c:pt>
                <c:pt idx="1">
                  <c:v>39</c:v>
                </c:pt>
                <c:pt idx="2">
                  <c:v>55</c:v>
                </c:pt>
                <c:pt idx="3">
                  <c:v>57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668224"/>
        <c:axId val="1669760"/>
      </c:barChart>
      <c:catAx>
        <c:axId val="166822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669760"/>
        <c:crosses val="autoZero"/>
        <c:auto val="1"/>
        <c:lblAlgn val="ctr"/>
        <c:lblOffset val="100"/>
        <c:noMultiLvlLbl val="0"/>
      </c:catAx>
      <c:valAx>
        <c:axId val="16697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682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46</c:v>
                </c:pt>
                <c:pt idx="1">
                  <c:v>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9760"/>
        <c:axId val="1751296"/>
      </c:barChart>
      <c:catAx>
        <c:axId val="174976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751296"/>
        <c:crosses val="autoZero"/>
        <c:auto val="1"/>
        <c:lblAlgn val="ctr"/>
        <c:lblOffset val="100"/>
        <c:noMultiLvlLbl val="0"/>
      </c:catAx>
      <c:valAx>
        <c:axId val="1751296"/>
        <c:scaling>
          <c:orientation val="minMax"/>
          <c:max val="6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7497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426551453260016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56%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</c:v>
                </c:pt>
                <c:pt idx="1">
                  <c:v>56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59</c:v>
                </c:pt>
                <c:pt idx="1">
                  <c:v>44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9477632"/>
        <c:axId val="129491712"/>
      </c:barChart>
      <c:catAx>
        <c:axId val="12947763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29491712"/>
        <c:crosses val="autoZero"/>
        <c:auto val="1"/>
        <c:lblAlgn val="ctr"/>
        <c:lblOffset val="100"/>
        <c:noMultiLvlLbl val="0"/>
      </c:catAx>
      <c:valAx>
        <c:axId val="1294917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947763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782182413293639"/>
          <c:y val="2.8927276371654001E-2"/>
          <c:w val="0.73760057700285231"/>
          <c:h val="0.929288879980401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22</c:v>
                </c:pt>
                <c:pt idx="2">
                  <c:v>22</c:v>
                </c:pt>
                <c:pt idx="3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514112"/>
        <c:axId val="129536384"/>
      </c:barChart>
      <c:catAx>
        <c:axId val="12951411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29536384"/>
        <c:crosses val="autoZero"/>
        <c:auto val="1"/>
        <c:lblAlgn val="ctr"/>
        <c:lblOffset val="100"/>
        <c:noMultiLvlLbl val="0"/>
      </c:catAx>
      <c:valAx>
        <c:axId val="129536384"/>
        <c:scaling>
          <c:orientation val="minMax"/>
          <c:max val="5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29514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421838177532234E-3"/>
                  <c:y val="-3.2141418190726671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66%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66</c:v>
                </c:pt>
                <c:pt idx="2">
                  <c:v>50</c:v>
                </c:pt>
                <c:pt idx="3">
                  <c:v>47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40</c:v>
                </c:pt>
                <c:pt idx="1">
                  <c:v>34</c:v>
                </c:pt>
                <c:pt idx="2">
                  <c:v>50</c:v>
                </c:pt>
                <c:pt idx="3">
                  <c:v>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1310720"/>
        <c:axId val="131312256"/>
      </c:barChart>
      <c:catAx>
        <c:axId val="13131072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31312256"/>
        <c:crosses val="autoZero"/>
        <c:auto val="1"/>
        <c:lblAlgn val="ctr"/>
        <c:lblOffset val="100"/>
        <c:noMultiLvlLbl val="0"/>
      </c:catAx>
      <c:valAx>
        <c:axId val="131312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131072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0.37037</cdr:x>
      <cdr:y>0.29508</cdr:y>
    </cdr:from>
    <cdr:to>
      <cdr:x>0.48148</cdr:x>
      <cdr:y>0.54098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0" y="1371599"/>
          <a:ext cx="914400" cy="1143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Trump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0.65741</cdr:x>
      <cdr:y>0.42623</cdr:y>
    </cdr:from>
    <cdr:to>
      <cdr:x>0.76852</cdr:x>
      <cdr:y>0.67213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410200" y="1981199"/>
          <a:ext cx="914400" cy="1143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Clinton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0.16667</cdr:x>
      <cdr:y>0.37705</cdr:y>
    </cdr:from>
    <cdr:to>
      <cdr:x>0.27778</cdr:x>
      <cdr:y>0.63934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371600" y="1752599"/>
          <a:ext cx="9144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Cruz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0.84259</cdr:x>
      <cdr:y>0.44262</cdr:y>
    </cdr:from>
    <cdr:to>
      <cdr:x>0.9537</cdr:x>
      <cdr:y>0.70492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934200" y="2057399"/>
          <a:ext cx="9144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Sanders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0.2037</cdr:x>
      <cdr:y>0.68852</cdr:y>
    </cdr:from>
    <cdr:to>
      <cdr:x>0.31481</cdr:x>
      <cdr:y>0.95082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676400" y="3200399"/>
          <a:ext cx="9144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Kasich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0.61111</cdr:x>
      <cdr:y>0.77049</cdr:y>
    </cdr:from>
    <cdr:to>
      <cdr:x>0.72222</cdr:x>
      <cdr:y>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5029200" y="3581399"/>
          <a:ext cx="914400" cy="1066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0.62037</cdr:x>
      <cdr:y>0.7377</cdr:y>
    </cdr:from>
    <cdr:to>
      <cdr:x>0.73148</cdr:x>
      <cdr:y>0.98361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5105400" y="3428999"/>
          <a:ext cx="914400" cy="1143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Rubio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0.4537</cdr:x>
      <cdr:y>0.34426</cdr:y>
    </cdr:from>
    <cdr:to>
      <cdr:x>0.475</cdr:x>
      <cdr:y>0.39344</cdr:y>
    </cdr:to>
    <cdr:cxnSp macro="">
      <cdr:nvCxnSpPr>
        <cdr:cNvPr id="10" name="Straight Arrow Connector 9"/>
        <cdr:cNvCxnSpPr/>
      </cdr:nvCxnSpPr>
      <cdr:spPr>
        <a:xfrm xmlns:a="http://schemas.openxmlformats.org/drawingml/2006/main">
          <a:off x="3733801" y="1600199"/>
          <a:ext cx="175258" cy="2286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0.75</cdr:x>
      <cdr:y>0.45902</cdr:y>
    </cdr:from>
    <cdr:to>
      <cdr:x>0.77778</cdr:x>
      <cdr:y>0.47541</cdr:y>
    </cdr:to>
    <cdr:cxnSp macro="">
      <cdr:nvCxnSpPr>
        <cdr:cNvPr id="12" name="Straight Arrow Connector 11"/>
        <cdr:cNvCxnSpPr/>
      </cdr:nvCxnSpPr>
      <cdr:spPr>
        <a:xfrm xmlns:a="http://schemas.openxmlformats.org/drawingml/2006/main">
          <a:off x="6172200" y="2133599"/>
          <a:ext cx="228600" cy="762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0.21296</cdr:x>
      <cdr:y>0.42623</cdr:y>
    </cdr:from>
    <cdr:to>
      <cdr:x>0.21296</cdr:x>
      <cdr:y>0.47541</cdr:y>
    </cdr:to>
    <cdr:cxnSp macro="">
      <cdr:nvCxnSpPr>
        <cdr:cNvPr id="20" name="Straight Arrow Connector 19"/>
        <cdr:cNvCxnSpPr/>
      </cdr:nvCxnSpPr>
      <cdr:spPr>
        <a:xfrm xmlns:a="http://schemas.openxmlformats.org/drawingml/2006/main">
          <a:off x="1752600" y="1981199"/>
          <a:ext cx="0" cy="2286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0.90741</cdr:x>
      <cdr:y>0.4918</cdr:y>
    </cdr:from>
    <cdr:to>
      <cdr:x>0.90741</cdr:x>
      <cdr:y>0.54098</cdr:y>
    </cdr:to>
    <cdr:cxnSp macro="">
      <cdr:nvCxnSpPr>
        <cdr:cNvPr id="23" name="Straight Arrow Connector 22"/>
        <cdr:cNvCxnSpPr/>
      </cdr:nvCxnSpPr>
      <cdr:spPr>
        <a:xfrm xmlns:a="http://schemas.openxmlformats.org/drawingml/2006/main">
          <a:off x="7467600" y="2285999"/>
          <a:ext cx="0" cy="2286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</cdr:x>
      <cdr:y>0.7377</cdr:y>
    </cdr:from>
    <cdr:to>
      <cdr:x>0.25926</cdr:x>
      <cdr:y>0.78689</cdr:y>
    </cdr:to>
    <cdr:cxnSp macro="">
      <cdr:nvCxnSpPr>
        <cdr:cNvPr id="26" name="Straight Arrow Connector 25"/>
        <cdr:cNvCxnSpPr/>
      </cdr:nvCxnSpPr>
      <cdr:spPr>
        <a:xfrm xmlns:a="http://schemas.openxmlformats.org/drawingml/2006/main">
          <a:off x="2057400" y="3428999"/>
          <a:ext cx="76200" cy="2286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0.64815</cdr:x>
      <cdr:y>0.78689</cdr:y>
    </cdr:from>
    <cdr:to>
      <cdr:x>0.64815</cdr:x>
      <cdr:y>0.83607</cdr:y>
    </cdr:to>
    <cdr:cxnSp macro="">
      <cdr:nvCxnSpPr>
        <cdr:cNvPr id="29" name="Straight Arrow Connector 28"/>
        <cdr:cNvCxnSpPr/>
      </cdr:nvCxnSpPr>
      <cdr:spPr>
        <a:xfrm xmlns:a="http://schemas.openxmlformats.org/drawingml/2006/main">
          <a:off x="5334000" y="3657599"/>
          <a:ext cx="0" cy="2286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ADAA7-DD00-47AA-BEBF-99EACC40D106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F103B-15B8-4295-A6C2-9050271C8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36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78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90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308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49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63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1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6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46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27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2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8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BB6A4-4FF2-4472-A9DB-EB6069C7E29C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1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Figure 1. Candidates’ News Coverage, Week by Week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5894013"/>
              </p:ext>
            </p:extLst>
          </p:nvPr>
        </p:nvGraphicFramePr>
        <p:xfrm>
          <a:off x="381000" y="1219201"/>
          <a:ext cx="8229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200" y="6126163"/>
            <a:ext cx="8427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Source: Media Tenor. 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4801" y="5867400"/>
            <a:ext cx="1086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</a:rPr>
              <a:t>Week</a:t>
            </a:r>
            <a:endParaRPr 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794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Figure 10. Trend in Tone of Trump’s News Coverage</a:t>
            </a:r>
            <a:endParaRPr lang="en-US" sz="3200" b="1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25355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81000" y="6324600"/>
            <a:ext cx="2208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Source: Media </a:t>
            </a:r>
            <a:r>
              <a:rPr lang="en-US" dirty="0" smtClean="0">
                <a:solidFill>
                  <a:prstClr val="black"/>
                </a:solidFill>
              </a:rPr>
              <a:t>Tenor 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81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</a:t>
            </a:r>
            <a:r>
              <a:rPr lang="en-US" sz="2800" b="1" dirty="0" smtClean="0">
                <a:solidFill>
                  <a:prstClr val="black"/>
                </a:solidFill>
              </a:rPr>
              <a:t>11. Candidate Coverage—Final Month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05799804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757418999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9600" y="6248400"/>
            <a:ext cx="4383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Source: Media Tenor, weeks </a:t>
            </a:r>
            <a:r>
              <a:rPr lang="en-US" dirty="0" smtClean="0">
                <a:solidFill>
                  <a:prstClr val="black"/>
                </a:solidFill>
              </a:rPr>
              <a:t>20-24 </a:t>
            </a:r>
            <a:r>
              <a:rPr lang="en-US" dirty="0">
                <a:solidFill>
                  <a:prstClr val="black"/>
                </a:solidFill>
              </a:rPr>
              <a:t>of 2016. </a:t>
            </a:r>
          </a:p>
        </p:txBody>
      </p:sp>
    </p:spTree>
    <p:extLst>
      <p:ext uri="{BB962C8B-B14F-4D97-AF65-F5344CB8AC3E}">
        <p14:creationId xmlns:p14="http://schemas.microsoft.com/office/powerpoint/2010/main" val="229819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Figure 12. Trend in Election News Topics 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795659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6324600"/>
            <a:ext cx="2266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Media </a:t>
            </a:r>
            <a:r>
              <a:rPr lang="en-US" dirty="0" smtClean="0"/>
              <a:t>Tenor.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46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2. Tone of Candidates’ News Coverage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7857775"/>
              </p:ext>
            </p:extLst>
          </p:nvPr>
        </p:nvGraphicFramePr>
        <p:xfrm>
          <a:off x="457200" y="1219200"/>
          <a:ext cx="8229600" cy="4983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6248400"/>
            <a:ext cx="8690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</a:rPr>
              <a:t>Source: Media Tenor.  Based on weekly averages, January 1-June 7, </a:t>
            </a:r>
            <a:r>
              <a:rPr lang="en-US" sz="1400" dirty="0" smtClean="0">
                <a:solidFill>
                  <a:prstClr val="black"/>
                </a:solidFill>
              </a:rPr>
              <a:t>2016. Averages for Cruz, Rubio, and Kasich based </a:t>
            </a:r>
          </a:p>
          <a:p>
            <a:pPr lvl="0"/>
            <a:r>
              <a:rPr lang="en-US" sz="1400" dirty="0" smtClean="0">
                <a:solidFill>
                  <a:prstClr val="black"/>
                </a:solidFill>
              </a:rPr>
              <a:t>on period when they were active candidates.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909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Figure 3. Coverage Topics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969858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0758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</a:t>
            </a:r>
            <a:r>
              <a:rPr lang="en-US" sz="2800" b="1" dirty="0" smtClean="0">
                <a:solidFill>
                  <a:prstClr val="black"/>
                </a:solidFill>
              </a:rPr>
              <a:t>4. </a:t>
            </a:r>
            <a:r>
              <a:rPr lang="en-US" sz="2800" b="1" dirty="0">
                <a:solidFill>
                  <a:prstClr val="black"/>
                </a:solidFill>
              </a:rPr>
              <a:t>Republican </a:t>
            </a:r>
            <a:r>
              <a:rPr lang="en-US" sz="2800" b="1" dirty="0" smtClean="0">
                <a:solidFill>
                  <a:prstClr val="black"/>
                </a:solidFill>
              </a:rPr>
              <a:t>Candidate Coverage—Initial Contests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Republican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80322426"/>
              </p:ext>
            </p:extLst>
          </p:nvPr>
        </p:nvGraphicFramePr>
        <p:xfrm>
          <a:off x="601478" y="2133600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68582139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9600" y="6248400"/>
            <a:ext cx="4032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Source: Media Tenor, weeks 5-9 of 2016. </a:t>
            </a:r>
          </a:p>
        </p:txBody>
      </p:sp>
    </p:spTree>
    <p:extLst>
      <p:ext uri="{BB962C8B-B14F-4D97-AF65-F5344CB8AC3E}">
        <p14:creationId xmlns:p14="http://schemas.microsoft.com/office/powerpoint/2010/main" val="3894363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</a:t>
            </a:r>
            <a:r>
              <a:rPr lang="en-US" sz="2800" b="1" dirty="0" smtClean="0">
                <a:solidFill>
                  <a:prstClr val="black"/>
                </a:solidFill>
              </a:rPr>
              <a:t>5. Democratic Candidate Coverage—Initial Contests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Democratic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97322811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981912844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9600" y="6248400"/>
            <a:ext cx="4032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Media Tenor, weeks 5-9 of 2016. </a:t>
            </a:r>
          </a:p>
        </p:txBody>
      </p:sp>
    </p:spTree>
    <p:extLst>
      <p:ext uri="{BB962C8B-B14F-4D97-AF65-F5344CB8AC3E}">
        <p14:creationId xmlns:p14="http://schemas.microsoft.com/office/powerpoint/2010/main" val="389541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Figure </a:t>
            </a:r>
            <a:r>
              <a:rPr lang="en-US" sz="2400" b="1" dirty="0" smtClean="0">
                <a:solidFill>
                  <a:prstClr val="black"/>
                </a:solidFill>
              </a:rPr>
              <a:t>6. </a:t>
            </a:r>
            <a:r>
              <a:rPr lang="en-US" sz="2400" b="1" dirty="0">
                <a:solidFill>
                  <a:prstClr val="black"/>
                </a:solidFill>
              </a:rPr>
              <a:t>Republican </a:t>
            </a:r>
            <a:r>
              <a:rPr lang="en-US" sz="2400" b="1" dirty="0" smtClean="0">
                <a:solidFill>
                  <a:prstClr val="black"/>
                </a:solidFill>
              </a:rPr>
              <a:t>Candidate Coverage—Super Tuesday Period</a:t>
            </a:r>
            <a:endParaRPr lang="en-US" sz="2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Republican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20062627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91736540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9600" y="6248400"/>
            <a:ext cx="4266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Source: Media Tenor, weeks </a:t>
            </a:r>
            <a:r>
              <a:rPr lang="en-US" dirty="0" smtClean="0">
                <a:solidFill>
                  <a:prstClr val="black"/>
                </a:solidFill>
              </a:rPr>
              <a:t>10-11 </a:t>
            </a:r>
            <a:r>
              <a:rPr lang="en-US" dirty="0">
                <a:solidFill>
                  <a:prstClr val="black"/>
                </a:solidFill>
              </a:rPr>
              <a:t>of 2016. </a:t>
            </a:r>
          </a:p>
        </p:txBody>
      </p:sp>
    </p:spTree>
    <p:extLst>
      <p:ext uri="{BB962C8B-B14F-4D97-AF65-F5344CB8AC3E}">
        <p14:creationId xmlns:p14="http://schemas.microsoft.com/office/powerpoint/2010/main" val="3160379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Figure </a:t>
            </a:r>
            <a:r>
              <a:rPr lang="en-US" sz="2400" b="1" dirty="0" smtClean="0">
                <a:solidFill>
                  <a:prstClr val="black"/>
                </a:solidFill>
              </a:rPr>
              <a:t>7. Democratic Candidate Coverage—Super Tuesday Period</a:t>
            </a:r>
            <a:endParaRPr lang="en-US" sz="2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Democratic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18800325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834138434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9600" y="6248400"/>
            <a:ext cx="4383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Media Tenor, weeks </a:t>
            </a:r>
            <a:r>
              <a:rPr lang="en-US" dirty="0" smtClean="0"/>
              <a:t>10-11 </a:t>
            </a:r>
            <a:r>
              <a:rPr lang="en-US" dirty="0"/>
              <a:t>of 2016. </a:t>
            </a:r>
          </a:p>
        </p:txBody>
      </p:sp>
    </p:spTree>
    <p:extLst>
      <p:ext uri="{BB962C8B-B14F-4D97-AF65-F5344CB8AC3E}">
        <p14:creationId xmlns:p14="http://schemas.microsoft.com/office/powerpoint/2010/main" val="1898227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868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</a:t>
            </a:r>
            <a:r>
              <a:rPr lang="en-US" sz="2800" b="1" dirty="0" smtClean="0">
                <a:solidFill>
                  <a:prstClr val="black"/>
                </a:solidFill>
              </a:rPr>
              <a:t>8. </a:t>
            </a:r>
            <a:r>
              <a:rPr lang="en-US" sz="2800" b="1" dirty="0">
                <a:solidFill>
                  <a:prstClr val="black"/>
                </a:solidFill>
              </a:rPr>
              <a:t>Republican </a:t>
            </a:r>
            <a:r>
              <a:rPr lang="en-US" sz="2800" b="1" dirty="0" smtClean="0">
                <a:solidFill>
                  <a:prstClr val="black"/>
                </a:solidFill>
              </a:rPr>
              <a:t>Candidate </a:t>
            </a:r>
            <a:r>
              <a:rPr lang="en-US" sz="2800" b="1" dirty="0">
                <a:solidFill>
                  <a:prstClr val="black"/>
                </a:solidFill>
              </a:rPr>
              <a:t>Coverage—Middle Stage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Republican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73703980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7510027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33400" y="6248400"/>
            <a:ext cx="427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Source: Media Tenor, weeks </a:t>
            </a:r>
            <a:r>
              <a:rPr lang="en-US" dirty="0" smtClean="0">
                <a:solidFill>
                  <a:prstClr val="black"/>
                </a:solidFill>
              </a:rPr>
              <a:t>12-19 </a:t>
            </a:r>
            <a:r>
              <a:rPr lang="en-US" dirty="0">
                <a:solidFill>
                  <a:prstClr val="black"/>
                </a:solidFill>
              </a:rPr>
              <a:t>of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918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</a:t>
            </a:r>
            <a:r>
              <a:rPr lang="en-US" sz="2800" b="1" dirty="0" smtClean="0">
                <a:solidFill>
                  <a:prstClr val="black"/>
                </a:solidFill>
              </a:rPr>
              <a:t>9. Democratic Candidate Coverage—Middle Stage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Democratic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86019921"/>
              </p:ext>
            </p:extLst>
          </p:nvPr>
        </p:nvGraphicFramePr>
        <p:xfrm>
          <a:off x="457200" y="2174875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65224847"/>
              </p:ext>
            </p:extLst>
          </p:nvPr>
        </p:nvGraphicFramePr>
        <p:xfrm>
          <a:off x="4645025" y="2174875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09600" y="6248400"/>
            <a:ext cx="4155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Source: Media Tenor, weeks 12-19 of 2016</a:t>
            </a:r>
          </a:p>
        </p:txBody>
      </p:sp>
    </p:spTree>
    <p:extLst>
      <p:ext uri="{BB962C8B-B14F-4D97-AF65-F5344CB8AC3E}">
        <p14:creationId xmlns:p14="http://schemas.microsoft.com/office/powerpoint/2010/main" val="1434023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46527</TotalTime>
  <Words>459</Words>
  <Application>Microsoft Office PowerPoint</Application>
  <PresentationFormat>On-screen Show (4:3)</PresentationFormat>
  <Paragraphs>140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Figure 1. Candidates’ News Coverage, Week by Week</vt:lpstr>
      <vt:lpstr>Figure 2. Tone of Candidates’ News Coverage</vt:lpstr>
      <vt:lpstr>Figure 3. Coverage Topics</vt:lpstr>
      <vt:lpstr>Figure 4. Republican Candidate Coverage—Initial Contests</vt:lpstr>
      <vt:lpstr>Figure 5. Democratic Candidate Coverage—Initial Contests</vt:lpstr>
      <vt:lpstr>Figure 6. Republican Candidate Coverage—Super Tuesday Period</vt:lpstr>
      <vt:lpstr>Figure 7. Democratic Candidate Coverage—Super Tuesday Period</vt:lpstr>
      <vt:lpstr>Figure 8. Republican Candidate Coverage—Middle Stage</vt:lpstr>
      <vt:lpstr>Figure 9. Democratic Candidate Coverage—Middle Stage</vt:lpstr>
      <vt:lpstr>Figure 10. Trend in Tone of Trump’s News Coverage</vt:lpstr>
      <vt:lpstr>Figure 11. Candidate Coverage—Final Month</vt:lpstr>
      <vt:lpstr>Figure 12. Trend in Election News Topics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</dc:creator>
  <cp:lastModifiedBy>DELL</cp:lastModifiedBy>
  <cp:revision>109</cp:revision>
  <dcterms:created xsi:type="dcterms:W3CDTF">2016-06-18T10:49:28Z</dcterms:created>
  <dcterms:modified xsi:type="dcterms:W3CDTF">2016-10-13T12:38:04Z</dcterms:modified>
</cp:coreProperties>
</file>