
<file path=[Content_Types].xml><?xml version="1.0" encoding="utf-8"?>
<Types xmlns="http://schemas.openxmlformats.org/package/2006/content-types">
  <Default Extension="bin" ContentType="application/vnd.openxmlformats-officedocument.oleObject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drawings/drawing4.xml" ContentType="application/vnd.openxmlformats-officedocument.drawingml.chartshapes+xml"/>
  <Override PartName="/ppt/charts/chart11.xml" ContentType="application/vnd.openxmlformats-officedocument.drawingml.chart+xml"/>
  <Override PartName="/ppt/notesSlides/notesSlide2.xml" ContentType="application/vnd.openxmlformats-officedocument.presentationml.notesSlide+xml"/>
  <Override PartName="/ppt/charts/chart12.xml" ContentType="application/vnd.openxmlformats-officedocument.drawingml.chart+xml"/>
  <Override PartName="/ppt/notesSlides/notesSlide3.xml" ContentType="application/vnd.openxmlformats-officedocument.presentationml.notesSlide+xml"/>
  <Override PartName="/ppt/charts/chart13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5.xml" ContentType="application/vnd.openxmlformats-officedocument.drawingml.chartshape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7"/>
  </p:notesMasterIdLst>
  <p:handoutMasterIdLst>
    <p:handoutMasterId r:id="rId48"/>
  </p:handoutMasterIdLst>
  <p:sldIdLst>
    <p:sldId id="349" r:id="rId2"/>
    <p:sldId id="1423" r:id="rId3"/>
    <p:sldId id="1450" r:id="rId4"/>
    <p:sldId id="1429" r:id="rId5"/>
    <p:sldId id="1440" r:id="rId6"/>
    <p:sldId id="1442" r:id="rId7"/>
    <p:sldId id="1581" r:id="rId8"/>
    <p:sldId id="1585" r:id="rId9"/>
    <p:sldId id="1430" r:id="rId10"/>
    <p:sldId id="1443" r:id="rId11"/>
    <p:sldId id="1444" r:id="rId12"/>
    <p:sldId id="1584" r:id="rId13"/>
    <p:sldId id="1436" r:id="rId14"/>
    <p:sldId id="1434" r:id="rId15"/>
    <p:sldId id="1433" r:id="rId16"/>
    <p:sldId id="1586" r:id="rId17"/>
    <p:sldId id="1425" r:id="rId18"/>
    <p:sldId id="1428" r:id="rId19"/>
    <p:sldId id="1426" r:id="rId20"/>
    <p:sldId id="1587" r:id="rId21"/>
    <p:sldId id="726" r:id="rId22"/>
    <p:sldId id="727" r:id="rId23"/>
    <p:sldId id="1414" r:id="rId24"/>
    <p:sldId id="1446" r:id="rId25"/>
    <p:sldId id="1448" r:id="rId26"/>
    <p:sldId id="1454" r:id="rId27"/>
    <p:sldId id="1583" r:id="rId28"/>
    <p:sldId id="1588" r:id="rId29"/>
    <p:sldId id="812" r:id="rId30"/>
    <p:sldId id="1438" r:id="rId31"/>
    <p:sldId id="1437" r:id="rId32"/>
    <p:sldId id="1589" r:id="rId33"/>
    <p:sldId id="1458" r:id="rId34"/>
    <p:sldId id="1449" r:id="rId35"/>
    <p:sldId id="1570" r:id="rId36"/>
    <p:sldId id="1590" r:id="rId37"/>
    <p:sldId id="1572" r:id="rId38"/>
    <p:sldId id="1573" r:id="rId39"/>
    <p:sldId id="593" r:id="rId40"/>
    <p:sldId id="772" r:id="rId41"/>
    <p:sldId id="773" r:id="rId42"/>
    <p:sldId id="1582" r:id="rId43"/>
    <p:sldId id="1580" r:id="rId44"/>
    <p:sldId id="1575" r:id="rId45"/>
    <p:sldId id="1577" r:id="rId46"/>
  </p:sldIdLst>
  <p:sldSz cx="9144000" cy="6858000" type="screen4x3"/>
  <p:notesSz cx="7010400" cy="9296400"/>
  <p:custDataLst>
    <p:tags r:id="rId4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tterson, Thomas E." initials="PTE" lastIdx="1" clrIdx="0">
    <p:extLst>
      <p:ext uri="{19B8F6BF-5375-455C-9EA6-DF929625EA0E}">
        <p15:presenceInfo xmlns:p15="http://schemas.microsoft.com/office/powerpoint/2012/main" userId="S-1-5-21-2495159159-2180551235-2419784266-3292" providerId="AD"/>
      </p:ext>
    </p:extLst>
  </p:cmAuthor>
  <p:cmAuthor id="2" name="Patterson, Thomas E." initials="PTE [2]" lastIdx="1" clrIdx="1">
    <p:extLst>
      <p:ext uri="{19B8F6BF-5375-455C-9EA6-DF929625EA0E}">
        <p15:presenceInfo xmlns:p15="http://schemas.microsoft.com/office/powerpoint/2012/main" userId="S::Thomas_Patterson@hks.harvard.edu::ee5ec556-6eac-4717-81d1-ca8c741e94f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E7D836-AB3C-452F-87E0-5F357C67EF4D}" v="854" dt="2024-03-19T13:52:00.0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98" autoAdjust="0"/>
    <p:restoredTop sz="94660"/>
  </p:normalViewPr>
  <p:slideViewPr>
    <p:cSldViewPr>
      <p:cViewPr varScale="1">
        <p:scale>
          <a:sx n="63" d="100"/>
          <a:sy n="63" d="100"/>
        </p:scale>
        <p:origin x="532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0" d="100"/>
          <a:sy n="110" d="100"/>
        </p:scale>
        <p:origin x="-5936" y="-12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commentAuthors" Target="commentAuthors.xml"/><Relationship Id="rId55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56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terson, Thomas E." userId="ee5ec556-6eac-4717-81d1-ca8c741e94fa" providerId="ADAL" clId="{3BE7D836-AB3C-452F-87E0-5F357C67EF4D}"/>
    <pc:docChg chg="custSel addSld delSld modSld">
      <pc:chgData name="Patterson, Thomas E." userId="ee5ec556-6eac-4717-81d1-ca8c741e94fa" providerId="ADAL" clId="{3BE7D836-AB3C-452F-87E0-5F357C67EF4D}" dt="2024-03-19T14:03:06.712" v="2095" actId="6549"/>
      <pc:docMkLst>
        <pc:docMk/>
      </pc:docMkLst>
      <pc:sldChg chg="modSp mod">
        <pc:chgData name="Patterson, Thomas E." userId="ee5ec556-6eac-4717-81d1-ca8c741e94fa" providerId="ADAL" clId="{3BE7D836-AB3C-452F-87E0-5F357C67EF4D}" dt="2024-03-19T14:03:06.712" v="2095" actId="6549"/>
        <pc:sldMkLst>
          <pc:docMk/>
          <pc:sldMk cId="2921009794" sldId="349"/>
        </pc:sldMkLst>
        <pc:spChg chg="mod">
          <ac:chgData name="Patterson, Thomas E." userId="ee5ec556-6eac-4717-81d1-ca8c741e94fa" providerId="ADAL" clId="{3BE7D836-AB3C-452F-87E0-5F357C67EF4D}" dt="2024-03-19T13:18:04.110" v="158" actId="255"/>
          <ac:spMkLst>
            <pc:docMk/>
            <pc:sldMk cId="2921009794" sldId="349"/>
            <ac:spMk id="2" creationId="{00000000-0000-0000-0000-000000000000}"/>
          </ac:spMkLst>
        </pc:spChg>
        <pc:spChg chg="mod">
          <ac:chgData name="Patterson, Thomas E." userId="ee5ec556-6eac-4717-81d1-ca8c741e94fa" providerId="ADAL" clId="{3BE7D836-AB3C-452F-87E0-5F357C67EF4D}" dt="2024-03-19T14:03:06.712" v="2095" actId="6549"/>
          <ac:spMkLst>
            <pc:docMk/>
            <pc:sldMk cId="2921009794" sldId="349"/>
            <ac:spMk id="3" creationId="{00000000-0000-0000-0000-000000000000}"/>
          </ac:spMkLst>
        </pc:spChg>
      </pc:sldChg>
      <pc:sldChg chg="modSp mod modAnim">
        <pc:chgData name="Patterson, Thomas E." userId="ee5ec556-6eac-4717-81d1-ca8c741e94fa" providerId="ADAL" clId="{3BE7D836-AB3C-452F-87E0-5F357C67EF4D}" dt="2024-03-19T13:41:01.814" v="1136" actId="20577"/>
        <pc:sldMkLst>
          <pc:docMk/>
          <pc:sldMk cId="0" sldId="727"/>
        </pc:sldMkLst>
        <pc:spChg chg="mod">
          <ac:chgData name="Patterson, Thomas E." userId="ee5ec556-6eac-4717-81d1-ca8c741e94fa" providerId="ADAL" clId="{3BE7D836-AB3C-452F-87E0-5F357C67EF4D}" dt="2024-03-19T13:41:01.814" v="1136" actId="20577"/>
          <ac:spMkLst>
            <pc:docMk/>
            <pc:sldMk cId="0" sldId="727"/>
            <ac:spMk id="23555" creationId="{7DB49247-D85F-4015-86B0-86B2BC48C752}"/>
          </ac:spMkLst>
        </pc:spChg>
      </pc:sldChg>
      <pc:sldChg chg="modSp mod">
        <pc:chgData name="Patterson, Thomas E." userId="ee5ec556-6eac-4717-81d1-ca8c741e94fa" providerId="ADAL" clId="{3BE7D836-AB3C-452F-87E0-5F357C67EF4D}" dt="2024-03-19T13:58:47.447" v="2088" actId="115"/>
        <pc:sldMkLst>
          <pc:docMk/>
          <pc:sldMk cId="1779110135" sldId="772"/>
        </pc:sldMkLst>
        <pc:spChg chg="mod">
          <ac:chgData name="Patterson, Thomas E." userId="ee5ec556-6eac-4717-81d1-ca8c741e94fa" providerId="ADAL" clId="{3BE7D836-AB3C-452F-87E0-5F357C67EF4D}" dt="2024-03-19T13:58:47.447" v="2088" actId="115"/>
          <ac:spMkLst>
            <pc:docMk/>
            <pc:sldMk cId="1779110135" sldId="772"/>
            <ac:spMk id="113666" creationId="{19093FC2-37AC-45DC-9622-BC73DD7B9C20}"/>
          </ac:spMkLst>
        </pc:spChg>
      </pc:sldChg>
      <pc:sldChg chg="modSp mod">
        <pc:chgData name="Patterson, Thomas E." userId="ee5ec556-6eac-4717-81d1-ca8c741e94fa" providerId="ADAL" clId="{3BE7D836-AB3C-452F-87E0-5F357C67EF4D}" dt="2024-03-19T13:47:33.152" v="1547" actId="113"/>
        <pc:sldMkLst>
          <pc:docMk/>
          <pc:sldMk cId="3469598219" sldId="812"/>
        </pc:sldMkLst>
        <pc:spChg chg="mod">
          <ac:chgData name="Patterson, Thomas E." userId="ee5ec556-6eac-4717-81d1-ca8c741e94fa" providerId="ADAL" clId="{3BE7D836-AB3C-452F-87E0-5F357C67EF4D}" dt="2024-03-19T13:47:33.152" v="1547" actId="113"/>
          <ac:spMkLst>
            <pc:docMk/>
            <pc:sldMk cId="3469598219" sldId="812"/>
            <ac:spMk id="3" creationId="{8AAC4720-86E8-D59C-CCD5-5C7F5F3AE53A}"/>
          </ac:spMkLst>
        </pc:spChg>
      </pc:sldChg>
      <pc:sldChg chg="del">
        <pc:chgData name="Patterson, Thomas E." userId="ee5ec556-6eac-4717-81d1-ca8c741e94fa" providerId="ADAL" clId="{3BE7D836-AB3C-452F-87E0-5F357C67EF4D}" dt="2024-03-19T13:58:27.321" v="2087" actId="2696"/>
        <pc:sldMkLst>
          <pc:docMk/>
          <pc:sldMk cId="4168195770" sldId="814"/>
        </pc:sldMkLst>
      </pc:sldChg>
      <pc:sldChg chg="del">
        <pc:chgData name="Patterson, Thomas E." userId="ee5ec556-6eac-4717-81d1-ca8c741e94fa" providerId="ADAL" clId="{3BE7D836-AB3C-452F-87E0-5F357C67EF4D}" dt="2024-03-19T13:18:12.677" v="159" actId="2696"/>
        <pc:sldMkLst>
          <pc:docMk/>
          <pc:sldMk cId="95955605" sldId="1422"/>
        </pc:sldMkLst>
      </pc:sldChg>
      <pc:sldChg chg="modSp mod modAnim">
        <pc:chgData name="Patterson, Thomas E." userId="ee5ec556-6eac-4717-81d1-ca8c741e94fa" providerId="ADAL" clId="{3BE7D836-AB3C-452F-87E0-5F357C67EF4D}" dt="2024-03-19T13:24:40.092" v="302" actId="6549"/>
        <pc:sldMkLst>
          <pc:docMk/>
          <pc:sldMk cId="3495876206" sldId="1423"/>
        </pc:sldMkLst>
        <pc:spChg chg="mod">
          <ac:chgData name="Patterson, Thomas E." userId="ee5ec556-6eac-4717-81d1-ca8c741e94fa" providerId="ADAL" clId="{3BE7D836-AB3C-452F-87E0-5F357C67EF4D}" dt="2024-03-19T13:19:17.781" v="207" actId="20577"/>
          <ac:spMkLst>
            <pc:docMk/>
            <pc:sldMk cId="3495876206" sldId="1423"/>
            <ac:spMk id="2" creationId="{84258FFD-0BB8-F76D-89FB-2934E4462113}"/>
          </ac:spMkLst>
        </pc:spChg>
        <pc:spChg chg="mod">
          <ac:chgData name="Patterson, Thomas E." userId="ee5ec556-6eac-4717-81d1-ca8c741e94fa" providerId="ADAL" clId="{3BE7D836-AB3C-452F-87E0-5F357C67EF4D}" dt="2024-03-19T13:24:40.092" v="302" actId="6549"/>
          <ac:spMkLst>
            <pc:docMk/>
            <pc:sldMk cId="3495876206" sldId="1423"/>
            <ac:spMk id="3" creationId="{8B3AC890-6497-88A9-4385-B22D96C1C346}"/>
          </ac:spMkLst>
        </pc:spChg>
        <pc:picChg chg="mod">
          <ac:chgData name="Patterson, Thomas E." userId="ee5ec556-6eac-4717-81d1-ca8c741e94fa" providerId="ADAL" clId="{3BE7D836-AB3C-452F-87E0-5F357C67EF4D}" dt="2024-03-19T13:22:40.277" v="267" actId="1076"/>
          <ac:picMkLst>
            <pc:docMk/>
            <pc:sldMk cId="3495876206" sldId="1423"/>
            <ac:picMk id="5" creationId="{E2B2CA36-F7BD-5079-BD24-3F2CE12EC22B}"/>
          </ac:picMkLst>
        </pc:picChg>
      </pc:sldChg>
      <pc:sldChg chg="del">
        <pc:chgData name="Patterson, Thomas E." userId="ee5ec556-6eac-4717-81d1-ca8c741e94fa" providerId="ADAL" clId="{3BE7D836-AB3C-452F-87E0-5F357C67EF4D}" dt="2024-03-19T13:24:04.443" v="298" actId="2696"/>
        <pc:sldMkLst>
          <pc:docMk/>
          <pc:sldMk cId="889452955" sldId="1424"/>
        </pc:sldMkLst>
      </pc:sldChg>
      <pc:sldChg chg="addSp modSp mod">
        <pc:chgData name="Patterson, Thomas E." userId="ee5ec556-6eac-4717-81d1-ca8c741e94fa" providerId="ADAL" clId="{3BE7D836-AB3C-452F-87E0-5F357C67EF4D}" dt="2024-03-19T13:38:56.041" v="945" actId="1076"/>
        <pc:sldMkLst>
          <pc:docMk/>
          <pc:sldMk cId="2973955255" sldId="1426"/>
        </pc:sldMkLst>
        <pc:spChg chg="mod">
          <ac:chgData name="Patterson, Thomas E." userId="ee5ec556-6eac-4717-81d1-ca8c741e94fa" providerId="ADAL" clId="{3BE7D836-AB3C-452F-87E0-5F357C67EF4D}" dt="2024-03-19T13:38:56.041" v="945" actId="1076"/>
          <ac:spMkLst>
            <pc:docMk/>
            <pc:sldMk cId="2973955255" sldId="1426"/>
            <ac:spMk id="2" creationId="{65D5B9DF-B1D3-027C-4004-D97BEEF6C328}"/>
          </ac:spMkLst>
        </pc:spChg>
        <pc:spChg chg="add mod">
          <ac:chgData name="Patterson, Thomas E." userId="ee5ec556-6eac-4717-81d1-ca8c741e94fa" providerId="ADAL" clId="{3BE7D836-AB3C-452F-87E0-5F357C67EF4D}" dt="2024-03-19T13:38:21.835" v="942" actId="20577"/>
          <ac:spMkLst>
            <pc:docMk/>
            <pc:sldMk cId="2973955255" sldId="1426"/>
            <ac:spMk id="3" creationId="{8C6EF588-6E04-90BC-9C8C-2EB0FA4D3177}"/>
          </ac:spMkLst>
        </pc:spChg>
      </pc:sldChg>
      <pc:sldChg chg="add">
        <pc:chgData name="Patterson, Thomas E." userId="ee5ec556-6eac-4717-81d1-ca8c741e94fa" providerId="ADAL" clId="{3BE7D836-AB3C-452F-87E0-5F357C67EF4D}" dt="2024-03-19T13:38:42.397" v="944"/>
        <pc:sldMkLst>
          <pc:docMk/>
          <pc:sldMk cId="1570645198" sldId="1428"/>
        </pc:sldMkLst>
      </pc:sldChg>
      <pc:sldChg chg="del">
        <pc:chgData name="Patterson, Thomas E." userId="ee5ec556-6eac-4717-81d1-ca8c741e94fa" providerId="ADAL" clId="{3BE7D836-AB3C-452F-87E0-5F357C67EF4D}" dt="2024-03-19T13:38:38.526" v="943" actId="2696"/>
        <pc:sldMkLst>
          <pc:docMk/>
          <pc:sldMk cId="2376307154" sldId="1428"/>
        </pc:sldMkLst>
      </pc:sldChg>
      <pc:sldChg chg="addSp modSp mod">
        <pc:chgData name="Patterson, Thomas E." userId="ee5ec556-6eac-4717-81d1-ca8c741e94fa" providerId="ADAL" clId="{3BE7D836-AB3C-452F-87E0-5F357C67EF4D}" dt="2024-03-19T13:34:47.512" v="581" actId="1076"/>
        <pc:sldMkLst>
          <pc:docMk/>
          <pc:sldMk cId="3438899074" sldId="1433"/>
        </pc:sldMkLst>
        <pc:spChg chg="add mod">
          <ac:chgData name="Patterson, Thomas E." userId="ee5ec556-6eac-4717-81d1-ca8c741e94fa" providerId="ADAL" clId="{3BE7D836-AB3C-452F-87E0-5F357C67EF4D}" dt="2024-03-19T13:34:37.509" v="580" actId="20577"/>
          <ac:spMkLst>
            <pc:docMk/>
            <pc:sldMk cId="3438899074" sldId="1433"/>
            <ac:spMk id="3" creationId="{61596ADF-FDC8-1E68-0EE1-DE923A2775D8}"/>
          </ac:spMkLst>
        </pc:spChg>
        <pc:graphicFrameChg chg="mod">
          <ac:chgData name="Patterson, Thomas E." userId="ee5ec556-6eac-4717-81d1-ca8c741e94fa" providerId="ADAL" clId="{3BE7D836-AB3C-452F-87E0-5F357C67EF4D}" dt="2024-03-19T13:34:47.512" v="581" actId="1076"/>
          <ac:graphicFrameMkLst>
            <pc:docMk/>
            <pc:sldMk cId="3438899074" sldId="1433"/>
            <ac:graphicFrameMk id="6" creationId="{9B355BDF-E3F6-2C6F-442D-5E707DB49D87}"/>
          </ac:graphicFrameMkLst>
        </pc:graphicFrameChg>
      </pc:sldChg>
      <pc:sldChg chg="modSp">
        <pc:chgData name="Patterson, Thomas E." userId="ee5ec556-6eac-4717-81d1-ca8c741e94fa" providerId="ADAL" clId="{3BE7D836-AB3C-452F-87E0-5F357C67EF4D}" dt="2024-03-19T13:32:44.313" v="469" actId="6549"/>
        <pc:sldMkLst>
          <pc:docMk/>
          <pc:sldMk cId="1822252288" sldId="1436"/>
        </pc:sldMkLst>
        <pc:spChg chg="mod">
          <ac:chgData name="Patterson, Thomas E." userId="ee5ec556-6eac-4717-81d1-ca8c741e94fa" providerId="ADAL" clId="{3BE7D836-AB3C-452F-87E0-5F357C67EF4D}" dt="2024-03-19T13:32:44.313" v="469" actId="6549"/>
          <ac:spMkLst>
            <pc:docMk/>
            <pc:sldMk cId="1822252288" sldId="1436"/>
            <ac:spMk id="7" creationId="{BAABCDF9-570A-5DAE-15ED-43261A005523}"/>
          </ac:spMkLst>
        </pc:spChg>
      </pc:sldChg>
      <pc:sldChg chg="modSp mod modAnim">
        <pc:chgData name="Patterson, Thomas E." userId="ee5ec556-6eac-4717-81d1-ca8c741e94fa" providerId="ADAL" clId="{3BE7D836-AB3C-452F-87E0-5F357C67EF4D}" dt="2024-03-19T13:52:00.064" v="1948" actId="6549"/>
        <pc:sldMkLst>
          <pc:docMk/>
          <pc:sldMk cId="1568291950" sldId="1437"/>
        </pc:sldMkLst>
        <pc:spChg chg="mod">
          <ac:chgData name="Patterson, Thomas E." userId="ee5ec556-6eac-4717-81d1-ca8c741e94fa" providerId="ADAL" clId="{3BE7D836-AB3C-452F-87E0-5F357C67EF4D}" dt="2024-03-19T13:50:29.994" v="1822" actId="20577"/>
          <ac:spMkLst>
            <pc:docMk/>
            <pc:sldMk cId="1568291950" sldId="1437"/>
            <ac:spMk id="2" creationId="{8E015B7F-C0D9-684F-2E45-14DEBF8B4893}"/>
          </ac:spMkLst>
        </pc:spChg>
        <pc:spChg chg="mod">
          <ac:chgData name="Patterson, Thomas E." userId="ee5ec556-6eac-4717-81d1-ca8c741e94fa" providerId="ADAL" clId="{3BE7D836-AB3C-452F-87E0-5F357C67EF4D}" dt="2024-03-19T13:52:00.064" v="1948" actId="6549"/>
          <ac:spMkLst>
            <pc:docMk/>
            <pc:sldMk cId="1568291950" sldId="1437"/>
            <ac:spMk id="3" creationId="{91B254B8-7D5E-26E6-07FA-FACF8C312CFA}"/>
          </ac:spMkLst>
        </pc:spChg>
      </pc:sldChg>
      <pc:sldChg chg="modSp mod">
        <pc:chgData name="Patterson, Thomas E." userId="ee5ec556-6eac-4717-81d1-ca8c741e94fa" providerId="ADAL" clId="{3BE7D836-AB3C-452F-87E0-5F357C67EF4D}" dt="2024-03-19T13:49:04.290" v="1656" actId="20577"/>
        <pc:sldMkLst>
          <pc:docMk/>
          <pc:sldMk cId="1197145712" sldId="1438"/>
        </pc:sldMkLst>
        <pc:spChg chg="mod">
          <ac:chgData name="Patterson, Thomas E." userId="ee5ec556-6eac-4717-81d1-ca8c741e94fa" providerId="ADAL" clId="{3BE7D836-AB3C-452F-87E0-5F357C67EF4D}" dt="2024-03-19T13:48:28.636" v="1598" actId="122"/>
          <ac:spMkLst>
            <pc:docMk/>
            <pc:sldMk cId="1197145712" sldId="1438"/>
            <ac:spMk id="2" creationId="{1B2E2EBF-EF30-3A73-5799-8A30FCF97AE7}"/>
          </ac:spMkLst>
        </pc:spChg>
        <pc:spChg chg="mod">
          <ac:chgData name="Patterson, Thomas E." userId="ee5ec556-6eac-4717-81d1-ca8c741e94fa" providerId="ADAL" clId="{3BE7D836-AB3C-452F-87E0-5F357C67EF4D}" dt="2024-03-19T13:49:04.290" v="1656" actId="20577"/>
          <ac:spMkLst>
            <pc:docMk/>
            <pc:sldMk cId="1197145712" sldId="1438"/>
            <ac:spMk id="3" creationId="{7EE3C7B9-0203-1E76-5FAD-CA9ABFA85602}"/>
          </ac:spMkLst>
        </pc:spChg>
      </pc:sldChg>
      <pc:sldChg chg="addSp modSp mod">
        <pc:chgData name="Patterson, Thomas E." userId="ee5ec556-6eac-4717-81d1-ca8c741e94fa" providerId="ADAL" clId="{3BE7D836-AB3C-452F-87E0-5F357C67EF4D}" dt="2024-03-19T13:27:22.664" v="403" actId="20577"/>
        <pc:sldMkLst>
          <pc:docMk/>
          <pc:sldMk cId="2455000246" sldId="1442"/>
        </pc:sldMkLst>
        <pc:spChg chg="mod">
          <ac:chgData name="Patterson, Thomas E." userId="ee5ec556-6eac-4717-81d1-ca8c741e94fa" providerId="ADAL" clId="{3BE7D836-AB3C-452F-87E0-5F357C67EF4D}" dt="2024-03-19T13:25:45.157" v="313" actId="1076"/>
          <ac:spMkLst>
            <pc:docMk/>
            <pc:sldMk cId="2455000246" sldId="1442"/>
            <ac:spMk id="3" creationId="{64A92097-E843-0FDA-017F-ECED1A7630DE}"/>
          </ac:spMkLst>
        </pc:spChg>
        <pc:spChg chg="add mod">
          <ac:chgData name="Patterson, Thomas E." userId="ee5ec556-6eac-4717-81d1-ca8c741e94fa" providerId="ADAL" clId="{3BE7D836-AB3C-452F-87E0-5F357C67EF4D}" dt="2024-03-19T13:27:22.664" v="403" actId="20577"/>
          <ac:spMkLst>
            <pc:docMk/>
            <pc:sldMk cId="2455000246" sldId="1442"/>
            <ac:spMk id="4" creationId="{983F4046-BDA2-EBCF-C1CD-D2FF3A8BD5A8}"/>
          </ac:spMkLst>
        </pc:spChg>
        <pc:picChg chg="mod">
          <ac:chgData name="Patterson, Thomas E." userId="ee5ec556-6eac-4717-81d1-ca8c741e94fa" providerId="ADAL" clId="{3BE7D836-AB3C-452F-87E0-5F357C67EF4D}" dt="2024-03-19T13:25:52.479" v="316" actId="1076"/>
          <ac:picMkLst>
            <pc:docMk/>
            <pc:sldMk cId="2455000246" sldId="1442"/>
            <ac:picMk id="6" creationId="{8D26702A-2B96-1FD6-E7C3-56966EE38277}"/>
          </ac:picMkLst>
        </pc:picChg>
      </pc:sldChg>
      <pc:sldChg chg="modSp mod">
        <pc:chgData name="Patterson, Thomas E." userId="ee5ec556-6eac-4717-81d1-ca8c741e94fa" providerId="ADAL" clId="{3BE7D836-AB3C-452F-87E0-5F357C67EF4D}" dt="2024-03-19T13:25:14.789" v="312" actId="20577"/>
        <pc:sldMkLst>
          <pc:docMk/>
          <pc:sldMk cId="1000704952" sldId="1450"/>
        </pc:sldMkLst>
        <pc:spChg chg="mod">
          <ac:chgData name="Patterson, Thomas E." userId="ee5ec556-6eac-4717-81d1-ca8c741e94fa" providerId="ADAL" clId="{3BE7D836-AB3C-452F-87E0-5F357C67EF4D}" dt="2024-03-19T13:25:14.789" v="312" actId="20577"/>
          <ac:spMkLst>
            <pc:docMk/>
            <pc:sldMk cId="1000704952" sldId="1450"/>
            <ac:spMk id="2" creationId="{85D74476-6244-C5D7-6E56-6CC4A9A3B613}"/>
          </ac:spMkLst>
        </pc:spChg>
      </pc:sldChg>
      <pc:sldChg chg="modSp">
        <pc:chgData name="Patterson, Thomas E." userId="ee5ec556-6eac-4717-81d1-ca8c741e94fa" providerId="ADAL" clId="{3BE7D836-AB3C-452F-87E0-5F357C67EF4D}" dt="2024-03-19T13:41:42.637" v="1158" actId="20577"/>
        <pc:sldMkLst>
          <pc:docMk/>
          <pc:sldMk cId="1656879395" sldId="1454"/>
        </pc:sldMkLst>
        <pc:graphicFrameChg chg="mod">
          <ac:chgData name="Patterson, Thomas E." userId="ee5ec556-6eac-4717-81d1-ca8c741e94fa" providerId="ADAL" clId="{3BE7D836-AB3C-452F-87E0-5F357C67EF4D}" dt="2024-03-19T13:41:42.637" v="1158" actId="20577"/>
          <ac:graphicFrameMkLst>
            <pc:docMk/>
            <pc:sldMk cId="1656879395" sldId="1454"/>
            <ac:graphicFrameMk id="6" creationId="{6DA611B0-C1BD-AD70-9051-B722D35474E6}"/>
          </ac:graphicFrameMkLst>
        </pc:graphicFrameChg>
      </pc:sldChg>
      <pc:sldChg chg="modSp mod">
        <pc:chgData name="Patterson, Thomas E." userId="ee5ec556-6eac-4717-81d1-ca8c741e94fa" providerId="ADAL" clId="{3BE7D836-AB3C-452F-87E0-5F357C67EF4D}" dt="2024-03-19T13:43:41.202" v="1278" actId="6549"/>
        <pc:sldMkLst>
          <pc:docMk/>
          <pc:sldMk cId="3186829935" sldId="1583"/>
        </pc:sldMkLst>
        <pc:spChg chg="mod">
          <ac:chgData name="Patterson, Thomas E." userId="ee5ec556-6eac-4717-81d1-ca8c741e94fa" providerId="ADAL" clId="{3BE7D836-AB3C-452F-87E0-5F357C67EF4D}" dt="2024-03-19T13:43:41.202" v="1278" actId="6549"/>
          <ac:spMkLst>
            <pc:docMk/>
            <pc:sldMk cId="3186829935" sldId="1583"/>
            <ac:spMk id="2" creationId="{A5E99149-AB55-F758-E6B8-1DA2F51B1EC4}"/>
          </ac:spMkLst>
        </pc:spChg>
      </pc:sldChg>
      <pc:sldChg chg="modSp mod">
        <pc:chgData name="Patterson, Thomas E." userId="ee5ec556-6eac-4717-81d1-ca8c741e94fa" providerId="ADAL" clId="{3BE7D836-AB3C-452F-87E0-5F357C67EF4D}" dt="2024-03-19T13:32:26.180" v="451" actId="20577"/>
        <pc:sldMkLst>
          <pc:docMk/>
          <pc:sldMk cId="2295163641" sldId="1584"/>
        </pc:sldMkLst>
        <pc:spChg chg="mod">
          <ac:chgData name="Patterson, Thomas E." userId="ee5ec556-6eac-4717-81d1-ca8c741e94fa" providerId="ADAL" clId="{3BE7D836-AB3C-452F-87E0-5F357C67EF4D}" dt="2024-03-19T13:32:26.180" v="451" actId="20577"/>
          <ac:spMkLst>
            <pc:docMk/>
            <pc:sldMk cId="2295163641" sldId="1584"/>
            <ac:spMk id="3" creationId="{3745409E-796E-4C02-6C81-AB5CB9A87928}"/>
          </ac:spMkLst>
        </pc:spChg>
      </pc:sldChg>
      <pc:sldChg chg="modSp mod">
        <pc:chgData name="Patterson, Thomas E." userId="ee5ec556-6eac-4717-81d1-ca8c741e94fa" providerId="ADAL" clId="{3BE7D836-AB3C-452F-87E0-5F357C67EF4D}" dt="2024-03-19T13:28:16.448" v="450" actId="20577"/>
        <pc:sldMkLst>
          <pc:docMk/>
          <pc:sldMk cId="2614323023" sldId="1585"/>
        </pc:sldMkLst>
        <pc:spChg chg="mod">
          <ac:chgData name="Patterson, Thomas E." userId="ee5ec556-6eac-4717-81d1-ca8c741e94fa" providerId="ADAL" clId="{3BE7D836-AB3C-452F-87E0-5F357C67EF4D}" dt="2024-03-19T13:28:16.448" v="450" actId="20577"/>
          <ac:spMkLst>
            <pc:docMk/>
            <pc:sldMk cId="2614323023" sldId="1585"/>
            <ac:spMk id="2" creationId="{85D74476-6244-C5D7-6E56-6CC4A9A3B613}"/>
          </ac:spMkLst>
        </pc:spChg>
      </pc:sldChg>
      <pc:sldChg chg="modSp mod">
        <pc:chgData name="Patterson, Thomas E." userId="ee5ec556-6eac-4717-81d1-ca8c741e94fa" providerId="ADAL" clId="{3BE7D836-AB3C-452F-87E0-5F357C67EF4D}" dt="2024-03-19T13:35:13.796" v="615" actId="20577"/>
        <pc:sldMkLst>
          <pc:docMk/>
          <pc:sldMk cId="2360854222" sldId="1586"/>
        </pc:sldMkLst>
        <pc:spChg chg="mod">
          <ac:chgData name="Patterson, Thomas E." userId="ee5ec556-6eac-4717-81d1-ca8c741e94fa" providerId="ADAL" clId="{3BE7D836-AB3C-452F-87E0-5F357C67EF4D}" dt="2024-03-19T13:35:13.796" v="615" actId="20577"/>
          <ac:spMkLst>
            <pc:docMk/>
            <pc:sldMk cId="2360854222" sldId="1586"/>
            <ac:spMk id="2" creationId="{85D74476-6244-C5D7-6E56-6CC4A9A3B613}"/>
          </ac:spMkLst>
        </pc:spChg>
      </pc:sldChg>
      <pc:sldChg chg="modSp mod">
        <pc:chgData name="Patterson, Thomas E." userId="ee5ec556-6eac-4717-81d1-ca8c741e94fa" providerId="ADAL" clId="{3BE7D836-AB3C-452F-87E0-5F357C67EF4D}" dt="2024-03-19T13:44:12.634" v="1317" actId="20577"/>
        <pc:sldMkLst>
          <pc:docMk/>
          <pc:sldMk cId="119370556" sldId="1588"/>
        </pc:sldMkLst>
        <pc:spChg chg="mod">
          <ac:chgData name="Patterson, Thomas E." userId="ee5ec556-6eac-4717-81d1-ca8c741e94fa" providerId="ADAL" clId="{3BE7D836-AB3C-452F-87E0-5F357C67EF4D}" dt="2024-03-19T13:44:12.634" v="1317" actId="20577"/>
          <ac:spMkLst>
            <pc:docMk/>
            <pc:sldMk cId="119370556" sldId="1588"/>
            <ac:spMk id="2" creationId="{85D74476-6244-C5D7-6E56-6CC4A9A3B613}"/>
          </ac:spMkLst>
        </pc:spChg>
      </pc:sldChg>
      <pc:sldChg chg="modSp mod">
        <pc:chgData name="Patterson, Thomas E." userId="ee5ec556-6eac-4717-81d1-ca8c741e94fa" providerId="ADAL" clId="{3BE7D836-AB3C-452F-87E0-5F357C67EF4D}" dt="2024-03-19T13:52:50.817" v="2001" actId="14100"/>
        <pc:sldMkLst>
          <pc:docMk/>
          <pc:sldMk cId="2060515315" sldId="1589"/>
        </pc:sldMkLst>
        <pc:spChg chg="mod">
          <ac:chgData name="Patterson, Thomas E." userId="ee5ec556-6eac-4717-81d1-ca8c741e94fa" providerId="ADAL" clId="{3BE7D836-AB3C-452F-87E0-5F357C67EF4D}" dt="2024-03-19T13:52:50.817" v="2001" actId="14100"/>
          <ac:spMkLst>
            <pc:docMk/>
            <pc:sldMk cId="2060515315" sldId="1589"/>
            <ac:spMk id="2" creationId="{85D74476-6244-C5D7-6E56-6CC4A9A3B613}"/>
          </ac:spMkLst>
        </pc:spChg>
      </pc:sldChg>
      <pc:sldChg chg="modSp mod">
        <pc:chgData name="Patterson, Thomas E." userId="ee5ec556-6eac-4717-81d1-ca8c741e94fa" providerId="ADAL" clId="{3BE7D836-AB3C-452F-87E0-5F357C67EF4D}" dt="2024-03-19T13:58:01.814" v="2086" actId="14100"/>
        <pc:sldMkLst>
          <pc:docMk/>
          <pc:sldMk cId="1071629751" sldId="1590"/>
        </pc:sldMkLst>
        <pc:spChg chg="mod">
          <ac:chgData name="Patterson, Thomas E." userId="ee5ec556-6eac-4717-81d1-ca8c741e94fa" providerId="ADAL" clId="{3BE7D836-AB3C-452F-87E0-5F357C67EF4D}" dt="2024-03-19T13:57:57.283" v="2085" actId="255"/>
          <ac:spMkLst>
            <pc:docMk/>
            <pc:sldMk cId="1071629751" sldId="1590"/>
            <ac:spMk id="2" creationId="{85D74476-6244-C5D7-6E56-6CC4A9A3B613}"/>
          </ac:spMkLst>
        </pc:spChg>
        <pc:spChg chg="mod">
          <ac:chgData name="Patterson, Thomas E." userId="ee5ec556-6eac-4717-81d1-ca8c741e94fa" providerId="ADAL" clId="{3BE7D836-AB3C-452F-87E0-5F357C67EF4D}" dt="2024-03-19T13:58:01.814" v="2086" actId="14100"/>
          <ac:spMkLst>
            <pc:docMk/>
            <pc:sldMk cId="1071629751" sldId="1590"/>
            <ac:spMk id="3" creationId="{FBA00237-CD02-5DB7-9CAB-F3A665923B6E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538762515796636"/>
          <c:y val="0.18875307578740155"/>
          <c:w val="0.42626178672110432"/>
          <c:h val="0.7193167650918634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Type of office held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F2-46E2-B566-E1A5D7C5EFD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5F5-4071-90C1-552881689D1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5F5-4071-90C1-552881689D1A}"/>
              </c:ext>
            </c:extLst>
          </c:dPt>
          <c:dLbls>
            <c:dLbl>
              <c:idx val="0"/>
              <c:layout>
                <c:manualLayout>
                  <c:x val="-0.1559134101292895"/>
                  <c:y val="-0.2136501394356955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320987654320985E-2"/>
                      <c:h val="0.2032943733595800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AEF2-46E2-B566-E1A5D7C5EF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Executive</c:v>
                </c:pt>
                <c:pt idx="1">
                  <c:v>Legislative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67</c:v>
                </c:pt>
                <c:pt idx="1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F2-46E2-B566-E1A5D7C5EF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3200"/>
      </a:pPr>
      <a:endParaRPr lang="en-US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b="0"/>
            </a:pPr>
            <a:r>
              <a:rPr lang="en-US" b="0" dirty="0"/>
              <a:t>percentage of two-candidate news coverage</a:t>
            </a:r>
          </a:p>
        </c:rich>
      </c:tx>
      <c:layout>
        <c:manualLayout>
          <c:xMode val="edge"/>
          <c:yMode val="edge"/>
          <c:x val="0.27927537408339426"/>
          <c:y val="1.751168858994666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1245085300093636E-3"/>
          <c:y val="0.12822881435236552"/>
          <c:w val="0.98693445016383452"/>
          <c:h val="0.689975696197261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ln w="57109">
              <a:solidFill>
                <a:srgbClr val="FF0000"/>
              </a:solidFill>
            </a:ln>
          </c:spPr>
          <c:marker>
            <c:symbol val="none"/>
          </c:marke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105C-4C89-88E4-21C131DA2576}"/>
              </c:ext>
            </c:extLst>
          </c:dPt>
          <c:dLbls>
            <c:dLbl>
              <c:idx val="0"/>
              <c:layout>
                <c:manualLayout>
                  <c:x val="3.8703145956267885E-3"/>
                  <c:y val="-5.0231328486450781E-2"/>
                </c:manualLayout>
              </c:layout>
              <c:spPr>
                <a:noFill/>
                <a:ln w="25374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05C-4C89-88E4-21C131DA2576}"/>
                </c:ext>
              </c:extLst>
            </c:dLbl>
            <c:dLbl>
              <c:idx val="1"/>
              <c:layout>
                <c:manualLayout>
                  <c:x val="-1.2901048652088822E-3"/>
                  <c:y val="-3.1725049570389956E-2"/>
                </c:manualLayout>
              </c:layout>
              <c:spPr>
                <a:noFill/>
                <a:ln w="25374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05C-4C89-88E4-21C131DA2576}"/>
                </c:ext>
              </c:extLst>
            </c:dLbl>
            <c:dLbl>
              <c:idx val="2"/>
              <c:layout>
                <c:manualLayout>
                  <c:x val="3.8703145956266935E-3"/>
                  <c:y val="-3.9656311962987488E-2"/>
                </c:manualLayout>
              </c:layout>
              <c:spPr>
                <a:noFill/>
                <a:ln w="25374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05C-4C89-88E4-21C131DA2576}"/>
                </c:ext>
              </c:extLst>
            </c:dLbl>
            <c:spPr>
              <a:noFill/>
              <a:ln w="25374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pre-primary</c:v>
                </c:pt>
                <c:pt idx="1">
                  <c:v>primaries</c:v>
                </c:pt>
                <c:pt idx="2">
                  <c:v>conventions</c:v>
                </c:pt>
                <c:pt idx="3">
                  <c:v>general election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71</c:v>
                </c:pt>
                <c:pt idx="1">
                  <c:v>63</c:v>
                </c:pt>
                <c:pt idx="2">
                  <c:v>57</c:v>
                </c:pt>
                <c:pt idx="3">
                  <c:v>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05C-4C89-88E4-21C131DA257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ln w="57109">
              <a:solidFill>
                <a:srgbClr val="5B9BD5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0"/>
                  <c:y val="3.9656311962987342E-2"/>
                </c:manualLayout>
              </c:layout>
              <c:spPr>
                <a:noFill/>
                <a:ln w="25374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05C-4C89-88E4-21C131DA2576}"/>
                </c:ext>
              </c:extLst>
            </c:dLbl>
            <c:dLbl>
              <c:idx val="1"/>
              <c:layout>
                <c:manualLayout>
                  <c:x val="-1.2901048652089768E-3"/>
                  <c:y val="3.9656311962987439E-2"/>
                </c:manualLayout>
              </c:layout>
              <c:spPr>
                <a:noFill/>
                <a:ln w="25374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05C-4C89-88E4-21C131DA2576}"/>
                </c:ext>
              </c:extLst>
            </c:dLbl>
            <c:dLbl>
              <c:idx val="2"/>
              <c:layout>
                <c:manualLayout>
                  <c:x val="2.5802097304177644E-3"/>
                  <c:y val="4.230006609385327E-2"/>
                </c:manualLayout>
              </c:layout>
              <c:spPr>
                <a:noFill/>
                <a:ln w="25374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05C-4C89-88E4-21C131DA2576}"/>
                </c:ext>
              </c:extLst>
            </c:dLbl>
            <c:spPr>
              <a:noFill/>
              <a:ln w="25374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pre-primary</c:v>
                </c:pt>
                <c:pt idx="1">
                  <c:v>primaries</c:v>
                </c:pt>
                <c:pt idx="2">
                  <c:v>conventions</c:v>
                </c:pt>
                <c:pt idx="3">
                  <c:v>general election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29</c:v>
                </c:pt>
                <c:pt idx="1">
                  <c:v>37</c:v>
                </c:pt>
                <c:pt idx="2">
                  <c:v>43</c:v>
                </c:pt>
                <c:pt idx="3">
                  <c:v>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105C-4C89-88E4-21C131DA25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1216680"/>
        <c:axId val="1"/>
      </c:lineChart>
      <c:catAx>
        <c:axId val="2212166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998" b="1"/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21216680"/>
        <c:crosses val="autoZero"/>
        <c:crossBetween val="between"/>
      </c:valAx>
      <c:spPr>
        <a:noFill/>
        <a:ln w="25374">
          <a:noFill/>
        </a:ln>
      </c:spPr>
    </c:plotArea>
    <c:plotVisOnly val="1"/>
    <c:dispBlanksAs val="gap"/>
    <c:showDLblsOverMax val="0"/>
  </c:chart>
  <c:txPr>
    <a:bodyPr/>
    <a:lstStyle/>
    <a:p>
      <a:pPr>
        <a:defRPr sz="1798"/>
      </a:pPr>
      <a:endParaRPr lang="en-US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7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0" dirty="0"/>
              <a:t>percentage of time winner has been nominee</a:t>
            </a:r>
          </a:p>
        </c:rich>
      </c:tx>
      <c:overlay val="0"/>
      <c:spPr>
        <a:noFill/>
        <a:ln w="25365">
          <a:noFill/>
        </a:ln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time winner has been nominee</c:v>
                </c:pt>
              </c:strCache>
            </c:strRef>
          </c:tx>
          <c:spPr>
            <a:solidFill>
              <a:srgbClr val="002060"/>
            </a:solidFill>
            <a:ln w="25365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 w="25365">
                <a:noFill/>
              </a:ln>
            </c:spPr>
            <c:extLst>
              <c:ext xmlns:c16="http://schemas.microsoft.com/office/drawing/2014/chart" uri="{C3380CC4-5D6E-409C-BE32-E72D297353CC}">
                <c16:uniqueId val="{00000000-ACE3-4707-AE40-6520E8FDFC0B}"/>
              </c:ext>
            </c:extLst>
          </c:dPt>
          <c:dLbls>
            <c:spPr>
              <a:noFill/>
              <a:ln w="25365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394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New Hamphire winner</c:v>
                </c:pt>
                <c:pt idx="1">
                  <c:v>Iowa winner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53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E3-4707-AE40-6520E8FDFC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02907688"/>
        <c:axId val="1"/>
      </c:barChart>
      <c:catAx>
        <c:axId val="2029076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394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100"/>
        </c:scaling>
        <c:delete val="1"/>
        <c:axPos val="b"/>
        <c:numFmt formatCode="General" sourceLinked="1"/>
        <c:majorTickMark val="out"/>
        <c:minorTickMark val="none"/>
        <c:tickLblPos val="nextTo"/>
        <c:crossAx val="202907688"/>
        <c:crosses val="autoZero"/>
        <c:crossBetween val="between"/>
      </c:valAx>
      <c:spPr>
        <a:noFill/>
        <a:ln w="25365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394" b="1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time the winner has been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0-757B-401E-B1EA-AAAE5F8387E0}"/>
              </c:ext>
            </c:extLst>
          </c:dPt>
          <c:dLbls>
            <c:spPr>
              <a:noFill/>
              <a:ln w="25335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All others</c:v>
                </c:pt>
                <c:pt idx="1">
                  <c:v>Poll leader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</c:v>
                </c:pt>
                <c:pt idx="1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57B-401E-B1EA-AAAE5F8387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6107144"/>
        <c:axId val="1"/>
      </c:barChart>
      <c:catAx>
        <c:axId val="2361071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36107144"/>
        <c:crosses val="autoZero"/>
        <c:crossBetween val="between"/>
      </c:valAx>
      <c:spPr>
        <a:noFill/>
        <a:ln w="25368">
          <a:noFill/>
        </a:ln>
      </c:spPr>
    </c:plotArea>
    <c:plotVisOnly val="1"/>
    <c:dispBlanksAs val="gap"/>
    <c:showDLblsOverMax val="0"/>
  </c:chart>
  <c:txPr>
    <a:bodyPr/>
    <a:lstStyle/>
    <a:p>
      <a:pPr>
        <a:defRPr sz="2394" b="1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538762515796636"/>
          <c:y val="0.18875307578740155"/>
          <c:w val="0.42626178672110432"/>
          <c:h val="0.7193167650918634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Type of office held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F2-46E2-B566-E1A5D7C5EFD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5F5-4071-90C1-552881689D1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5F5-4071-90C1-552881689D1A}"/>
              </c:ext>
            </c:extLst>
          </c:dPt>
          <c:dLbls>
            <c:dLbl>
              <c:idx val="0"/>
              <c:layout>
                <c:manualLayout>
                  <c:x val="-0.11270359434237387"/>
                  <c:y val="-0.278754306102362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F2-46E2-B566-E1A5D7C5EFD6}"/>
                </c:ext>
              </c:extLst>
            </c:dLbl>
            <c:dLbl>
              <c:idx val="1"/>
              <c:layout>
                <c:manualLayout>
                  <c:x val="0.10491512345679012"/>
                  <c:y val="-0.235706200787401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5F5-4071-90C1-552881689D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Executive</c:v>
                </c:pt>
                <c:pt idx="1">
                  <c:v>Legislative</c:v>
                </c:pt>
                <c:pt idx="2">
                  <c:v>Other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26</c:v>
                </c:pt>
                <c:pt idx="1">
                  <c:v>70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F2-46E2-B566-E1A5D7C5EF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3200"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64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0" dirty="0"/>
              <a:t>percentage of primary vote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64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6975308641975308E-2"/>
          <c:y val="0.14102874835958004"/>
          <c:w val="0.96604938271604934"/>
          <c:h val="0.723480971128608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primary vote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Wm. Borah (ID)</c:v>
                </c:pt>
                <c:pt idx="1">
                  <c:v>Alf Landon (KS)</c:v>
                </c:pt>
                <c:pt idx="2">
                  <c:v>Frank Knox (IL)</c:v>
                </c:pt>
                <c:pt idx="3">
                  <c:v>other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45</c:v>
                </c:pt>
                <c:pt idx="1">
                  <c:v>22</c:v>
                </c:pt>
                <c:pt idx="2">
                  <c:v>16</c:v>
                </c:pt>
                <c:pt idx="3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6D-4F35-8E15-D2883B315F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16241984"/>
        <c:axId val="1116243424"/>
      </c:barChart>
      <c:catAx>
        <c:axId val="1116241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6243424"/>
        <c:crosses val="autoZero"/>
        <c:auto val="1"/>
        <c:lblAlgn val="ctr"/>
        <c:lblOffset val="100"/>
        <c:noMultiLvlLbl val="0"/>
      </c:catAx>
      <c:valAx>
        <c:axId val="11162434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16241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200" b="1"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669515669515671E-2"/>
          <c:y val="0.12898907796838582"/>
          <c:w val="0.96866096866096862"/>
          <c:h val="0.735178659758802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party organization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1948 (13)</c:v>
                </c:pt>
                <c:pt idx="1">
                  <c:v>1952 (15)</c:v>
                </c:pt>
                <c:pt idx="2">
                  <c:v>1956 (19)</c:v>
                </c:pt>
                <c:pt idx="3">
                  <c:v>1960 (12)</c:v>
                </c:pt>
                <c:pt idx="4">
                  <c:v>1964 (16)</c:v>
                </c:pt>
                <c:pt idx="5">
                  <c:v>1968 (15)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64</c:v>
                </c:pt>
                <c:pt idx="1">
                  <c:v>61</c:v>
                </c:pt>
                <c:pt idx="2">
                  <c:v>57</c:v>
                </c:pt>
                <c:pt idx="3">
                  <c:v>62</c:v>
                </c:pt>
                <c:pt idx="4">
                  <c:v>55</c:v>
                </c:pt>
                <c:pt idx="5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D4-4BB0-A045-BF9030E75D9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primary election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1948 (13)</c:v>
                </c:pt>
                <c:pt idx="1">
                  <c:v>1952 (15)</c:v>
                </c:pt>
                <c:pt idx="2">
                  <c:v>1956 (19)</c:v>
                </c:pt>
                <c:pt idx="3">
                  <c:v>1960 (12)</c:v>
                </c:pt>
                <c:pt idx="4">
                  <c:v>1964 (16)</c:v>
                </c:pt>
                <c:pt idx="5">
                  <c:v>1968 (15)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36</c:v>
                </c:pt>
                <c:pt idx="1">
                  <c:v>39</c:v>
                </c:pt>
                <c:pt idx="2">
                  <c:v>43</c:v>
                </c:pt>
                <c:pt idx="3">
                  <c:v>38</c:v>
                </c:pt>
                <c:pt idx="4">
                  <c:v>45</c:v>
                </c:pt>
                <c:pt idx="5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D4-4BB0-A045-BF9030E75D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10847248"/>
        <c:axId val="1210855448"/>
      </c:barChart>
      <c:catAx>
        <c:axId val="1210847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0855448"/>
        <c:crosses val="autoZero"/>
        <c:auto val="1"/>
        <c:lblAlgn val="ctr"/>
        <c:lblOffset val="100"/>
        <c:noMultiLvlLbl val="0"/>
      </c:catAx>
      <c:valAx>
        <c:axId val="12108554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10847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1582991228660523E-2"/>
          <c:y val="2.4914025005436011E-3"/>
          <c:w val="0.90147622274712069"/>
          <c:h val="7.73480183332364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538762515796636"/>
          <c:y val="0.18875307578740155"/>
          <c:w val="0.42626178672110432"/>
          <c:h val="0.71931676509186349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Type of office held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F2-46E2-B566-E1A5D7C5EFD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5F5-4071-90C1-552881689D1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5F5-4071-90C1-552881689D1A}"/>
              </c:ext>
            </c:extLst>
          </c:dPt>
          <c:dLbls>
            <c:dLbl>
              <c:idx val="0"/>
              <c:layout>
                <c:manualLayout>
                  <c:x val="-0.11270359434237387"/>
                  <c:y val="-0.278754306102362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F2-46E2-B566-E1A5D7C5EF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Executive</c:v>
                </c:pt>
                <c:pt idx="1">
                  <c:v>Legislative</c:v>
                </c:pt>
                <c:pt idx="2">
                  <c:v>Other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72</c:v>
                </c:pt>
                <c:pt idx="1">
                  <c:v>17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F2-46E2-B566-E1A5D7C5EF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3200"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percentage of presidential election news coverage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Policy/Qualifications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1960</c:v>
                </c:pt>
                <c:pt idx="1">
                  <c:v>1964</c:v>
                </c:pt>
                <c:pt idx="2">
                  <c:v>1968</c:v>
                </c:pt>
                <c:pt idx="3">
                  <c:v>1972</c:v>
                </c:pt>
                <c:pt idx="4">
                  <c:v>1976</c:v>
                </c:pt>
                <c:pt idx="5">
                  <c:v>1980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55</c:v>
                </c:pt>
                <c:pt idx="1">
                  <c:v>48</c:v>
                </c:pt>
                <c:pt idx="2">
                  <c:v>49</c:v>
                </c:pt>
                <c:pt idx="3">
                  <c:v>35</c:v>
                </c:pt>
                <c:pt idx="4">
                  <c:v>22</c:v>
                </c:pt>
                <c:pt idx="5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09-4580-9829-8D278BB8396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Horserace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1960</c:v>
                </c:pt>
                <c:pt idx="1">
                  <c:v>1964</c:v>
                </c:pt>
                <c:pt idx="2">
                  <c:v>1968</c:v>
                </c:pt>
                <c:pt idx="3">
                  <c:v>1972</c:v>
                </c:pt>
                <c:pt idx="4">
                  <c:v>1976</c:v>
                </c:pt>
                <c:pt idx="5">
                  <c:v>1980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45</c:v>
                </c:pt>
                <c:pt idx="1">
                  <c:v>52</c:v>
                </c:pt>
                <c:pt idx="2">
                  <c:v>51</c:v>
                </c:pt>
                <c:pt idx="3">
                  <c:v>65</c:v>
                </c:pt>
                <c:pt idx="4">
                  <c:v>78</c:v>
                </c:pt>
                <c:pt idx="5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09-4580-9829-8D278BB839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69079288"/>
        <c:axId val="1069083248"/>
      </c:barChart>
      <c:catAx>
        <c:axId val="1069079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9083248"/>
        <c:crosses val="autoZero"/>
        <c:auto val="1"/>
        <c:lblAlgn val="ctr"/>
        <c:lblOffset val="100"/>
        <c:noMultiLvlLbl val="0"/>
      </c:catAx>
      <c:valAx>
        <c:axId val="10690832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69079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1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36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0" dirty="0"/>
              <a:t>lines of news coverage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36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Lines of Coverage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Udall </c:v>
                </c:pt>
                <c:pt idx="1">
                  <c:v>Carter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100</c:v>
                </c:pt>
                <c:pt idx="1">
                  <c:v>2600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75-4FCC-86D7-C2CE45B14E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31935208"/>
        <c:axId val="1131932328"/>
      </c:barChart>
      <c:catAx>
        <c:axId val="1131935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31932328"/>
        <c:crosses val="autoZero"/>
        <c:auto val="1"/>
        <c:lblAlgn val="ctr"/>
        <c:lblOffset val="100"/>
        <c:noMultiLvlLbl val="0"/>
      </c:catAx>
      <c:valAx>
        <c:axId val="11319323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31935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800" b="1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3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/>
              <a:t>number</a:t>
            </a:r>
            <a:r>
              <a:rPr lang="en-US" sz="2400" baseline="0" dirty="0"/>
              <a:t> of delegates</a:t>
            </a:r>
            <a:endParaRPr lang="en-US" sz="2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3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pledged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Clinton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1732</c:v>
                </c:pt>
                <c:pt idx="1">
                  <c:v>1794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71-4004-A87B-A2B53D525C0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super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Clinton</c:v>
                </c:pt>
                <c:pt idx="1">
                  <c:v>Category 2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247</c:v>
                </c:pt>
                <c:pt idx="1">
                  <c:v>478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71-4004-A87B-A2B53D525C0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Clinton</c:v>
                </c:pt>
                <c:pt idx="1">
                  <c:v>Category 2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1997</c:v>
                </c:pt>
                <c:pt idx="1">
                  <c:v>2272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471-4004-A87B-A2B53D525C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3758096"/>
        <c:axId val="1043754856"/>
      </c:barChart>
      <c:catAx>
        <c:axId val="1043758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3754856"/>
        <c:crosses val="autoZero"/>
        <c:auto val="1"/>
        <c:lblAlgn val="ctr"/>
        <c:lblOffset val="100"/>
        <c:noMultiLvlLbl val="0"/>
      </c:catAx>
      <c:valAx>
        <c:axId val="10437548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43758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800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36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n-US" sz="2000" b="0" dirty="0"/>
              <a:t>Do you feel betrayed</a:t>
            </a:r>
            <a:r>
              <a:rPr lang="en-US" sz="2000" b="0" baseline="0" dirty="0"/>
              <a:t>  by politicians of Republican Party?</a:t>
            </a:r>
            <a:endParaRPr lang="en-US" sz="2000" b="0" dirty="0"/>
          </a:p>
        </c:rich>
      </c:tx>
      <c:layout>
        <c:manualLayout>
          <c:xMode val="edge"/>
          <c:yMode val="edge"/>
          <c:x val="0.16961796442111401"/>
          <c:y val="9.3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36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with an unfavorable opinion of Congress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E05-4FB3-943F-35450FA646E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41</c:v>
                </c:pt>
                <c:pt idx="1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05-4FB3-943F-35450FA646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06004048"/>
        <c:axId val="1205999728"/>
      </c:barChart>
      <c:catAx>
        <c:axId val="12060040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5999728"/>
        <c:crosses val="autoZero"/>
        <c:auto val="1"/>
        <c:lblAlgn val="ctr"/>
        <c:lblOffset val="100"/>
        <c:noMultiLvlLbl val="0"/>
      </c:catAx>
      <c:valAx>
        <c:axId val="12059997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06004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800" b="1">
          <a:solidFill>
            <a:srgbClr val="002060"/>
          </a:solidFill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primary voters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Main opponent</c:v>
                </c:pt>
                <c:pt idx="1">
                  <c:v>Trump 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28-4926-8255-0C77BD2ED4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083718320"/>
        <c:axId val="1083724800"/>
      </c:barChart>
      <c:catAx>
        <c:axId val="10837183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3724800"/>
        <c:crosses val="autoZero"/>
        <c:auto val="1"/>
        <c:lblAlgn val="ctr"/>
        <c:lblOffset val="100"/>
        <c:noMultiLvlLbl val="0"/>
      </c:catAx>
      <c:valAx>
        <c:axId val="10837248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083718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002060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0.78704</cdr:x>
      <cdr:y>0.65625</cdr:y>
    </cdr:from>
    <cdr:to>
      <cdr:x>0.89815</cdr:x>
      <cdr:y>0.84375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AF4BE8B-8625-7411-2A15-A2E16DBA47AF}"/>
            </a:ext>
          </a:extLst>
        </cdr:cNvPr>
        <cdr:cNvSpPr txBox="1"/>
      </cdr:nvSpPr>
      <cdr:spPr>
        <a:xfrm xmlns:a="http://schemas.openxmlformats.org/drawingml/2006/main">
          <a:off x="6477000" y="32004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dirty="0"/>
            <a:t>Executive</a:t>
          </a:r>
        </a:p>
      </cdr:txBody>
    </cdr:sp>
  </cdr:relSizeAnchor>
  <cdr:relSizeAnchor xmlns:cdr="http://schemas.openxmlformats.org/drawingml/2006/chartDrawing">
    <cdr:from>
      <cdr:x>0.2037</cdr:x>
      <cdr:y>0.10938</cdr:y>
    </cdr:from>
    <cdr:to>
      <cdr:x>0.39815</cdr:x>
      <cdr:y>0.3125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294A65C1-0559-E8F8-CCF5-0815AA70FED6}"/>
            </a:ext>
          </a:extLst>
        </cdr:cNvPr>
        <cdr:cNvSpPr txBox="1"/>
      </cdr:nvSpPr>
      <cdr:spPr>
        <a:xfrm xmlns:a="http://schemas.openxmlformats.org/drawingml/2006/main">
          <a:off x="1676400" y="533400"/>
          <a:ext cx="1600215" cy="990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sz="2400" dirty="0"/>
        </a:p>
      </cdr:txBody>
    </cdr:sp>
  </cdr:relSizeAnchor>
  <cdr:relSizeAnchor xmlns:cdr="http://schemas.openxmlformats.org/drawingml/2006/chartDrawing">
    <cdr:from>
      <cdr:x>0.0463</cdr:x>
      <cdr:y>0.21875</cdr:y>
    </cdr:from>
    <cdr:to>
      <cdr:x>0.15741</cdr:x>
      <cdr:y>0.40625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294A65C1-0559-E8F8-CCF5-0815AA70FED6}"/>
            </a:ext>
          </a:extLst>
        </cdr:cNvPr>
        <cdr:cNvSpPr txBox="1"/>
      </cdr:nvSpPr>
      <cdr:spPr>
        <a:xfrm xmlns:a="http://schemas.openxmlformats.org/drawingml/2006/main">
          <a:off x="381000" y="10668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400" dirty="0"/>
            <a:t>Legislative</a:t>
          </a:r>
        </a:p>
      </cdr:txBody>
    </cdr:sp>
  </cdr:relSizeAnchor>
  <cdr:relSizeAnchor xmlns:cdr="http://schemas.openxmlformats.org/drawingml/2006/chartDrawing">
    <cdr:from>
      <cdr:x>0.72222</cdr:x>
      <cdr:y>0.6875</cdr:y>
    </cdr:from>
    <cdr:to>
      <cdr:x>0.78704</cdr:x>
      <cdr:y>0.70313</cdr:y>
    </cdr:to>
    <cdr:cxnSp macro="">
      <cdr:nvCxnSpPr>
        <cdr:cNvPr id="6" name="Straight Arrow Connector 5">
          <a:extLst xmlns:a="http://schemas.openxmlformats.org/drawingml/2006/main">
            <a:ext uri="{FF2B5EF4-FFF2-40B4-BE49-F238E27FC236}">
              <a16:creationId xmlns:a16="http://schemas.microsoft.com/office/drawing/2014/main" id="{D76383E5-32E0-56ED-17C3-A18A0AA99A80}"/>
            </a:ext>
          </a:extLst>
        </cdr:cNvPr>
        <cdr:cNvCxnSpPr/>
      </cdr:nvCxnSpPr>
      <cdr:spPr>
        <a:xfrm xmlns:a="http://schemas.openxmlformats.org/drawingml/2006/main" flipH="1" flipV="1">
          <a:off x="5943600" y="3352800"/>
          <a:ext cx="533400" cy="762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0.23148</cdr:x>
      <cdr:y>0.26563</cdr:y>
    </cdr:from>
    <cdr:to>
      <cdr:x>0.31481</cdr:x>
      <cdr:y>0.29688</cdr:y>
    </cdr:to>
    <cdr:cxnSp macro="">
      <cdr:nvCxnSpPr>
        <cdr:cNvPr id="12" name="Straight Arrow Connector 11">
          <a:extLst xmlns:a="http://schemas.openxmlformats.org/drawingml/2006/main">
            <a:ext uri="{FF2B5EF4-FFF2-40B4-BE49-F238E27FC236}">
              <a16:creationId xmlns:a16="http://schemas.microsoft.com/office/drawing/2014/main" id="{BDF8CDBF-7FCC-D91D-2C1B-0FD5686F0FB1}"/>
            </a:ext>
          </a:extLst>
        </cdr:cNvPr>
        <cdr:cNvCxnSpPr/>
      </cdr:nvCxnSpPr>
      <cdr:spPr>
        <a:xfrm xmlns:a="http://schemas.openxmlformats.org/drawingml/2006/main">
          <a:off x="1905000" y="1295400"/>
          <a:ext cx="685800" cy="1524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0.5431</cdr:x>
      <cdr:y>0.1875</cdr:y>
    </cdr:from>
    <cdr:to>
      <cdr:x>0.64655</cdr:x>
      <cdr:y>0.375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CB8CC0E-988D-4443-2AA9-091C48A95508}"/>
            </a:ext>
          </a:extLst>
        </cdr:cNvPr>
        <cdr:cNvSpPr txBox="1"/>
      </cdr:nvSpPr>
      <cdr:spPr>
        <a:xfrm xmlns:a="http://schemas.openxmlformats.org/drawingml/2006/main">
          <a:off x="4800600" y="9144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0.36207</cdr:x>
      <cdr:y>0.19271</cdr:y>
    </cdr:from>
    <cdr:to>
      <cdr:x>0.46552</cdr:x>
      <cdr:y>0.45313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48E3D736-E1CB-3F9B-57A3-12798AA8C630}"/>
            </a:ext>
          </a:extLst>
        </cdr:cNvPr>
        <cdr:cNvSpPr txBox="1"/>
      </cdr:nvSpPr>
      <cdr:spPr>
        <a:xfrm xmlns:a="http://schemas.openxmlformats.org/drawingml/2006/main">
          <a:off x="3200400" y="939800"/>
          <a:ext cx="914400" cy="1270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dirty="0"/>
            <a:t>The 1936 Republican race was typical of nominating races in </a:t>
          </a:r>
          <a:br>
            <a:rPr lang="en-US" sz="1600" dirty="0"/>
          </a:br>
          <a:r>
            <a:rPr lang="en-US" sz="1600" dirty="0"/>
            <a:t>this period. Leading candidates didn’t actively campaign although </a:t>
          </a:r>
        </a:p>
        <a:p xmlns:a="http://schemas.openxmlformats.org/drawingml/2006/main">
          <a:r>
            <a:rPr lang="en-US" sz="1600" dirty="0"/>
            <a:t>their names would sometimes be on the primary ballot. The </a:t>
          </a:r>
          <a:br>
            <a:rPr lang="en-US" sz="1600" dirty="0"/>
          </a:br>
          <a:r>
            <a:rPr lang="en-US" sz="1600" dirty="0"/>
            <a:t>eventual nominee in this case was Alf Landon of Kansas.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0.78704</cdr:x>
      <cdr:y>0.65625</cdr:y>
    </cdr:from>
    <cdr:to>
      <cdr:x>0.89815</cdr:x>
      <cdr:y>0.84375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AF4BE8B-8625-7411-2A15-A2E16DBA47AF}"/>
            </a:ext>
          </a:extLst>
        </cdr:cNvPr>
        <cdr:cNvSpPr txBox="1"/>
      </cdr:nvSpPr>
      <cdr:spPr>
        <a:xfrm xmlns:a="http://schemas.openxmlformats.org/drawingml/2006/main">
          <a:off x="6477000" y="32004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dirty="0"/>
            <a:t>Executive</a:t>
          </a:r>
        </a:p>
      </cdr:txBody>
    </cdr:sp>
  </cdr:relSizeAnchor>
  <cdr:relSizeAnchor xmlns:cdr="http://schemas.openxmlformats.org/drawingml/2006/chartDrawing">
    <cdr:from>
      <cdr:x>0.2037</cdr:x>
      <cdr:y>0.10938</cdr:y>
    </cdr:from>
    <cdr:to>
      <cdr:x>0.39815</cdr:x>
      <cdr:y>0.3125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294A65C1-0559-E8F8-CCF5-0815AA70FED6}"/>
            </a:ext>
          </a:extLst>
        </cdr:cNvPr>
        <cdr:cNvSpPr txBox="1"/>
      </cdr:nvSpPr>
      <cdr:spPr>
        <a:xfrm xmlns:a="http://schemas.openxmlformats.org/drawingml/2006/main">
          <a:off x="1676400" y="533400"/>
          <a:ext cx="1600200" cy="990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400" dirty="0"/>
            <a:t>Other</a:t>
          </a:r>
        </a:p>
      </cdr:txBody>
    </cdr:sp>
  </cdr:relSizeAnchor>
  <cdr:relSizeAnchor xmlns:cdr="http://schemas.openxmlformats.org/drawingml/2006/chartDrawing">
    <cdr:from>
      <cdr:x>0.0463</cdr:x>
      <cdr:y>0.21875</cdr:y>
    </cdr:from>
    <cdr:to>
      <cdr:x>0.15741</cdr:x>
      <cdr:y>0.40625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294A65C1-0559-E8F8-CCF5-0815AA70FED6}"/>
            </a:ext>
          </a:extLst>
        </cdr:cNvPr>
        <cdr:cNvSpPr txBox="1"/>
      </cdr:nvSpPr>
      <cdr:spPr>
        <a:xfrm xmlns:a="http://schemas.openxmlformats.org/drawingml/2006/main">
          <a:off x="381000" y="10668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400" dirty="0"/>
            <a:t>Legislative</a:t>
          </a:r>
        </a:p>
      </cdr:txBody>
    </cdr:sp>
  </cdr:relSizeAnchor>
  <cdr:relSizeAnchor xmlns:cdr="http://schemas.openxmlformats.org/drawingml/2006/chartDrawing">
    <cdr:from>
      <cdr:x>0.72222</cdr:x>
      <cdr:y>0.6875</cdr:y>
    </cdr:from>
    <cdr:to>
      <cdr:x>0.78704</cdr:x>
      <cdr:y>0.70313</cdr:y>
    </cdr:to>
    <cdr:cxnSp macro="">
      <cdr:nvCxnSpPr>
        <cdr:cNvPr id="6" name="Straight Arrow Connector 5">
          <a:extLst xmlns:a="http://schemas.openxmlformats.org/drawingml/2006/main">
            <a:ext uri="{FF2B5EF4-FFF2-40B4-BE49-F238E27FC236}">
              <a16:creationId xmlns:a16="http://schemas.microsoft.com/office/drawing/2014/main" id="{D76383E5-32E0-56ED-17C3-A18A0AA99A80}"/>
            </a:ext>
          </a:extLst>
        </cdr:cNvPr>
        <cdr:cNvCxnSpPr/>
      </cdr:nvCxnSpPr>
      <cdr:spPr>
        <a:xfrm xmlns:a="http://schemas.openxmlformats.org/drawingml/2006/main" flipH="1" flipV="1">
          <a:off x="5943600" y="3352800"/>
          <a:ext cx="533400" cy="762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0.31481</cdr:x>
      <cdr:y>0.15625</cdr:y>
    </cdr:from>
    <cdr:to>
      <cdr:x>0.46296</cdr:x>
      <cdr:y>0.1875</cdr:y>
    </cdr:to>
    <cdr:cxnSp macro="">
      <cdr:nvCxnSpPr>
        <cdr:cNvPr id="11" name="Straight Arrow Connector 10">
          <a:extLst xmlns:a="http://schemas.openxmlformats.org/drawingml/2006/main">
            <a:ext uri="{FF2B5EF4-FFF2-40B4-BE49-F238E27FC236}">
              <a16:creationId xmlns:a16="http://schemas.microsoft.com/office/drawing/2014/main" id="{ADF36AEB-ECD0-E0B1-5295-5C46028DD456}"/>
            </a:ext>
          </a:extLst>
        </cdr:cNvPr>
        <cdr:cNvCxnSpPr/>
      </cdr:nvCxnSpPr>
      <cdr:spPr>
        <a:xfrm xmlns:a="http://schemas.openxmlformats.org/drawingml/2006/main">
          <a:off x="2590800" y="762000"/>
          <a:ext cx="1219200" cy="1524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0.23148</cdr:x>
      <cdr:y>0.26563</cdr:y>
    </cdr:from>
    <cdr:to>
      <cdr:x>0.31481</cdr:x>
      <cdr:y>0.29688</cdr:y>
    </cdr:to>
    <cdr:cxnSp macro="">
      <cdr:nvCxnSpPr>
        <cdr:cNvPr id="12" name="Straight Arrow Connector 11">
          <a:extLst xmlns:a="http://schemas.openxmlformats.org/drawingml/2006/main">
            <a:ext uri="{FF2B5EF4-FFF2-40B4-BE49-F238E27FC236}">
              <a16:creationId xmlns:a16="http://schemas.microsoft.com/office/drawing/2014/main" id="{BDF8CDBF-7FCC-D91D-2C1B-0FD5686F0FB1}"/>
            </a:ext>
          </a:extLst>
        </cdr:cNvPr>
        <cdr:cNvCxnSpPr/>
      </cdr:nvCxnSpPr>
      <cdr:spPr>
        <a:xfrm xmlns:a="http://schemas.openxmlformats.org/drawingml/2006/main">
          <a:off x="1905000" y="1295400"/>
          <a:ext cx="685800" cy="1524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0.53362</cdr:x>
      <cdr:y>0.08744</cdr:y>
    </cdr:from>
    <cdr:to>
      <cdr:x>0.64956</cdr:x>
      <cdr:y>0.29759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939987" y="327025"/>
          <a:ext cx="856038" cy="78599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b="1" dirty="0"/>
            <a:t>Trump</a:t>
          </a:r>
        </a:p>
      </cdr:txBody>
    </cdr:sp>
  </cdr:relSizeAnchor>
  <cdr:relSizeAnchor xmlns:cdr="http://schemas.openxmlformats.org/drawingml/2006/chartDrawing">
    <cdr:from>
      <cdr:x>0.5</cdr:x>
      <cdr:y>0.57561</cdr:y>
    </cdr:from>
    <cdr:to>
      <cdr:x>0.61594</cdr:x>
      <cdr:y>0.76596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550019" y="2765124"/>
          <a:ext cx="1055058" cy="9143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b="1" dirty="0"/>
            <a:t>Closest rival</a:t>
          </a:r>
        </a:p>
        <a:p xmlns:a="http://schemas.openxmlformats.org/drawingml/2006/main">
          <a:r>
            <a:rPr lang="en-US" sz="2000" b="1" dirty="0"/>
            <a:t>at the time in polls</a:t>
          </a:r>
        </a:p>
      </cdr:txBody>
    </cdr:sp>
  </cdr:relSizeAnchor>
  <cdr:relSizeAnchor xmlns:cdr="http://schemas.openxmlformats.org/drawingml/2006/chartDrawing">
    <cdr:from>
      <cdr:x>0.59159</cdr:x>
      <cdr:y>0.16893</cdr:y>
    </cdr:from>
    <cdr:to>
      <cdr:x>0.60465</cdr:x>
      <cdr:y>0.28459</cdr:y>
    </cdr:to>
    <cdr:cxnSp macro="">
      <cdr:nvCxnSpPr>
        <cdr:cNvPr id="5" name="Straight Arrow Connector 4">
          <a:extLst xmlns:a="http://schemas.openxmlformats.org/drawingml/2006/main">
            <a:ext uri="{FF2B5EF4-FFF2-40B4-BE49-F238E27FC236}">
              <a16:creationId xmlns:a16="http://schemas.microsoft.com/office/drawing/2014/main" id="{C1B4C8A9-FA3D-440F-8CF9-121D1AD92E4A}"/>
            </a:ext>
          </a:extLst>
        </cdr:cNvPr>
        <cdr:cNvCxnSpPr/>
      </cdr:nvCxnSpPr>
      <cdr:spPr>
        <a:xfrm xmlns:a="http://schemas.openxmlformats.org/drawingml/2006/main">
          <a:off x="4368006" y="631825"/>
          <a:ext cx="96428" cy="432586"/>
        </a:xfrm>
        <a:prstGeom xmlns:a="http://schemas.openxmlformats.org/drawingml/2006/main" prst="straightConnector1">
          <a:avLst/>
        </a:prstGeom>
        <a:ln xmlns:a="http://schemas.openxmlformats.org/drawingml/2006/main" w="38100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0.52589</cdr:x>
      <cdr:y>0.5145</cdr:y>
    </cdr:from>
    <cdr:to>
      <cdr:x>0.55797</cdr:x>
      <cdr:y>0.57561</cdr:y>
    </cdr:to>
    <cdr:cxnSp macro="">
      <cdr:nvCxnSpPr>
        <cdr:cNvPr id="7" name="Straight Arrow Connector 6">
          <a:extLst xmlns:a="http://schemas.openxmlformats.org/drawingml/2006/main">
            <a:ext uri="{FF2B5EF4-FFF2-40B4-BE49-F238E27FC236}">
              <a16:creationId xmlns:a16="http://schemas.microsoft.com/office/drawing/2014/main" id="{3012E63C-3A43-4382-A6F9-339F0BDC4448}"/>
            </a:ext>
          </a:extLst>
        </cdr:cNvPr>
        <cdr:cNvCxnSpPr>
          <a:stCxn xmlns:a="http://schemas.openxmlformats.org/drawingml/2006/main" id="3" idx="0"/>
        </cdr:cNvCxnSpPr>
      </cdr:nvCxnSpPr>
      <cdr:spPr>
        <a:xfrm xmlns:a="http://schemas.openxmlformats.org/drawingml/2006/main" flipH="1" flipV="1">
          <a:off x="5176911" y="2471541"/>
          <a:ext cx="315836" cy="293583"/>
        </a:xfrm>
        <a:prstGeom xmlns:a="http://schemas.openxmlformats.org/drawingml/2006/main" prst="straightConnector1">
          <a:avLst/>
        </a:prstGeom>
        <a:ln xmlns:a="http://schemas.openxmlformats.org/drawingml/2006/main" w="38100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0.75926</cdr:x>
      <cdr:y>0.25521</cdr:y>
    </cdr:from>
    <cdr:to>
      <cdr:x>0.87037</cdr:x>
      <cdr:y>0.44271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AF4BE8B-8625-7411-2A15-A2E16DBA47AF}"/>
            </a:ext>
          </a:extLst>
        </cdr:cNvPr>
        <cdr:cNvSpPr txBox="1"/>
      </cdr:nvSpPr>
      <cdr:spPr>
        <a:xfrm xmlns:a="http://schemas.openxmlformats.org/drawingml/2006/main">
          <a:off x="6248400" y="1244600"/>
          <a:ext cx="914391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dirty="0"/>
            <a:t>Executive</a:t>
          </a:r>
        </a:p>
      </cdr:txBody>
    </cdr:sp>
  </cdr:relSizeAnchor>
  <cdr:relSizeAnchor xmlns:cdr="http://schemas.openxmlformats.org/drawingml/2006/chartDrawing">
    <cdr:from>
      <cdr:x>0.2037</cdr:x>
      <cdr:y>0.10938</cdr:y>
    </cdr:from>
    <cdr:to>
      <cdr:x>0.39815</cdr:x>
      <cdr:y>0.3125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294A65C1-0559-E8F8-CCF5-0815AA70FED6}"/>
            </a:ext>
          </a:extLst>
        </cdr:cNvPr>
        <cdr:cNvSpPr txBox="1"/>
      </cdr:nvSpPr>
      <cdr:spPr>
        <a:xfrm xmlns:a="http://schemas.openxmlformats.org/drawingml/2006/main">
          <a:off x="1676400" y="533400"/>
          <a:ext cx="1600200" cy="990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400" dirty="0"/>
            <a:t>Other</a:t>
          </a:r>
        </a:p>
      </cdr:txBody>
    </cdr:sp>
  </cdr:relSizeAnchor>
  <cdr:relSizeAnchor xmlns:cdr="http://schemas.openxmlformats.org/drawingml/2006/chartDrawing">
    <cdr:from>
      <cdr:x>0.03704</cdr:x>
      <cdr:y>0.40625</cdr:y>
    </cdr:from>
    <cdr:to>
      <cdr:x>0.14815</cdr:x>
      <cdr:y>0.59375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294A65C1-0559-E8F8-CCF5-0815AA70FED6}"/>
            </a:ext>
          </a:extLst>
        </cdr:cNvPr>
        <cdr:cNvSpPr txBox="1"/>
      </cdr:nvSpPr>
      <cdr:spPr>
        <a:xfrm xmlns:a="http://schemas.openxmlformats.org/drawingml/2006/main">
          <a:off x="304800" y="1981200"/>
          <a:ext cx="914391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400" dirty="0"/>
            <a:t>Legislative</a:t>
          </a:r>
        </a:p>
      </cdr:txBody>
    </cdr:sp>
  </cdr:relSizeAnchor>
  <cdr:relSizeAnchor xmlns:cdr="http://schemas.openxmlformats.org/drawingml/2006/chartDrawing">
    <cdr:from>
      <cdr:x>0.7037</cdr:x>
      <cdr:y>0.31771</cdr:y>
    </cdr:from>
    <cdr:to>
      <cdr:x>0.75926</cdr:x>
      <cdr:y>0.34896</cdr:y>
    </cdr:to>
    <cdr:cxnSp macro="">
      <cdr:nvCxnSpPr>
        <cdr:cNvPr id="6" name="Straight Arrow Connector 5">
          <a:extLst xmlns:a="http://schemas.openxmlformats.org/drawingml/2006/main">
            <a:ext uri="{FF2B5EF4-FFF2-40B4-BE49-F238E27FC236}">
              <a16:creationId xmlns:a16="http://schemas.microsoft.com/office/drawing/2014/main" id="{D76383E5-32E0-56ED-17C3-A18A0AA99A80}"/>
            </a:ext>
          </a:extLst>
        </cdr:cNvPr>
        <cdr:cNvCxnSpPr/>
      </cdr:nvCxnSpPr>
      <cdr:spPr>
        <a:xfrm xmlns:a="http://schemas.openxmlformats.org/drawingml/2006/main" flipH="1">
          <a:off x="5791200" y="1549400"/>
          <a:ext cx="457200" cy="1524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0.31481</cdr:x>
      <cdr:y>0.15625</cdr:y>
    </cdr:from>
    <cdr:to>
      <cdr:x>0.46296</cdr:x>
      <cdr:y>0.1875</cdr:y>
    </cdr:to>
    <cdr:cxnSp macro="">
      <cdr:nvCxnSpPr>
        <cdr:cNvPr id="11" name="Straight Arrow Connector 10">
          <a:extLst xmlns:a="http://schemas.openxmlformats.org/drawingml/2006/main">
            <a:ext uri="{FF2B5EF4-FFF2-40B4-BE49-F238E27FC236}">
              <a16:creationId xmlns:a16="http://schemas.microsoft.com/office/drawing/2014/main" id="{ADF36AEB-ECD0-E0B1-5295-5C46028DD456}"/>
            </a:ext>
          </a:extLst>
        </cdr:cNvPr>
        <cdr:cNvCxnSpPr/>
      </cdr:nvCxnSpPr>
      <cdr:spPr>
        <a:xfrm xmlns:a="http://schemas.openxmlformats.org/drawingml/2006/main">
          <a:off x="2590800" y="762000"/>
          <a:ext cx="1219200" cy="1524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0.2037</cdr:x>
      <cdr:y>0.5</cdr:y>
    </cdr:from>
    <cdr:to>
      <cdr:x>0.28703</cdr:x>
      <cdr:y>0.53125</cdr:y>
    </cdr:to>
    <cdr:cxnSp macro="">
      <cdr:nvCxnSpPr>
        <cdr:cNvPr id="12" name="Straight Arrow Connector 11">
          <a:extLst xmlns:a="http://schemas.openxmlformats.org/drawingml/2006/main">
            <a:ext uri="{FF2B5EF4-FFF2-40B4-BE49-F238E27FC236}">
              <a16:creationId xmlns:a16="http://schemas.microsoft.com/office/drawing/2014/main" id="{BDF8CDBF-7FCC-D91D-2C1B-0FD5686F0FB1}"/>
            </a:ext>
          </a:extLst>
        </cdr:cNvPr>
        <cdr:cNvCxnSpPr/>
      </cdr:nvCxnSpPr>
      <cdr:spPr>
        <a:xfrm xmlns:a="http://schemas.openxmlformats.org/drawingml/2006/main">
          <a:off x="1676400" y="2438400"/>
          <a:ext cx="685772" cy="1524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0.56481</cdr:x>
      <cdr:y>0.36458</cdr:y>
    </cdr:from>
    <cdr:to>
      <cdr:x>0.67593</cdr:x>
      <cdr:y>0.55208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F3591B30-F388-1D0A-5B46-3E84655A82FF}"/>
            </a:ext>
          </a:extLst>
        </cdr:cNvPr>
        <cdr:cNvSpPr txBox="1"/>
      </cdr:nvSpPr>
      <cdr:spPr>
        <a:xfrm xmlns:a="http://schemas.openxmlformats.org/drawingml/2006/main">
          <a:off x="4648200" y="17780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3200" dirty="0">
              <a:solidFill>
                <a:schemeClr val="bg1"/>
              </a:solidFill>
            </a:rPr>
            <a:t>27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03E9183-4131-4385-A09A-9B11F22396F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960317F-F8A7-400E-AEFB-456B2D2A6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787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A5CB6B4-4DF7-4542-A1EE-6F6764EEDA85}" type="datetimeFigureOut">
              <a:rPr lang="en-US" smtClean="0"/>
              <a:pPr/>
              <a:t>3/19/2024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5AF1D0E-2ACE-49E7-A02A-8C632C5E82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03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AF1D0E-2ACE-49E7-A02A-8C632C5E823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658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43E00077-1D21-4692-92EF-7D5129E1DCB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41422016-3315-4BB1-923B-430232C184A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Poll losers, Hart 1988; Dean 2004; Clinton 2008</a:t>
            </a:r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4E9528F1-C67E-4A2A-B615-11670D262E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D092DD36-E46D-4D96-819C-43CFF3B687E8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4485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0566472D-3341-450E-A45C-0374A24C058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D0D71935-BD18-495A-8B49-0CA022512EE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Media losers Dean in 2004, Hillary in 2008</a:t>
            </a:r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7F616750-557B-4E5C-B094-E889292D65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2F7EAD4-F2AB-4535-AA26-6634C3EFC20F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5970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23A271A1-F6D6-438B-A432-4747EE7ECD40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 algn="ctr"/>
              <a:t>3/19/2024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>
              <a:solidFill>
                <a:srgbClr val="D4D4D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D4D4D6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3/19/2024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3/19/2024</a:t>
            </a:fld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3/19/2024</a:t>
            </a:fld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3/19/2024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F0C94032-CD4C-4C25-B0C2-CEC720522D92}" type="slidenum">
              <a:rPr lang="en-US" smtClean="0">
                <a:solidFill>
                  <a:prstClr val="white">
                    <a:tint val="95000"/>
                  </a:prstClr>
                </a:solidFill>
              </a:rPr>
              <a:pPr algn="ctr"/>
              <a:t>‹#›</a:t>
            </a:fld>
            <a:endParaRPr lang="en-US" sz="2400" dirty="0">
              <a:solidFill>
                <a:srgbClr val="FFFFFF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3/19/2024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F0C94032-CD4C-4C25-B0C2-CEC720522D9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 algn="ctr"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3/19/2024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F0C94032-CD4C-4C25-B0C2-CEC720522D9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 algn="ctr"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3/19/2024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3/19/2024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5A6378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3/19/2024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3/19/2024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F0C94032-CD4C-4C25-B0C2-CEC720522D9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 algn="ctr"/>
              <a:t>‹#›</a:t>
            </a:fld>
            <a:endParaRPr lang="en-US" sz="2800" dirty="0">
              <a:solidFill>
                <a:prstClr val="black">
                  <a:tint val="9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23A271A1-F6D6-438B-A432-4747EE7ECD4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3/19/2024</a:t>
            </a:fld>
            <a:endParaRPr lang="en-US" sz="1400" dirty="0">
              <a:solidFill>
                <a:srgbClr val="5A6378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endParaRPr lang="en-US" sz="1400" dirty="0">
              <a:solidFill>
                <a:srgbClr val="5A6378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pPr algn="ctr"/>
            <a:fld id="{F0C94032-CD4C-4C25-B0C2-CEC720522D9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 algn="ctr"/>
              <a:t>‹#›</a:t>
            </a:fld>
            <a:endParaRPr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295400"/>
            <a:ext cx="8382000" cy="2438400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US" dirty="0"/>
              <a:t>Presidential nominating system</a:t>
            </a:r>
            <a:br>
              <a:rPr lang="en-US" dirty="0"/>
            </a:br>
            <a:r>
              <a:rPr lang="en-US" sz="2700" dirty="0"/>
              <a:t> </a:t>
            </a:r>
            <a:br>
              <a:rPr lang="en-US" sz="2700" dirty="0"/>
            </a:br>
            <a:r>
              <a:rPr lang="en-US" sz="3100" dirty="0"/>
              <a:t>from competence to popularity (1787-2024)</a:t>
            </a:r>
            <a:br>
              <a:rPr lang="en-US" sz="3100" dirty="0"/>
            </a:b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>
          <a:xfrm>
            <a:off x="381000" y="4626864"/>
            <a:ext cx="8113713" cy="1500187"/>
          </a:xfrm>
        </p:spPr>
        <p:txBody>
          <a:bodyPr anchor="t">
            <a:normAutofit fontScale="92500" lnSpcReduction="20000"/>
          </a:bodyPr>
          <a:lstStyle/>
          <a:p>
            <a:pPr algn="ctr"/>
            <a:r>
              <a:rPr lang="en-US" dirty="0"/>
              <a:t>TCCTA Conference, March 2024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Thomas Patterson</a:t>
            </a:r>
          </a:p>
        </p:txBody>
      </p:sp>
    </p:spTree>
    <p:extLst>
      <p:ext uri="{BB962C8B-B14F-4D97-AF65-F5344CB8AC3E}">
        <p14:creationId xmlns:p14="http://schemas.microsoft.com/office/powerpoint/2010/main" val="29210097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8EF44-AA9C-C85F-0929-B4992EE2C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dirty="0"/>
              <a:t>Presidential Primaries –</a:t>
            </a:r>
            <a:br>
              <a:rPr lang="en-US" dirty="0"/>
            </a:br>
            <a:r>
              <a:rPr lang="en-US" dirty="0"/>
              <a:t>Early Period (1904-1944)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55117-183F-3D50-FBCF-6C86B81AB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209800"/>
            <a:ext cx="7543800" cy="4267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Although their names were sometimes on the primary ballot, leading candidates usually did not actively campaign, nor was the outcome a reliable predictor of the nominee.</a:t>
            </a: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835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35E1E-E29F-9E76-0788-AF5078BBB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Pre-WW2 Example –</a:t>
            </a:r>
            <a:br>
              <a:rPr lang="en-US" dirty="0"/>
            </a:br>
            <a:r>
              <a:rPr lang="en-US" dirty="0"/>
              <a:t>1936 Republican Primaries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4B6C83D-6C90-C84B-F2DA-9AC5E13FEF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3666318"/>
              </p:ext>
            </p:extLst>
          </p:nvPr>
        </p:nvGraphicFramePr>
        <p:xfrm>
          <a:off x="152400" y="1600200"/>
          <a:ext cx="88392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10351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C5E36-AF79-8A85-5595-C6FFE8619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World War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5409E-796E-4C02-6C81-AB5CB9A87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0200"/>
            <a:ext cx="7467600" cy="48768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World War II had a “democratizing” effect on America.</a:t>
            </a:r>
          </a:p>
          <a:p>
            <a:pPr marL="0" indent="0">
              <a:buNone/>
            </a:pPr>
            <a:r>
              <a:rPr lang="en-US" dirty="0"/>
              <a:t>Among the consequences was an increased tendency for presidential hopefuls to actively contest the primaries.</a:t>
            </a:r>
          </a:p>
        </p:txBody>
      </p:sp>
    </p:spTree>
    <p:extLst>
      <p:ext uri="{BB962C8B-B14F-4D97-AF65-F5344CB8AC3E}">
        <p14:creationId xmlns:p14="http://schemas.microsoft.com/office/powerpoint/2010/main" val="2295163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7F7AA-0E91-DD78-0164-B82E02D52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1952 Democratic Nomination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AABCDF9-570A-5DAE-15ED-43261A0055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dirty="0"/>
              <a:t>Senator Estes Kefauver (TN) won 12 of the 15 Democratic primaries.</a:t>
            </a:r>
          </a:p>
          <a:p>
            <a:pPr marL="0" indent="0">
              <a:buNone/>
            </a:pPr>
            <a:r>
              <a:rPr lang="en-US" sz="3000" dirty="0"/>
              <a:t>Nevertheless, the Democratic National Convention chose instead Governor Adlai Stevenson (IL) who had not contested a single primary.</a:t>
            </a:r>
          </a:p>
          <a:p>
            <a:pPr marL="0" indent="0">
              <a:buNone/>
            </a:pPr>
            <a:r>
              <a:rPr lang="en-US" sz="3000" dirty="0"/>
              <a:t>Stevenson nominated</a:t>
            </a:r>
            <a:br>
              <a:rPr lang="en-US" sz="3000" dirty="0"/>
            </a:br>
            <a:r>
              <a:rPr lang="en-US" sz="3000" dirty="0"/>
              <a:t>on 3</a:t>
            </a:r>
            <a:r>
              <a:rPr lang="en-US" sz="3000" baseline="30000" dirty="0"/>
              <a:t>rd</a:t>
            </a:r>
            <a:r>
              <a:rPr lang="en-US" sz="3000" dirty="0"/>
              <a:t> ballot:</a:t>
            </a:r>
            <a:br>
              <a:rPr lang="en-US" sz="3000" dirty="0"/>
            </a:br>
            <a:r>
              <a:rPr lang="en-US" sz="3000" dirty="0"/>
              <a:t>	Stevenson   618</a:t>
            </a:r>
            <a:br>
              <a:rPr lang="en-US" sz="3000" dirty="0"/>
            </a:br>
            <a:r>
              <a:rPr lang="en-US" sz="3000" dirty="0"/>
              <a:t>	Kefauver      276</a:t>
            </a:r>
            <a:br>
              <a:rPr lang="en-US" sz="3000" dirty="0"/>
            </a:br>
            <a:r>
              <a:rPr lang="en-US" sz="3000" dirty="0"/>
              <a:t>	Other           335</a:t>
            </a:r>
          </a:p>
        </p:txBody>
      </p:sp>
      <p:pic>
        <p:nvPicPr>
          <p:cNvPr id="9" name="Picture 8" descr="A person in suit sitting at a table with a microphone&#10;&#10;Description automatically generated">
            <a:extLst>
              <a:ext uri="{FF2B5EF4-FFF2-40B4-BE49-F238E27FC236}">
                <a16:creationId xmlns:a16="http://schemas.microsoft.com/office/drawing/2014/main" id="{A659DFE6-D465-DB5B-4426-15DB1AD825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4440936"/>
            <a:ext cx="3771900" cy="211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252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1D704-1038-E630-0526-1E2FCA53F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Delegate Selection Process –</a:t>
            </a:r>
            <a:br>
              <a:rPr lang="en-US" dirty="0"/>
            </a:br>
            <a:r>
              <a:rPr lang="en-US" dirty="0"/>
              <a:t>Mixed System (1948-1968)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30F8903-EFA0-E70D-3AA9-811B849C57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8050413"/>
              </p:ext>
            </p:extLst>
          </p:nvPr>
        </p:nvGraphicFramePr>
        <p:xfrm>
          <a:off x="114300" y="1638300"/>
          <a:ext cx="8915400" cy="4419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FA8C8CF6-FFE3-9A7C-DF86-181FD475E083}"/>
              </a:ext>
            </a:extLst>
          </p:cNvPr>
          <p:cNvSpPr txBox="1"/>
          <p:nvPr/>
        </p:nvSpPr>
        <p:spPr>
          <a:xfrm>
            <a:off x="-76200" y="6172200"/>
            <a:ext cx="952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Note: In parenthesis is number of states holding a primary. Chart based on average for the two parties. They varied slightly in how many primaries they held.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08EEA6E-4321-342A-2BA8-5E5F6D9CB456}"/>
              </a:ext>
            </a:extLst>
          </p:cNvPr>
          <p:cNvSpPr/>
          <p:nvPr/>
        </p:nvSpPr>
        <p:spPr>
          <a:xfrm>
            <a:off x="1447800" y="2209800"/>
            <a:ext cx="1600200" cy="39624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8898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6FB9A-5732-780F-7F46-49B879862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Prior Experience – </a:t>
            </a:r>
            <a:br>
              <a:rPr lang="en-US" dirty="0"/>
            </a:br>
            <a:r>
              <a:rPr lang="en-US" dirty="0"/>
              <a:t>Presidential Nominees (1904 -1956)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B355BDF-E3F6-2C6F-442D-5E707DB49D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0749816"/>
              </p:ext>
            </p:extLst>
          </p:nvPr>
        </p:nvGraphicFramePr>
        <p:xfrm>
          <a:off x="609600" y="2020670"/>
          <a:ext cx="8229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1596ADF-FDC8-1E68-0EE1-DE923A2775D8}"/>
              </a:ext>
            </a:extLst>
          </p:cNvPr>
          <p:cNvSpPr txBox="1"/>
          <p:nvPr/>
        </p:nvSpPr>
        <p:spPr>
          <a:xfrm>
            <a:off x="4191000" y="1752600"/>
            <a:ext cx="44325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parties primarily nominated candidates</a:t>
            </a:r>
            <a:br>
              <a:rPr lang="en-US" dirty="0"/>
            </a:br>
            <a:r>
              <a:rPr lang="en-US" dirty="0"/>
              <a:t> with executive experience, usually governors</a:t>
            </a:r>
          </a:p>
        </p:txBody>
      </p:sp>
    </p:spTree>
    <p:extLst>
      <p:ext uri="{BB962C8B-B14F-4D97-AF65-F5344CB8AC3E}">
        <p14:creationId xmlns:p14="http://schemas.microsoft.com/office/powerpoint/2010/main" val="34388990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74476-6244-C5D7-6E56-6CC4A9A3B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Presidential Qualification –</a:t>
            </a:r>
            <a:br>
              <a:rPr lang="en-US" dirty="0"/>
            </a:br>
            <a:r>
              <a:rPr lang="en-US" dirty="0"/>
              <a:t>1904-1956 (popularity increasing important)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00237-CD02-5DB7-9CAB-F3A665923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Weight given to: </a:t>
            </a:r>
          </a:p>
          <a:p>
            <a:pPr marL="0" indent="0">
              <a:buNone/>
            </a:pPr>
            <a:r>
              <a:rPr lang="en-US" sz="2800" dirty="0"/>
              <a:t>C = Competence (defined as potential nominees being judged on their preparation for the presidential office)</a:t>
            </a:r>
            <a:br>
              <a:rPr lang="en-US" sz="2800" dirty="0"/>
            </a:br>
            <a:r>
              <a:rPr lang="en-US" sz="2800" dirty="0"/>
              <a:t>P = Popularity (defined as potential nominees being judged on their level of popular support)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sz="4800" b="1" dirty="0"/>
              <a:t>       C</a:t>
            </a:r>
            <a:r>
              <a:rPr lang="en-US" dirty="0"/>
              <a:t> </a:t>
            </a:r>
            <a:r>
              <a:rPr lang="en-US" sz="2400" dirty="0"/>
              <a:t>     					</a:t>
            </a:r>
            <a:r>
              <a:rPr lang="en-US" sz="4400" dirty="0"/>
              <a:t>      </a:t>
            </a:r>
            <a:r>
              <a:rPr lang="en-US" sz="4400" b="1" dirty="0"/>
              <a:t>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26EE0B-84ED-44BB-0AE9-57D3F641458B}"/>
              </a:ext>
            </a:extLst>
          </p:cNvPr>
          <p:cNvSpPr/>
          <p:nvPr/>
        </p:nvSpPr>
        <p:spPr>
          <a:xfrm>
            <a:off x="3352800" y="4343400"/>
            <a:ext cx="3390900" cy="22098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850269-098F-F893-60EC-7DA43DFE8FDF}"/>
              </a:ext>
            </a:extLst>
          </p:cNvPr>
          <p:cNvSpPr/>
          <p:nvPr/>
        </p:nvSpPr>
        <p:spPr>
          <a:xfrm>
            <a:off x="2030730" y="4343400"/>
            <a:ext cx="2693670" cy="22098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8542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304359A-B22C-11A7-1070-7F65A34BC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/>
              <a:t>The Television Age</a:t>
            </a:r>
            <a:br>
              <a:rPr lang="en-US" dirty="0"/>
            </a:br>
            <a:r>
              <a:rPr lang="en-US" sz="3600" dirty="0"/>
              <a:t>John F. Kennedy writing in </a:t>
            </a:r>
            <a:r>
              <a:rPr lang="en-US" sz="3600" i="1" dirty="0"/>
              <a:t>TV Guide</a:t>
            </a:r>
            <a:r>
              <a:rPr lang="en-US" sz="3600" dirty="0"/>
              <a:t>, 1959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38D019-1A9B-598E-AF4A-0EE325AB80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495800" cy="4718304"/>
          </a:xfrm>
        </p:spPr>
        <p:txBody>
          <a:bodyPr>
            <a:noAutofit/>
          </a:bodyPr>
          <a:lstStyle/>
          <a:p>
            <a:pPr fontAlgn="base">
              <a:lnSpc>
                <a:spcPct val="90000"/>
              </a:lnSpc>
            </a:pPr>
            <a:r>
              <a:rPr lang="en-US" sz="2400" b="0" i="0" dirty="0">
                <a:effectLst/>
              </a:rPr>
              <a:t>Television, he wrote, is “revolutionary” in that it reveals a candidate’s character </a:t>
            </a:r>
            <a:r>
              <a:rPr lang="en-US" sz="2400" dirty="0"/>
              <a:t>in ways that allow voters to draw “uncannily correct”</a:t>
            </a:r>
            <a:r>
              <a:rPr lang="en-US" sz="2400" b="0" i="0" dirty="0">
                <a:effectLst/>
              </a:rPr>
              <a:t> judgments about the candidate’s preparation for the presidency.</a:t>
            </a:r>
          </a:p>
          <a:p>
            <a:pPr fontAlgn="base">
              <a:lnSpc>
                <a:spcPct val="90000"/>
              </a:lnSpc>
            </a:pPr>
            <a:endParaRPr lang="en-US" sz="2400" dirty="0"/>
          </a:p>
          <a:p>
            <a:pPr fontAlgn="base">
              <a:lnSpc>
                <a:spcPct val="90000"/>
              </a:lnSpc>
            </a:pPr>
            <a:r>
              <a:rPr lang="en-US" sz="2400" b="0" i="0" dirty="0">
                <a:effectLst/>
              </a:rPr>
              <a:t>Because of that,  he argued, party leader dare not “run rough-shod over the voters’ wishes by picking a candidate in the traditional ‘smoke-filled room.’ “</a:t>
            </a:r>
          </a:p>
        </p:txBody>
      </p:sp>
      <p:pic>
        <p:nvPicPr>
          <p:cNvPr id="5" name="Picture 4" descr="A person in a suit">
            <a:extLst>
              <a:ext uri="{FF2B5EF4-FFF2-40B4-BE49-F238E27FC236}">
                <a16:creationId xmlns:a16="http://schemas.microsoft.com/office/drawing/2014/main" id="{8973020C-2098-4615-6269-22FF7BEBEBC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77"/>
          <a:stretch/>
        </p:blipFill>
        <p:spPr>
          <a:xfrm>
            <a:off x="5618716" y="1981200"/>
            <a:ext cx="3068084" cy="3584448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37BFB8-80B5-5BC2-BF8C-C45BC4CC845B}"/>
              </a:ext>
            </a:extLst>
          </p:cNvPr>
          <p:cNvSpPr txBox="1"/>
          <p:nvPr/>
        </p:nvSpPr>
        <p:spPr>
          <a:xfrm>
            <a:off x="228600" y="6427216"/>
            <a:ext cx="845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Derived from John Dickerson, Theodore H. White Lecture, Harvard Kennedy School, February 6, 2024. </a:t>
            </a:r>
          </a:p>
        </p:txBody>
      </p:sp>
    </p:spTree>
    <p:extLst>
      <p:ext uri="{BB962C8B-B14F-4D97-AF65-F5344CB8AC3E}">
        <p14:creationId xmlns:p14="http://schemas.microsoft.com/office/powerpoint/2010/main" val="32660114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E6E27-018E-5B94-D5DD-BCFA690E1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D0F52-FDA6-136F-CBD3-500D8232B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Conceptually, it was a paradigm shift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929658-8425-035B-1948-134E5DA007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343400" cy="4718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Kennedy was arguing that the primary qualification for a president was–</a:t>
            </a:r>
          </a:p>
          <a:p>
            <a:pPr marL="0" indent="0">
              <a:buNone/>
            </a:pPr>
            <a:r>
              <a:rPr lang="en-US" dirty="0"/>
              <a:t>	Not preparation for 	office, but </a:t>
            </a:r>
            <a:r>
              <a:rPr lang="en-US" b="1" dirty="0"/>
              <a:t>public 	approval</a:t>
            </a:r>
          </a:p>
          <a:p>
            <a:pPr marL="0" indent="0">
              <a:buNone/>
            </a:pPr>
            <a:r>
              <a:rPr lang="en-US" dirty="0"/>
              <a:t>	What Hamilton 	derided as </a:t>
            </a:r>
            <a:r>
              <a:rPr lang="en-US" b="1" dirty="0"/>
              <a:t>“the little 	arts of popularity”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5" name="Picture 4" descr="A group of people holding a red person&#10;&#10;Description automatically generated">
            <a:extLst>
              <a:ext uri="{FF2B5EF4-FFF2-40B4-BE49-F238E27FC236}">
                <a16:creationId xmlns:a16="http://schemas.microsoft.com/office/drawing/2014/main" id="{7117F6D0-AED7-8348-B1BF-1CE2B085EE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0" r="37981"/>
          <a:stretch/>
        </p:blipFill>
        <p:spPr>
          <a:xfrm>
            <a:off x="5334000" y="1673352"/>
            <a:ext cx="3352800" cy="40416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706451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5B9DF-B1D3-027C-4004-D97BEEF6C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72031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en-US" dirty="0"/>
              <a:t>Kennedy’s Primary Election Strategy – 1960</a:t>
            </a:r>
            <a:br>
              <a:rPr lang="en-US" dirty="0"/>
            </a:br>
            <a:endParaRPr lang="en-US" dirty="0"/>
          </a:p>
        </p:txBody>
      </p:sp>
      <p:pic>
        <p:nvPicPr>
          <p:cNvPr id="6" name="Content Placeholder 5" descr="A map of the state of wisconsin&#10;&#10;Description automatically generated">
            <a:extLst>
              <a:ext uri="{FF2B5EF4-FFF2-40B4-BE49-F238E27FC236}">
                <a16:creationId xmlns:a16="http://schemas.microsoft.com/office/drawing/2014/main" id="{7E7FCCDD-7373-7436-DA9F-A8EDD471E5A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26" y="2286000"/>
            <a:ext cx="3810000" cy="3048000"/>
          </a:xfr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8CF7D2E-F2CA-0C32-1BB7-EA31D591B9AC}"/>
              </a:ext>
            </a:extLst>
          </p:cNvPr>
          <p:cNvSpPr/>
          <p:nvPr/>
        </p:nvSpPr>
        <p:spPr>
          <a:xfrm>
            <a:off x="838200" y="3200400"/>
            <a:ext cx="2514600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Kennedy  57% 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Humphrey 43%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446704-43AD-2D7F-2521-4F2C11611FF2}"/>
              </a:ext>
            </a:extLst>
          </p:cNvPr>
          <p:cNvSpPr/>
          <p:nvPr/>
        </p:nvSpPr>
        <p:spPr>
          <a:xfrm>
            <a:off x="5257800" y="3140869"/>
            <a:ext cx="2514600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Kennedy  57% 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Humphrey 43%</a:t>
            </a:r>
          </a:p>
        </p:txBody>
      </p:sp>
      <p:pic>
        <p:nvPicPr>
          <p:cNvPr id="14" name="Content Placeholder 13" descr="A map of west virginia">
            <a:extLst>
              <a:ext uri="{FF2B5EF4-FFF2-40B4-BE49-F238E27FC236}">
                <a16:creationId xmlns:a16="http://schemas.microsoft.com/office/drawing/2014/main" id="{AFAFEA47-1FDC-7521-3130-E0683F2E1BB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133600"/>
            <a:ext cx="4339919" cy="3352800"/>
          </a:xfr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C53EFB2-59B1-6F09-6E13-C0F8CC64F31E}"/>
              </a:ext>
            </a:extLst>
          </p:cNvPr>
          <p:cNvSpPr/>
          <p:nvPr/>
        </p:nvSpPr>
        <p:spPr>
          <a:xfrm>
            <a:off x="5334000" y="3220720"/>
            <a:ext cx="2514600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Kennedy  61% 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Humphrey 39%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72C4C24-BC49-5DAA-78AF-96E9A096B249}"/>
              </a:ext>
            </a:extLst>
          </p:cNvPr>
          <p:cNvSpPr txBox="1"/>
          <p:nvPr/>
        </p:nvSpPr>
        <p:spPr>
          <a:xfrm>
            <a:off x="1524000" y="1752600"/>
            <a:ext cx="20883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Wisconsin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C076CE5-E59E-9C36-2048-9A205B0F84C4}"/>
              </a:ext>
            </a:extLst>
          </p:cNvPr>
          <p:cNvSpPr txBox="1"/>
          <p:nvPr/>
        </p:nvSpPr>
        <p:spPr>
          <a:xfrm>
            <a:off x="5503534" y="1752599"/>
            <a:ext cx="26553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West Virginia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6EF588-6E04-90BC-9C8C-2EB0FA4D3177}"/>
              </a:ext>
            </a:extLst>
          </p:cNvPr>
          <p:cNvSpPr txBox="1"/>
          <p:nvPr/>
        </p:nvSpPr>
        <p:spPr>
          <a:xfrm>
            <a:off x="733926" y="5574000"/>
            <a:ext cx="83513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Kennedy’s leading challenger was Minnesota’s Hubert Humphrey. Kennedy </a:t>
            </a:r>
            <a:br>
              <a:rPr lang="en-US" dirty="0"/>
            </a:br>
            <a:r>
              <a:rPr lang="en-US" dirty="0"/>
              <a:t>picked the Wisconsin primary to demonstrate he could win in Humphrey’s neighboring </a:t>
            </a:r>
            <a:br>
              <a:rPr lang="en-US" dirty="0"/>
            </a:br>
            <a:r>
              <a:rPr lang="en-US" dirty="0"/>
              <a:t>state and picked heavily Protestant West Virginia to demonstrate that his Catholic</a:t>
            </a:r>
            <a:br>
              <a:rPr lang="en-US" dirty="0"/>
            </a:br>
            <a:r>
              <a:rPr lang="en-US" dirty="0"/>
              <a:t>religion would not be an obstacle to victory in the general election.</a:t>
            </a:r>
          </a:p>
        </p:txBody>
      </p:sp>
    </p:spTree>
    <p:extLst>
      <p:ext uri="{BB962C8B-B14F-4D97-AF65-F5344CB8AC3E}">
        <p14:creationId xmlns:p14="http://schemas.microsoft.com/office/powerpoint/2010/main" val="2973955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58FFD-0BB8-F76D-89FB-2934E4462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dirty="0"/>
              <a:t>The Framer’s Intent  -</a:t>
            </a:r>
            <a:br>
              <a:rPr lang="en-US" dirty="0"/>
            </a:br>
            <a:r>
              <a:rPr lang="en-US" dirty="0"/>
              <a:t>The Electoral College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3AC890-6497-88A9-4385-B22D96C1C3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800" y="1673352"/>
            <a:ext cx="5410200" cy="4956048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dirty="0"/>
              <a:t>Framers knew what they wanted in a president –  </a:t>
            </a:r>
            <a:r>
              <a:rPr lang="en-US" b="1" dirty="0"/>
              <a:t>experience, judgment, character</a:t>
            </a:r>
          </a:p>
          <a:p>
            <a:pPr marL="0" indent="0">
              <a:lnSpc>
                <a:spcPct val="90000"/>
              </a:lnSpc>
              <a:buNone/>
            </a:pPr>
            <a:endParaRPr lang="en-US" dirty="0"/>
          </a:p>
          <a:p>
            <a:pPr marL="0" indent="0">
              <a:lnSpc>
                <a:spcPct val="90000"/>
              </a:lnSpc>
              <a:buNone/>
            </a:pPr>
            <a:r>
              <a:rPr lang="en-US" dirty="0"/>
              <a:t>Hamilton, </a:t>
            </a:r>
            <a:r>
              <a:rPr lang="en-US" i="1" dirty="0"/>
              <a:t>Federalist</a:t>
            </a:r>
            <a:r>
              <a:rPr lang="en-US" dirty="0"/>
              <a:t> No. 68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dirty="0"/>
              <a:t>	The electors would have the 	“information” and  	“discernment” –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dirty="0"/>
              <a:t>	</a:t>
            </a:r>
            <a:r>
              <a:rPr lang="en-US" b="1" dirty="0"/>
              <a:t>to choose candidates </a:t>
            </a:r>
            <a:r>
              <a:rPr lang="en-US" dirty="0"/>
              <a:t>	“endowed with the 	requisite 	qualifications” </a:t>
            </a:r>
            <a:br>
              <a:rPr lang="en-US" dirty="0"/>
            </a:br>
            <a:r>
              <a:rPr lang="en-US" dirty="0"/>
              <a:t>	</a:t>
            </a:r>
            <a:r>
              <a:rPr lang="en-US" b="1" dirty="0"/>
              <a:t>to reject candidates </a:t>
            </a:r>
            <a:r>
              <a:rPr lang="en-US" dirty="0"/>
              <a:t>with 	“talents for low intrigue, and 	the little arts of popularity.”</a:t>
            </a:r>
          </a:p>
          <a:p>
            <a:pPr marL="0" indent="0">
              <a:lnSpc>
                <a:spcPct val="90000"/>
              </a:lnSpc>
              <a:buNone/>
            </a:pPr>
            <a:endParaRPr lang="en-US" dirty="0"/>
          </a:p>
        </p:txBody>
      </p:sp>
      <p:pic>
        <p:nvPicPr>
          <p:cNvPr id="5" name="Picture 4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E2B2CA36-F7BD-5079-BD24-3F2CE12EC2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905000"/>
            <a:ext cx="3124200" cy="20949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5876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74476-6244-C5D7-6E56-6CC4A9A3B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Presidential Qualification –</a:t>
            </a:r>
            <a:br>
              <a:rPr lang="en-US" dirty="0"/>
            </a:br>
            <a:r>
              <a:rPr lang="en-US" dirty="0"/>
              <a:t>1960s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00237-CD02-5DB7-9CAB-F3A665923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Weight given to: </a:t>
            </a:r>
          </a:p>
          <a:p>
            <a:pPr marL="0" indent="0">
              <a:buNone/>
            </a:pPr>
            <a:r>
              <a:rPr lang="en-US" sz="2800" dirty="0"/>
              <a:t>C = Competence (defined as potential nominees being judged on their preparation for the presidential office)</a:t>
            </a:r>
            <a:br>
              <a:rPr lang="en-US" sz="2800" dirty="0"/>
            </a:br>
            <a:r>
              <a:rPr lang="en-US" sz="2800" dirty="0"/>
              <a:t>P = Popularity (defined as potential nominees being judged on their level of popular support)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sz="4800" b="1" dirty="0"/>
              <a:t>       C</a:t>
            </a:r>
            <a:r>
              <a:rPr lang="en-US" dirty="0"/>
              <a:t> </a:t>
            </a:r>
            <a:r>
              <a:rPr lang="en-US" sz="2400" dirty="0"/>
              <a:t>     					</a:t>
            </a:r>
            <a:r>
              <a:rPr lang="en-US" sz="4400" dirty="0"/>
              <a:t>      </a:t>
            </a:r>
            <a:r>
              <a:rPr lang="en-US" sz="4400" b="1" dirty="0"/>
              <a:t>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26EE0B-84ED-44BB-0AE9-57D3F641458B}"/>
              </a:ext>
            </a:extLst>
          </p:cNvPr>
          <p:cNvSpPr/>
          <p:nvPr/>
        </p:nvSpPr>
        <p:spPr>
          <a:xfrm>
            <a:off x="3352800" y="4343400"/>
            <a:ext cx="3390900" cy="22098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850269-098F-F893-60EC-7DA43DFE8FDF}"/>
              </a:ext>
            </a:extLst>
          </p:cNvPr>
          <p:cNvSpPr/>
          <p:nvPr/>
        </p:nvSpPr>
        <p:spPr>
          <a:xfrm>
            <a:off x="2030730" y="4343400"/>
            <a:ext cx="2084070" cy="22098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0870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06148-565A-4646-AF61-E2D4EE666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Turning Point –</a:t>
            </a:r>
            <a:br>
              <a:rPr lang="en-US" dirty="0"/>
            </a:br>
            <a:r>
              <a:rPr lang="en-US" dirty="0"/>
              <a:t>1968 Democratic Primaries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96651-AD00-4ABA-A9A8-3E7D6B34B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905000"/>
            <a:ext cx="7391400" cy="4572000"/>
          </a:xfrm>
        </p:spPr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en-US" b="1" dirty="0"/>
              <a:t>Number of states contested/won</a:t>
            </a:r>
          </a:p>
          <a:p>
            <a:pPr lvl="1">
              <a:defRPr/>
            </a:pPr>
            <a:r>
              <a:rPr lang="en-US" dirty="0"/>
              <a:t>Eugene McCarthy 12/6</a:t>
            </a:r>
          </a:p>
          <a:p>
            <a:pPr lvl="1">
              <a:defRPr/>
            </a:pPr>
            <a:r>
              <a:rPr lang="en-US" dirty="0"/>
              <a:t>Robert Kennedy      7/4</a:t>
            </a:r>
          </a:p>
          <a:p>
            <a:pPr lvl="1">
              <a:defRPr/>
            </a:pPr>
            <a:r>
              <a:rPr lang="en-US" dirty="0"/>
              <a:t>Hubert Humphrey    0/0</a:t>
            </a:r>
          </a:p>
          <a:p>
            <a:pPr lvl="1">
              <a:defRPr/>
            </a:pPr>
            <a:endParaRPr lang="en-US" dirty="0"/>
          </a:p>
          <a:p>
            <a:pPr marL="274637" lvl="1" indent="0">
              <a:buFont typeface="Arial" panose="020B0604020202020204" pitchFamily="34" charset="0"/>
              <a:buNone/>
              <a:defRPr/>
            </a:pPr>
            <a:r>
              <a:rPr lang="en-US" b="1" dirty="0"/>
              <a:t>DEMOCRATIC NOMINEE</a:t>
            </a:r>
            <a:r>
              <a:rPr lang="en-US" dirty="0"/>
              <a:t>: Humphrey was nominated on first ballot of the Democratic convention</a:t>
            </a:r>
          </a:p>
          <a:p>
            <a:pPr marL="274637" lvl="1" indent="0">
              <a:buFont typeface="Arial" panose="020B0604020202020204" pitchFamily="34" charset="0"/>
              <a:buNone/>
              <a:defRPr/>
            </a:pPr>
            <a:r>
              <a:rPr lang="en-US" dirty="0"/>
              <a:t>	Delegate vote: 	Humphrey  1,760</a:t>
            </a:r>
          </a:p>
          <a:p>
            <a:pPr marL="274637" lvl="1" indent="0">
              <a:buFont typeface="Arial" panose="020B0604020202020204" pitchFamily="34" charset="0"/>
              <a:buNone/>
              <a:defRPr/>
            </a:pPr>
            <a:r>
              <a:rPr lang="en-US" dirty="0"/>
              <a:t>				McCarthy       601</a:t>
            </a:r>
          </a:p>
          <a:p>
            <a:pPr marL="274637" lvl="1" indent="0">
              <a:buFont typeface="Arial" panose="020B0604020202020204" pitchFamily="34" charset="0"/>
              <a:buNone/>
              <a:defRPr/>
            </a:pPr>
            <a:r>
              <a:rPr lang="en-US" dirty="0"/>
              <a:t>				McGovern      147</a:t>
            </a:r>
          </a:p>
          <a:p>
            <a:pPr marL="274637" lvl="1" indent="0">
              <a:buFont typeface="Arial" panose="020B0604020202020204" pitchFamily="34" charset="0"/>
              <a:buNone/>
              <a:defRPr/>
            </a:pPr>
            <a:r>
              <a:rPr lang="en-US" dirty="0"/>
              <a:t>				Others            101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AF40B-E47C-467C-83DE-C66A45631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McGovern-Fraser Commission –</a:t>
            </a:r>
            <a:br>
              <a:rPr lang="en-US" dirty="0"/>
            </a:br>
            <a:r>
              <a:rPr lang="en-US" dirty="0"/>
              <a:t>changing the rules</a:t>
            </a:r>
          </a:p>
        </p:txBody>
      </p:sp>
      <p:sp>
        <p:nvSpPr>
          <p:cNvPr id="23555" name="Content Placeholder 2">
            <a:extLst>
              <a:ext uri="{FF2B5EF4-FFF2-40B4-BE49-F238E27FC236}">
                <a16:creationId xmlns:a16="http://schemas.microsoft.com/office/drawing/2014/main" id="{7DB49247-D85F-4015-86B0-86B2BC48C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81200"/>
            <a:ext cx="8001000" cy="4495800"/>
          </a:xfrm>
        </p:spPr>
        <p:txBody>
          <a:bodyPr>
            <a:normAutofit fontScale="85000" lnSpcReduction="20000"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 dirty="0"/>
              <a:t>When Humphrey lost the 1968 election to Richard Nixon, the Democratic Party decided to change the rules to let the voters pick the nominees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dirty="0"/>
              <a:t>Democrats required states to –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dirty="0"/>
              <a:t>	choose their convention in delegates in 	</a:t>
            </a:r>
            <a:r>
              <a:rPr lang="en-US" altLang="en-US" b="1" dirty="0"/>
              <a:t>primaries or open 	caucuses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dirty="0"/>
              <a:t>	use </a:t>
            </a:r>
            <a:r>
              <a:rPr lang="en-US" altLang="en-US" b="1" dirty="0"/>
              <a:t>proportional representation </a:t>
            </a:r>
            <a:r>
              <a:rPr lang="en-US" altLang="en-US" dirty="0"/>
              <a:t>in allocating 	their delegates (except a candidate had to get	15% or more  of the vote to get a share)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dirty="0"/>
              <a:t>Republicans then –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dirty="0"/>
              <a:t>	adopted the </a:t>
            </a:r>
            <a:r>
              <a:rPr lang="en-US" altLang="en-US" b="1" dirty="0"/>
              <a:t>same rules except </a:t>
            </a:r>
            <a:r>
              <a:rPr lang="en-US" altLang="en-US" dirty="0"/>
              <a:t>states had option 	of using the </a:t>
            </a:r>
            <a:r>
              <a:rPr lang="en-US" altLang="en-US" b="1" dirty="0"/>
              <a:t>unit rule </a:t>
            </a:r>
            <a:r>
              <a:rPr lang="en-US" altLang="en-US" dirty="0"/>
              <a:t>to allocate 	delegates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ACB01-3778-A67A-0334-8962EBAD7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dirty="0"/>
              <a:t>1972 –</a:t>
            </a:r>
            <a:br>
              <a:rPr lang="en-US" dirty="0"/>
            </a:br>
            <a:r>
              <a:rPr lang="en-US" dirty="0"/>
              <a:t>First Contest With New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1961E5-9D7F-11AC-E3D4-D256A0FE18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George McGovern (one of the rule makers) wins the Democratic nomination over Hubert Humphrey.</a:t>
            </a:r>
          </a:p>
          <a:p>
            <a:pPr marL="0" indent="0">
              <a:buNone/>
            </a:pPr>
            <a:r>
              <a:rPr lang="en-US" dirty="0"/>
              <a:t>McGovern started campaigning months before his major rivals, and, unlike them, contested every state.</a:t>
            </a:r>
          </a:p>
          <a:p>
            <a:pPr marL="0" indent="0">
              <a:buNone/>
            </a:pPr>
            <a:r>
              <a:rPr lang="en-US" dirty="0"/>
              <a:t>More than the others, McGovern recognized the implications of the new rules.</a:t>
            </a:r>
          </a:p>
        </p:txBody>
      </p:sp>
      <p:pic>
        <p:nvPicPr>
          <p:cNvPr id="5" name="Picture 4" descr="A poster of a person">
            <a:extLst>
              <a:ext uri="{FF2B5EF4-FFF2-40B4-BE49-F238E27FC236}">
                <a16:creationId xmlns:a16="http://schemas.microsoft.com/office/drawing/2014/main" id="{2AE3F242-9B26-4FCF-6683-CEC238C735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4" b="11064"/>
          <a:stretch/>
        </p:blipFill>
        <p:spPr>
          <a:xfrm>
            <a:off x="5292602" y="1673352"/>
            <a:ext cx="3394198" cy="39654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21024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Title 1">
            <a:extLst>
              <a:ext uri="{FF2B5EF4-FFF2-40B4-BE49-F238E27FC236}">
                <a16:creationId xmlns:a16="http://schemas.microsoft.com/office/drawing/2014/main" id="{1E213660-5E2F-4C7C-BD7E-63C7E2D36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 anchor="ctr">
            <a:no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altLang="en-US" sz="3600" dirty="0"/>
              <a:t>Unintended Consequence of New Rules –</a:t>
            </a:r>
            <a:br>
              <a:rPr lang="en-US" altLang="en-US" sz="3600" dirty="0"/>
            </a:br>
            <a:r>
              <a:rPr lang="en-US" altLang="en-US" sz="3600" dirty="0"/>
              <a:t>The News Media as Power Broker</a:t>
            </a:r>
          </a:p>
        </p:txBody>
      </p:sp>
      <p:sp>
        <p:nvSpPr>
          <p:cNvPr id="37891" name="Content Placeholder 2">
            <a:extLst>
              <a:ext uri="{FF2B5EF4-FFF2-40B4-BE49-F238E27FC236}">
                <a16:creationId xmlns:a16="http://schemas.microsoft.com/office/drawing/2014/main" id="{47D74008-CC08-4EB6-8259-A8D3B8BE1A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05000"/>
            <a:ext cx="4495800" cy="4495800"/>
          </a:xfrm>
        </p:spPr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 b="1" dirty="0"/>
              <a:t>“The Great Mentioner”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dirty="0"/>
              <a:t>	</a:t>
            </a:r>
            <a:r>
              <a:rPr lang="en-US" altLang="en-US" sz="2200" dirty="0"/>
              <a:t>Russell Baker, </a:t>
            </a:r>
            <a:r>
              <a:rPr lang="en-US" altLang="en-US" sz="2200" i="1" dirty="0"/>
              <a:t>New York Times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en-US" sz="2200" i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200" dirty="0"/>
              <a:t>Media exposure is required for a candidate to rise in the polls.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200" dirty="0"/>
              <a:t>Absent a high poll standing, or upward movement in the polls, it’s difficult for a candidate to raise money and attract additional support.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en-US" dirty="0"/>
          </a:p>
        </p:txBody>
      </p:sp>
      <p:pic>
        <p:nvPicPr>
          <p:cNvPr id="3" name="Picture 2" descr="A newspaper article with a map&#10;&#10;Description automatically generated">
            <a:extLst>
              <a:ext uri="{FF2B5EF4-FFF2-40B4-BE49-F238E27FC236}">
                <a16:creationId xmlns:a16="http://schemas.microsoft.com/office/drawing/2014/main" id="{D8BBE800-0E7F-F01F-5DC6-3B70A9EA07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2161686"/>
            <a:ext cx="3276600" cy="25962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903784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B2A18-2248-AF4C-F676-0097456AD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Media </a:t>
            </a:r>
            <a:r>
              <a:rPr lang="en-US" b="1" dirty="0"/>
              <a:t>Amplify</a:t>
            </a:r>
            <a:r>
              <a:rPr lang="en-US" dirty="0"/>
              <a:t> the Popularity Factor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F19A84-A3E3-80AB-EBD4-45F84562C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5000"/>
            <a:ext cx="78486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Polls &amp; primary outcomes as the media’s benchmarks</a:t>
            </a:r>
            <a:r>
              <a:rPr lang="en-US" dirty="0"/>
              <a:t> – top candidates get disproportionate coverage</a:t>
            </a:r>
          </a:p>
          <a:p>
            <a:pPr marL="0" indent="0">
              <a:buNone/>
            </a:pPr>
            <a:r>
              <a:rPr lang="en-US" b="1" dirty="0"/>
              <a:t>“Horserace journalism” </a:t>
            </a:r>
            <a:r>
              <a:rPr lang="en-US" dirty="0"/>
              <a:t>– the horserace gets more coverage than the candidates’ policy issues and their qualifications for office</a:t>
            </a:r>
          </a:p>
        </p:txBody>
      </p:sp>
    </p:spTree>
    <p:extLst>
      <p:ext uri="{BB962C8B-B14F-4D97-AF65-F5344CB8AC3E}">
        <p14:creationId xmlns:p14="http://schemas.microsoft.com/office/powerpoint/2010/main" val="41088147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5CD5B-020E-C8D6-9125-92C65841E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News Coverage </a:t>
            </a:r>
            <a:br>
              <a:rPr lang="en-US" dirty="0"/>
            </a:br>
            <a:r>
              <a:rPr lang="en-US" dirty="0"/>
              <a:t>and 1972 Nominating Process Reform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DA611B0-C1BD-AD70-9051-B722D35474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3690691"/>
              </p:ext>
            </p:extLst>
          </p:nvPr>
        </p:nvGraphicFramePr>
        <p:xfrm>
          <a:off x="396240" y="1600200"/>
          <a:ext cx="82296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297C43A-D4F6-6844-6D64-87CB702740CE}"/>
              </a:ext>
            </a:extLst>
          </p:cNvPr>
          <p:cNvSpPr txBox="1"/>
          <p:nvPr/>
        </p:nvSpPr>
        <p:spPr>
          <a:xfrm>
            <a:off x="353427" y="6324600"/>
            <a:ext cx="4157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Thomas E. Patterson, </a:t>
            </a:r>
            <a:r>
              <a:rPr lang="en-US" i="1" dirty="0"/>
              <a:t>Out of Order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FAB932B-A4F7-3B40-DB36-00195B309EB8}"/>
              </a:ext>
            </a:extLst>
          </p:cNvPr>
          <p:cNvSpPr/>
          <p:nvPr/>
        </p:nvSpPr>
        <p:spPr>
          <a:xfrm>
            <a:off x="4572000" y="2133600"/>
            <a:ext cx="3962400" cy="35814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8793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99149-AB55-F758-E6B8-1DA2F51B1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533400"/>
            <a:ext cx="88392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“No Time for Losers” –</a:t>
            </a:r>
            <a:br>
              <a:rPr lang="en-US" dirty="0"/>
            </a:br>
            <a:r>
              <a:rPr lang="en-US" sz="3600" dirty="0"/>
              <a:t>Time &amp; Newsweek’s Coverage in the week following Jimmy Carter’s victory in New Hampshire primary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B1A6A9C-F4B7-13B9-3E99-9746312D4C7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3221535"/>
              </p:ext>
            </p:extLst>
          </p:nvPr>
        </p:nvGraphicFramePr>
        <p:xfrm>
          <a:off x="4516121" y="1606550"/>
          <a:ext cx="4038600" cy="4718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EF7BB5-2C6E-2429-BE0D-A301405C91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65614" y="1905778"/>
            <a:ext cx="4038600" cy="4718304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BB7EAF-79B0-6B8B-CDB3-6A7DD26F1E45}"/>
              </a:ext>
            </a:extLst>
          </p:cNvPr>
          <p:cNvSpPr txBox="1"/>
          <p:nvPr/>
        </p:nvSpPr>
        <p:spPr>
          <a:xfrm>
            <a:off x="353427" y="6324600"/>
            <a:ext cx="41576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Thomas E. Patterson, </a:t>
            </a:r>
            <a:r>
              <a:rPr lang="en-US" i="1" dirty="0"/>
              <a:t>Out of Order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386F0E-313C-BDC7-6F94-BAE6CC01EA6C}"/>
              </a:ext>
            </a:extLst>
          </p:cNvPr>
          <p:cNvSpPr txBox="1"/>
          <p:nvPr/>
        </p:nvSpPr>
        <p:spPr>
          <a:xfrm>
            <a:off x="317867" y="2209800"/>
            <a:ext cx="4038600" cy="285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800" dirty="0"/>
              <a:t>The outcome of NH’s primary: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800" dirty="0"/>
              <a:t>	Carter        28.6%</a:t>
            </a:r>
            <a:br>
              <a:rPr lang="en-US" sz="2800" dirty="0"/>
            </a:br>
            <a:r>
              <a:rPr lang="en-US" sz="2800" dirty="0"/>
              <a:t>	Udall          22.9%</a:t>
            </a:r>
            <a:br>
              <a:rPr lang="en-US" sz="2800" dirty="0"/>
            </a:br>
            <a:r>
              <a:rPr lang="en-US" sz="2800" dirty="0"/>
              <a:t>	Harris         10.8%</a:t>
            </a:r>
            <a:br>
              <a:rPr lang="en-US" sz="2800" dirty="0"/>
            </a:br>
            <a:r>
              <a:rPr lang="en-US" sz="2800" dirty="0"/>
              <a:t>	Shriver         8.2%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868299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74476-6244-C5D7-6E56-6CC4A9A3B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Presidential Qualification –</a:t>
            </a:r>
            <a:br>
              <a:rPr lang="en-US" dirty="0"/>
            </a:br>
            <a:r>
              <a:rPr lang="en-US" dirty="0"/>
              <a:t>1970s (strong shift to popularity)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00237-CD02-5DB7-9CAB-F3A665923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Weight given to: </a:t>
            </a:r>
          </a:p>
          <a:p>
            <a:pPr marL="0" indent="0">
              <a:buNone/>
            </a:pPr>
            <a:r>
              <a:rPr lang="en-US" sz="2800" dirty="0"/>
              <a:t>C = Competence (defined as potential nominees being judged on their preparation for the presidential office)</a:t>
            </a:r>
            <a:br>
              <a:rPr lang="en-US" sz="2800" dirty="0"/>
            </a:br>
            <a:r>
              <a:rPr lang="en-US" sz="2800" dirty="0"/>
              <a:t>P = Popularity (defined as potential nominees being judged on their level of popular support)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sz="4800" b="1" dirty="0"/>
              <a:t>       C</a:t>
            </a:r>
            <a:r>
              <a:rPr lang="en-US" dirty="0"/>
              <a:t> </a:t>
            </a:r>
            <a:r>
              <a:rPr lang="en-US" sz="2400" dirty="0"/>
              <a:t>     					</a:t>
            </a:r>
            <a:r>
              <a:rPr lang="en-US" sz="4400" dirty="0"/>
              <a:t>      </a:t>
            </a:r>
            <a:r>
              <a:rPr lang="en-US" sz="4400" b="1" dirty="0"/>
              <a:t>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26EE0B-84ED-44BB-0AE9-57D3F641458B}"/>
              </a:ext>
            </a:extLst>
          </p:cNvPr>
          <p:cNvSpPr/>
          <p:nvPr/>
        </p:nvSpPr>
        <p:spPr>
          <a:xfrm>
            <a:off x="3352800" y="4343400"/>
            <a:ext cx="3390900" cy="22098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850269-098F-F893-60EC-7DA43DFE8FDF}"/>
              </a:ext>
            </a:extLst>
          </p:cNvPr>
          <p:cNvSpPr/>
          <p:nvPr/>
        </p:nvSpPr>
        <p:spPr>
          <a:xfrm>
            <a:off x="2030730" y="4343400"/>
            <a:ext cx="1322070" cy="22098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705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2586B-E236-C5C0-1151-A50DB5149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1976 &amp; 1980</a:t>
            </a:r>
            <a:br>
              <a:rPr lang="en-US" dirty="0"/>
            </a:br>
            <a:r>
              <a:rPr lang="en-US" dirty="0"/>
              <a:t>A Flaw in the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AC4720-86E8-D59C-CCD5-5C7F5F3AE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76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 McGovern-Fraser Commission hadn’t counted on the large influx of candidates under the new rules or how the composition of the field could work to the advantage of a candidate with a political position different from that of the other leading contenders.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b="1" dirty="0"/>
              <a:t>1976</a:t>
            </a:r>
            <a:r>
              <a:rPr lang="en-US" dirty="0"/>
              <a:t> – Jimmy Carter (more to the center 	than other leading Democrats)</a:t>
            </a:r>
            <a:br>
              <a:rPr lang="en-US" dirty="0"/>
            </a:br>
            <a:r>
              <a:rPr lang="en-US" dirty="0"/>
              <a:t>	</a:t>
            </a:r>
            <a:r>
              <a:rPr lang="en-US" b="1" dirty="0"/>
              <a:t>1980</a:t>
            </a:r>
            <a:r>
              <a:rPr lang="en-US" dirty="0"/>
              <a:t> – Ronald Reagan (more to the right 	than other leading Republicans)</a:t>
            </a:r>
          </a:p>
        </p:txBody>
      </p:sp>
    </p:spTree>
    <p:extLst>
      <p:ext uri="{BB962C8B-B14F-4D97-AF65-F5344CB8AC3E}">
        <p14:creationId xmlns:p14="http://schemas.microsoft.com/office/powerpoint/2010/main" val="3469598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74476-6244-C5D7-6E56-6CC4A9A3B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Presidential Qualification –</a:t>
            </a:r>
            <a:br>
              <a:rPr lang="en-US" dirty="0"/>
            </a:br>
            <a:r>
              <a:rPr lang="en-US" dirty="0"/>
              <a:t>First System (Framers)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00237-CD02-5DB7-9CAB-F3A665923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Weight given to: </a:t>
            </a:r>
          </a:p>
          <a:p>
            <a:pPr marL="0" indent="0">
              <a:buNone/>
            </a:pPr>
            <a:r>
              <a:rPr lang="en-US" sz="2800" dirty="0"/>
              <a:t>C = Competence (defined as potential nominees being judged on their preparation for the presidential office)</a:t>
            </a:r>
            <a:br>
              <a:rPr lang="en-US" sz="2800" dirty="0"/>
            </a:br>
            <a:r>
              <a:rPr lang="en-US" sz="2800" dirty="0"/>
              <a:t>P = Popularity (defined as potential nominees being judged on their level of popular support)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sz="4800" b="1" dirty="0"/>
              <a:t>       C</a:t>
            </a:r>
            <a:r>
              <a:rPr lang="en-US" dirty="0"/>
              <a:t> </a:t>
            </a:r>
            <a:r>
              <a:rPr lang="en-US" sz="2400" dirty="0"/>
              <a:t>     					</a:t>
            </a:r>
            <a:r>
              <a:rPr lang="en-US" sz="4400" dirty="0"/>
              <a:t>      </a:t>
            </a:r>
            <a:r>
              <a:rPr lang="en-US" sz="4400" b="1" dirty="0"/>
              <a:t>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26EE0B-84ED-44BB-0AE9-57D3F641458B}"/>
              </a:ext>
            </a:extLst>
          </p:cNvPr>
          <p:cNvSpPr/>
          <p:nvPr/>
        </p:nvSpPr>
        <p:spPr>
          <a:xfrm>
            <a:off x="3352800" y="4343400"/>
            <a:ext cx="3390900" cy="22098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850269-098F-F893-60EC-7DA43DFE8FDF}"/>
              </a:ext>
            </a:extLst>
          </p:cNvPr>
          <p:cNvSpPr/>
          <p:nvPr/>
        </p:nvSpPr>
        <p:spPr>
          <a:xfrm>
            <a:off x="2030730" y="4343400"/>
            <a:ext cx="3810000" cy="22098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7049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E2EBF-EF30-3A73-5799-8A30FCF97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sz="3700" dirty="0"/>
              <a:t>The advantage of being the outlying candidate -</a:t>
            </a:r>
            <a:br>
              <a:rPr lang="en-US" sz="3700" dirty="0"/>
            </a:br>
            <a:r>
              <a:rPr lang="en-US" sz="3700" dirty="0"/>
              <a:t>1976 New Hampshire Democratic Primary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E3C7B9-0203-1E76-5FAD-CA9ABFA856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724400" cy="518160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600" dirty="0"/>
              <a:t>Contenders included 4 “major” traditional Democrats – Bayh, Harris, Shriver, Udall – and one “major” non-traditional Democrat – Carter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600" dirty="0"/>
              <a:t>In a poll based on paired-comparisons, Carter lost by a wide margin to each of the traditional Democrats. Yet, they divided the vote, enabling Carter to win.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600" dirty="0"/>
              <a:t>The outcome of NH’s primary: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600" dirty="0"/>
              <a:t>	Carter 	       28.6%</a:t>
            </a:r>
            <a:br>
              <a:rPr lang="en-US" sz="2600" dirty="0"/>
            </a:br>
            <a:r>
              <a:rPr lang="en-US" sz="2600" dirty="0"/>
              <a:t>	Udall          22.9%</a:t>
            </a:r>
            <a:br>
              <a:rPr lang="en-US" sz="2600" dirty="0"/>
            </a:br>
            <a:r>
              <a:rPr lang="en-US" sz="2600" dirty="0"/>
              <a:t>	Harris         10.8%</a:t>
            </a:r>
            <a:br>
              <a:rPr lang="en-US" sz="2600" dirty="0"/>
            </a:br>
            <a:r>
              <a:rPr lang="en-US" sz="2600" dirty="0"/>
              <a:t>	Shriver         8.2%</a:t>
            </a:r>
          </a:p>
          <a:p>
            <a:pPr marL="0" indent="0">
              <a:lnSpc>
                <a:spcPct val="90000"/>
              </a:lnSpc>
              <a:buNone/>
            </a:pPr>
            <a:endParaRPr lang="en-US" sz="2600" dirty="0"/>
          </a:p>
          <a:p>
            <a:pPr marL="0" indent="0">
              <a:lnSpc>
                <a:spcPct val="90000"/>
              </a:lnSpc>
              <a:buNone/>
            </a:pPr>
            <a:endParaRPr lang="en-US" sz="2600" dirty="0"/>
          </a:p>
          <a:p>
            <a:pPr marL="0" indent="0">
              <a:lnSpc>
                <a:spcPct val="90000"/>
              </a:lnSpc>
              <a:buNone/>
            </a:pPr>
            <a:endParaRPr lang="en-US" sz="2600" dirty="0"/>
          </a:p>
        </p:txBody>
      </p:sp>
      <p:pic>
        <p:nvPicPr>
          <p:cNvPr id="5" name="Picture 4" descr="A person holding a newspaper&#10;&#10;Description automatically generated">
            <a:extLst>
              <a:ext uri="{FF2B5EF4-FFF2-40B4-BE49-F238E27FC236}">
                <a16:creationId xmlns:a16="http://schemas.microsoft.com/office/drawing/2014/main" id="{5D3BFCA1-96B7-DFDF-1811-B1029AFD8C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404" y="2013204"/>
            <a:ext cx="3168396" cy="3168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7145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15B7F-C0D9-684F-2E45-14DEBF8B4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Modifying the Rules - Superdelegates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254B8-7D5E-26E6-07FA-FACF8C312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51054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To reduce the likelihood of an outlier winning nomination and to give officeholders a larger say in the selection of their party’s nominee, the parties created </a:t>
            </a:r>
            <a:r>
              <a:rPr lang="en-US" b="1" dirty="0"/>
              <a:t>superdelegates</a:t>
            </a:r>
            <a:r>
              <a:rPr lang="en-US" dirty="0"/>
              <a:t> – delegates not chosen by primary voters but picked because they held party office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 1984, Democrats modified the system by creating unbound superdelegates (about 15% of total delegates). </a:t>
            </a:r>
          </a:p>
          <a:p>
            <a:pPr marL="0" indent="0">
              <a:buNone/>
            </a:pPr>
            <a:r>
              <a:rPr lang="en-US" dirty="0"/>
              <a:t>	The intent was not unlike that of the Framers – grant 	power to those (current officeholders &amp; 	party 	leaders) best positioned to judge the candidates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Republicans then also adopted superdelegates (7%) but they’re bound on 1st ballot to vote for the winner of their state’s contest. </a:t>
            </a:r>
          </a:p>
        </p:txBody>
      </p:sp>
    </p:spTree>
    <p:extLst>
      <p:ext uri="{BB962C8B-B14F-4D97-AF65-F5344CB8AC3E}">
        <p14:creationId xmlns:p14="http://schemas.microsoft.com/office/powerpoint/2010/main" val="1568291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74476-6244-C5D7-6E56-6CC4A9A3B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533400"/>
            <a:ext cx="8686800" cy="990600"/>
          </a:xfrm>
        </p:spPr>
        <p:txBody>
          <a:bodyPr>
            <a:normAutofit fontScale="90000"/>
          </a:bodyPr>
          <a:lstStyle/>
          <a:p>
            <a:r>
              <a:rPr lang="en-US" dirty="0"/>
              <a:t>Presidential Qualification –</a:t>
            </a:r>
            <a:br>
              <a:rPr lang="en-US" dirty="0"/>
            </a:br>
            <a:r>
              <a:rPr lang="en-US" sz="3600" dirty="0"/>
              <a:t>1980s (giving somewhat more weight to qualifications)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00237-CD02-5DB7-9CAB-F3A665923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Weight given to: </a:t>
            </a:r>
          </a:p>
          <a:p>
            <a:pPr marL="0" indent="0">
              <a:buNone/>
            </a:pPr>
            <a:r>
              <a:rPr lang="en-US" sz="2800" dirty="0"/>
              <a:t>C = Competence (defined as potential nominees being judged on their preparation for the presidential office)</a:t>
            </a:r>
            <a:br>
              <a:rPr lang="en-US" sz="2800" dirty="0"/>
            </a:br>
            <a:r>
              <a:rPr lang="en-US" sz="2800" dirty="0"/>
              <a:t>P = Popularity (defined as potential nominees being judged on their level of popular support)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sz="4800" b="1" dirty="0"/>
              <a:t>       C</a:t>
            </a:r>
            <a:r>
              <a:rPr lang="en-US" dirty="0"/>
              <a:t> </a:t>
            </a:r>
            <a:r>
              <a:rPr lang="en-US" sz="2400" dirty="0"/>
              <a:t>     					</a:t>
            </a:r>
            <a:r>
              <a:rPr lang="en-US" sz="4400" dirty="0"/>
              <a:t>      </a:t>
            </a:r>
            <a:r>
              <a:rPr lang="en-US" sz="4400" b="1" dirty="0"/>
              <a:t>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26EE0B-84ED-44BB-0AE9-57D3F641458B}"/>
              </a:ext>
            </a:extLst>
          </p:cNvPr>
          <p:cNvSpPr/>
          <p:nvPr/>
        </p:nvSpPr>
        <p:spPr>
          <a:xfrm>
            <a:off x="3505200" y="4343400"/>
            <a:ext cx="3238500" cy="22098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850269-098F-F893-60EC-7DA43DFE8FDF}"/>
              </a:ext>
            </a:extLst>
          </p:cNvPr>
          <p:cNvSpPr/>
          <p:nvPr/>
        </p:nvSpPr>
        <p:spPr>
          <a:xfrm>
            <a:off x="2030730" y="4343400"/>
            <a:ext cx="1626870" cy="22098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5153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E10CA-002D-EFEC-C98E-B01A54F69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533400"/>
            <a:ext cx="8839200" cy="990600"/>
          </a:xfrm>
        </p:spPr>
        <p:txBody>
          <a:bodyPr>
            <a:normAutofit fontScale="90000"/>
          </a:bodyPr>
          <a:lstStyle/>
          <a:p>
            <a:r>
              <a:rPr lang="en-US" dirty="0"/>
              <a:t>Tipping the Balance –</a:t>
            </a:r>
            <a:br>
              <a:rPr lang="en-US" dirty="0"/>
            </a:br>
            <a:r>
              <a:rPr lang="en-US" dirty="0"/>
              <a:t>Superdelegates and 2008 Democratic Nomination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2A74DCC-0C1A-1104-DBD0-30C1E28A3B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5841218"/>
              </p:ext>
            </p:extLst>
          </p:nvPr>
        </p:nvGraphicFramePr>
        <p:xfrm>
          <a:off x="457200" y="1600200"/>
          <a:ext cx="8229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571178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27681-CE07-ED10-16EE-BD93541F2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Standing the Framers on Their Head –</a:t>
            </a:r>
            <a:br>
              <a:rPr lang="en-US" dirty="0"/>
            </a:br>
            <a:r>
              <a:rPr lang="en-US" dirty="0"/>
              <a:t>The 2016 Republican primaries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FFC5A-61E6-972F-36BE-9ACB5DE52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724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When Donald Trump won in New Hampshire (with 35% of the vote) and followed that with a win in South Carolina (with 32% of the vote), “Establishment” Republicans mobilized to block his path to the nomination.</a:t>
            </a:r>
          </a:p>
          <a:p>
            <a:pPr marL="0" indent="0">
              <a:buNone/>
            </a:pPr>
            <a:r>
              <a:rPr lang="en-US" dirty="0"/>
              <a:t>	What Establishment Republicans didn’t 	recognize was that the Tea Party 	Movement was more than a revolt against 	Democrats – it was also a revolt against 	the GOP’s Establishment wing. </a:t>
            </a:r>
          </a:p>
        </p:txBody>
      </p:sp>
    </p:spTree>
    <p:extLst>
      <p:ext uri="{BB962C8B-B14F-4D97-AF65-F5344CB8AC3E}">
        <p14:creationId xmlns:p14="http://schemas.microsoft.com/office/powerpoint/2010/main" val="576170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C1321-4217-7DC7-C770-06C7DC21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126" y="685800"/>
            <a:ext cx="8229600" cy="14017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dirty="0"/>
              <a:t>Republicans’ Opinion of Their Party and Candidate Preference in 2016 Primaries –</a:t>
            </a:r>
            <a:br>
              <a:rPr lang="en-US" sz="3100" dirty="0"/>
            </a:br>
            <a:r>
              <a:rPr lang="en-US" sz="3100" dirty="0"/>
              <a:t>Eliminating the Establishment’s Voice in the Nomination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B9638D-1AFC-21B9-86DE-7463AEA5BE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679" y="2103108"/>
            <a:ext cx="3931920" cy="639762"/>
          </a:xfrm>
        </p:spPr>
        <p:txBody>
          <a:bodyPr>
            <a:noAutofit/>
          </a:bodyPr>
          <a:lstStyle/>
          <a:p>
            <a:r>
              <a:rPr lang="en-US" b="1" dirty="0"/>
              <a:t>Republican primary voters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D4B6FB8-DFD4-4B1B-957D-34A6C42BDE43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57200" y="2438400"/>
          <a:ext cx="3932238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95FF1-B74F-4C04-9A01-AA42787846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76800" y="2286000"/>
            <a:ext cx="3931920" cy="639762"/>
          </a:xfrm>
        </p:spPr>
        <p:txBody>
          <a:bodyPr>
            <a:noAutofit/>
          </a:bodyPr>
          <a:lstStyle/>
          <a:p>
            <a:r>
              <a:rPr lang="en-US" b="1" dirty="0"/>
              <a:t>Vote choice of Republicans who felt betrayed by their party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D0C9BF69-6F74-752E-5602-3E5A97AE7A46}"/>
              </a:ext>
            </a:extLst>
          </p:cNvPr>
          <p:cNvGraphicFramePr>
            <a:graphicFrameLocks noGrp="1"/>
          </p:cNvGraphicFramePr>
          <p:nvPr>
            <p:ph sz="quarter" idx="4"/>
          </p:nvPr>
        </p:nvGraphicFramePr>
        <p:xfrm>
          <a:off x="4754563" y="3124200"/>
          <a:ext cx="3932237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2150024-B2CA-E444-FD34-06A1F584F8D5}"/>
              </a:ext>
            </a:extLst>
          </p:cNvPr>
          <p:cNvSpPr txBox="1"/>
          <p:nvPr/>
        </p:nvSpPr>
        <p:spPr>
          <a:xfrm>
            <a:off x="533400" y="6248400"/>
            <a:ext cx="81683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2016 primary exit polls where question was asked. Percentages include those</a:t>
            </a:r>
          </a:p>
          <a:p>
            <a:r>
              <a:rPr lang="en-US" dirty="0"/>
              <a:t>who indicated an opinion/preference.</a:t>
            </a:r>
          </a:p>
        </p:txBody>
      </p:sp>
    </p:spTree>
    <p:extLst>
      <p:ext uri="{BB962C8B-B14F-4D97-AF65-F5344CB8AC3E}">
        <p14:creationId xmlns:p14="http://schemas.microsoft.com/office/powerpoint/2010/main" val="14316467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74476-6244-C5D7-6E56-6CC4A9A3B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Presidential Qualification –</a:t>
            </a:r>
            <a:br>
              <a:rPr lang="en-US" dirty="0"/>
            </a:br>
            <a:r>
              <a:rPr lang="en-US" sz="2700" dirty="0"/>
              <a:t>2016 Republican Nomination (determined almost entirely by voters with almost no role for officeholders)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00237-CD02-5DB7-9CAB-F3A665923B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6482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Weight given to: </a:t>
            </a:r>
          </a:p>
          <a:p>
            <a:pPr marL="0" indent="0">
              <a:buNone/>
            </a:pPr>
            <a:r>
              <a:rPr lang="en-US" sz="2800" dirty="0"/>
              <a:t>C = Competence (defined as potential nominees being judged on their preparation for the presidential office)</a:t>
            </a:r>
            <a:br>
              <a:rPr lang="en-US" sz="2800" dirty="0"/>
            </a:br>
            <a:r>
              <a:rPr lang="en-US" sz="2800" dirty="0"/>
              <a:t>P = Popularity (defined as potential nominees being judged on their level of popular support)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sz="4800" b="1" dirty="0"/>
              <a:t>       C</a:t>
            </a:r>
            <a:r>
              <a:rPr lang="en-US" dirty="0"/>
              <a:t> </a:t>
            </a:r>
            <a:r>
              <a:rPr lang="en-US" sz="2400" dirty="0"/>
              <a:t>     					</a:t>
            </a:r>
            <a:r>
              <a:rPr lang="en-US" sz="4400" dirty="0"/>
              <a:t>      </a:t>
            </a:r>
            <a:r>
              <a:rPr lang="en-US" sz="4400" b="1" dirty="0"/>
              <a:t>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26EE0B-84ED-44BB-0AE9-57D3F641458B}"/>
              </a:ext>
            </a:extLst>
          </p:cNvPr>
          <p:cNvSpPr/>
          <p:nvPr/>
        </p:nvSpPr>
        <p:spPr>
          <a:xfrm>
            <a:off x="2286000" y="4343400"/>
            <a:ext cx="4457700" cy="22098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850269-098F-F893-60EC-7DA43DFE8FDF}"/>
              </a:ext>
            </a:extLst>
          </p:cNvPr>
          <p:cNvSpPr/>
          <p:nvPr/>
        </p:nvSpPr>
        <p:spPr>
          <a:xfrm>
            <a:off x="2030730" y="4343400"/>
            <a:ext cx="255270" cy="22098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6297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>
            <a:extLst>
              <a:ext uri="{FF2B5EF4-FFF2-40B4-BE49-F238E27FC236}">
                <a16:creationId xmlns:a16="http://schemas.microsoft.com/office/drawing/2014/main" id="{E7AB445E-4476-4FDF-B98A-F73CCE286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609600"/>
            <a:ext cx="8736012" cy="9937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altLang="en-US" sz="4400" dirty="0">
                <a:solidFill>
                  <a:schemeClr val="accent1">
                    <a:lumMod val="50000"/>
                  </a:schemeClr>
                </a:solidFill>
              </a:rPr>
              <a:t>The Media’s Role </a:t>
            </a:r>
            <a:br>
              <a:rPr lang="en-US" altLang="en-US" sz="4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altLang="en-US" sz="4400" dirty="0">
                <a:solidFill>
                  <a:schemeClr val="accent1">
                    <a:lumMod val="50000"/>
                  </a:schemeClr>
                </a:solidFill>
              </a:rPr>
              <a:t>in the 2016 Rise of Donald Trump </a:t>
            </a:r>
            <a:br>
              <a:rPr lang="en-US" altLang="en-US" sz="3000" b="1" i="1" dirty="0">
                <a:solidFill>
                  <a:schemeClr val="accent1">
                    <a:lumMod val="50000"/>
                  </a:schemeClr>
                </a:solidFill>
              </a:rPr>
            </a:br>
            <a:endParaRPr lang="en-US" altLang="en-US" sz="3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2" name="Content Placeholder 3">
            <a:extLst>
              <a:ext uri="{FF2B5EF4-FFF2-40B4-BE49-F238E27FC236}">
                <a16:creationId xmlns:a16="http://schemas.microsoft.com/office/drawing/2014/main" id="{3189D93C-8882-4BE3-AE7C-3268CF167AF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1663" y="1654175"/>
          <a:ext cx="7383462" cy="3740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1988" name="TextBox 2">
            <a:extLst>
              <a:ext uri="{FF2B5EF4-FFF2-40B4-BE49-F238E27FC236}">
                <a16:creationId xmlns:a16="http://schemas.microsoft.com/office/drawing/2014/main" id="{6A461706-E7C0-4A29-92E1-C4BD90D54C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663" y="5394325"/>
            <a:ext cx="87360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Source: Media Tenor data, Jun 16, 2015-Nov 8, 2016. Based on coverage average for </a:t>
            </a:r>
            <a:r>
              <a:rPr lang="en-US" altLang="en-US" i="1"/>
              <a:t>Los Angeles Times</a:t>
            </a:r>
            <a:r>
              <a:rPr lang="en-US" altLang="en-US"/>
              <a:t>, </a:t>
            </a:r>
            <a:r>
              <a:rPr lang="en-US" altLang="en-US" i="1"/>
              <a:t>New York Times</a:t>
            </a:r>
            <a:r>
              <a:rPr lang="en-US" altLang="en-US"/>
              <a:t>, </a:t>
            </a:r>
            <a:r>
              <a:rPr lang="en-US" altLang="en-US" i="1"/>
              <a:t>Wall Street Journal</a:t>
            </a:r>
            <a:r>
              <a:rPr lang="en-US" altLang="en-US"/>
              <a:t>, </a:t>
            </a:r>
            <a:r>
              <a:rPr lang="en-US" altLang="en-US" i="1"/>
              <a:t>Washington Post</a:t>
            </a:r>
            <a:r>
              <a:rPr lang="en-US" altLang="en-US"/>
              <a:t>, </a:t>
            </a:r>
            <a:r>
              <a:rPr lang="en-US" altLang="en-US" i="1"/>
              <a:t>USA Today, </a:t>
            </a:r>
            <a:r>
              <a:rPr lang="en-US" altLang="en-US"/>
              <a:t>and main newscasts of ABC, CBS, CNN, Fox, and NBC.</a:t>
            </a:r>
          </a:p>
        </p:txBody>
      </p:sp>
    </p:spTree>
    <p:extLst>
      <p:ext uri="{BB962C8B-B14F-4D97-AF65-F5344CB8AC3E}">
        <p14:creationId xmlns:p14="http://schemas.microsoft.com/office/powerpoint/2010/main" val="5416252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Title 1">
            <a:extLst>
              <a:ext uri="{FF2B5EF4-FFF2-40B4-BE49-F238E27FC236}">
                <a16:creationId xmlns:a16="http://schemas.microsoft.com/office/drawing/2014/main" id="{B7DFCC80-79BA-422D-8571-9EAB15136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altLang="en-US" b="1">
                <a:solidFill>
                  <a:srgbClr val="C00000"/>
                </a:solidFill>
              </a:rPr>
              <a:t>Standing in the Polls –</a:t>
            </a:r>
            <a:br>
              <a:rPr lang="en-US" altLang="en-US" b="1">
                <a:solidFill>
                  <a:srgbClr val="C00000"/>
                </a:solidFill>
              </a:rPr>
            </a:br>
            <a:r>
              <a:rPr lang="en-US" altLang="en-US" b="1">
                <a:solidFill>
                  <a:srgbClr val="C00000"/>
                </a:solidFill>
              </a:rPr>
              <a:t>Invisible Primary</a:t>
            </a:r>
          </a:p>
        </p:txBody>
      </p:sp>
      <p:graphicFrame>
        <p:nvGraphicFramePr>
          <p:cNvPr id="43011" name="Content Placeholder 3">
            <a:extLst>
              <a:ext uri="{FF2B5EF4-FFF2-40B4-BE49-F238E27FC236}">
                <a16:creationId xmlns:a16="http://schemas.microsoft.com/office/drawing/2014/main" id="{7103A8C9-3CE9-4C5E-890A-52F6DF510F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1884304"/>
              </p:ext>
            </p:extLst>
          </p:nvPr>
        </p:nvGraphicFramePr>
        <p:xfrm>
          <a:off x="457200" y="1676400"/>
          <a:ext cx="8655050" cy="447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8663167" imgH="4023709" progId="Excel.Chart.8">
                  <p:embed/>
                </p:oleObj>
              </mc:Choice>
              <mc:Fallback>
                <p:oleObj name="Chart" r:id="rId2" imgW="8663167" imgH="4023709" progId="Excel.Chart.8">
                  <p:embed/>
                  <p:pic>
                    <p:nvPicPr>
                      <p:cNvPr id="43011" name="Content Placeholder 3">
                        <a:extLst>
                          <a:ext uri="{FF2B5EF4-FFF2-40B4-BE49-F238E27FC236}">
                            <a16:creationId xmlns:a16="http://schemas.microsoft.com/office/drawing/2014/main" id="{7103A8C9-3CE9-4C5E-890A-52F6DF510FB3}"/>
                          </a:ext>
                        </a:extLst>
                      </p:cNvPr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676400"/>
                        <a:ext cx="8655050" cy="4475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399165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02E46-1A82-4B30-B547-ED02D9DC9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altLang="en-US" b="1" dirty="0">
                <a:solidFill>
                  <a:srgbClr val="C00000"/>
                </a:solidFill>
              </a:rPr>
              <a:t>Who Wins the Nomination?  </a:t>
            </a:r>
            <a:br>
              <a:rPr lang="en-US" altLang="en-US" dirty="0"/>
            </a:br>
            <a:r>
              <a:rPr lang="en-US" altLang="en-US" dirty="0"/>
              <a:t>Placing first in Iowa/New Hampshire</a:t>
            </a:r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0EA51F4-1B99-45ED-80B4-2C8109D250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6809204"/>
              </p:ext>
            </p:extLst>
          </p:nvPr>
        </p:nvGraphicFramePr>
        <p:xfrm>
          <a:off x="527050" y="1905000"/>
          <a:ext cx="8089900" cy="4170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9700" name="TextBox 6">
            <a:extLst>
              <a:ext uri="{FF2B5EF4-FFF2-40B4-BE49-F238E27FC236}">
                <a16:creationId xmlns:a16="http://schemas.microsoft.com/office/drawing/2014/main" id="{AC50CD49-1BED-47AC-9CF5-16C1F0F1AF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6176963"/>
            <a:ext cx="587289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0000"/>
                </a:solidFill>
              </a:rPr>
              <a:t>Note: Based on non-incumbent races 1980-2020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94C2E-6728-C09F-CCFB-5E6F42B6B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First Reform –</a:t>
            </a:r>
            <a:br>
              <a:rPr lang="en-US" dirty="0"/>
            </a:br>
            <a:r>
              <a:rPr lang="en-US" dirty="0"/>
              <a:t>Convention System (1832-1900)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FFEC20-9ADB-302A-D076-A034AAB62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9530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5200" b="1" dirty="0"/>
              <a:t>Jacksonian Democracy–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4600" dirty="0"/>
              <a:t>- tying electoral votes to the popular vote 	outcome in each state</a:t>
            </a:r>
          </a:p>
          <a:p>
            <a:pPr marL="0" indent="0">
              <a:buNone/>
            </a:pPr>
            <a:r>
              <a:rPr lang="en-US" sz="4600" dirty="0"/>
              <a:t>	- giving control of nomination to the 	national party convention where the 	delegates were controlled by state leaders. </a:t>
            </a:r>
          </a:p>
          <a:p>
            <a:pPr marL="0" indent="0">
              <a:buNone/>
            </a:pPr>
            <a:endParaRPr lang="en-US" sz="46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63576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itle 1">
            <a:extLst>
              <a:ext uri="{FF2B5EF4-FFF2-40B4-BE49-F238E27FC236}">
                <a16:creationId xmlns:a16="http://schemas.microsoft.com/office/drawing/2014/main" id="{19093FC2-37AC-45DC-9622-BC73DD7B9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altLang="en-US" sz="3600" b="1" dirty="0">
                <a:solidFill>
                  <a:srgbClr val="C00000"/>
                </a:solidFill>
              </a:rPr>
              <a:t>Who Wins the Nomination?</a:t>
            </a:r>
            <a:br>
              <a:rPr lang="en-US" altLang="en-US" sz="3600" b="1" dirty="0">
                <a:solidFill>
                  <a:srgbClr val="C00000"/>
                </a:solidFill>
              </a:rPr>
            </a:br>
            <a:r>
              <a:rPr lang="en-US" altLang="en-US" sz="3600" dirty="0"/>
              <a:t>Leading in last </a:t>
            </a:r>
            <a:r>
              <a:rPr lang="en-US" altLang="en-US" sz="3600" u="sng" dirty="0"/>
              <a:t>national</a:t>
            </a:r>
            <a:r>
              <a:rPr lang="en-US" altLang="en-US" sz="3600" dirty="0"/>
              <a:t> poll before Iowa</a:t>
            </a:r>
          </a:p>
        </p:txBody>
      </p:sp>
      <p:graphicFrame>
        <p:nvGraphicFramePr>
          <p:cNvPr id="2" name="Content Placeholder 2">
            <a:extLst>
              <a:ext uri="{FF2B5EF4-FFF2-40B4-BE49-F238E27FC236}">
                <a16:creationId xmlns:a16="http://schemas.microsoft.com/office/drawing/2014/main" id="{22C666FA-536D-4609-9DF7-92AADA53DB0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27050" y="1724025"/>
          <a:ext cx="8089900" cy="4554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2772" name="TextBox 4">
            <a:extLst>
              <a:ext uri="{FF2B5EF4-FFF2-40B4-BE49-F238E27FC236}">
                <a16:creationId xmlns:a16="http://schemas.microsoft.com/office/drawing/2014/main" id="{A2583BC8-44C4-4D5B-A28C-68F2C269DB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6248400"/>
            <a:ext cx="5848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Verdana" panose="020B0604030504040204" pitchFamily="34" charset="0"/>
              </a:rPr>
              <a:t>Note: Based on non-incumbent races since 1980</a:t>
            </a:r>
          </a:p>
        </p:txBody>
      </p:sp>
    </p:spTree>
    <p:extLst>
      <p:ext uri="{BB962C8B-B14F-4D97-AF65-F5344CB8AC3E}">
        <p14:creationId xmlns:p14="http://schemas.microsoft.com/office/powerpoint/2010/main" val="1779110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itle 1">
            <a:extLst>
              <a:ext uri="{FF2B5EF4-FFF2-40B4-BE49-F238E27FC236}">
                <a16:creationId xmlns:a16="http://schemas.microsoft.com/office/drawing/2014/main" id="{AB6EA075-87CF-4F4D-8448-DC05701C0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altLang="en-US" sz="3600" b="1" dirty="0">
                <a:solidFill>
                  <a:srgbClr val="C00000"/>
                </a:solidFill>
              </a:rPr>
              <a:t>Who Wins the Nomination?</a:t>
            </a:r>
            <a:br>
              <a:rPr lang="en-US" altLang="en-US" sz="3600" b="1" dirty="0">
                <a:solidFill>
                  <a:srgbClr val="C00000"/>
                </a:solidFill>
              </a:rPr>
            </a:br>
            <a:r>
              <a:rPr lang="en-US" altLang="en-US" sz="3600" dirty="0"/>
              <a:t>Receiving the most news coverage before Iowa</a:t>
            </a:r>
          </a:p>
        </p:txBody>
      </p:sp>
      <p:graphicFrame>
        <p:nvGraphicFramePr>
          <p:cNvPr id="34819" name="Content Placeholder 2">
            <a:extLst>
              <a:ext uri="{FF2B5EF4-FFF2-40B4-BE49-F238E27FC236}">
                <a16:creationId xmlns:a16="http://schemas.microsoft.com/office/drawing/2014/main" id="{09CDB0C3-2498-4F6C-908E-AF9C94EE5B0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77850" y="1774825"/>
          <a:ext cx="7988300" cy="445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7998645" imgH="4456562" progId="Excel.Chart.8">
                  <p:embed/>
                </p:oleObj>
              </mc:Choice>
              <mc:Fallback>
                <p:oleObj name="Chart" r:id="rId3" imgW="7998645" imgH="4456562" progId="Excel.Chart.8">
                  <p:embed/>
                  <p:pic>
                    <p:nvPicPr>
                      <p:cNvPr id="34819" name="Content Placeholder 2">
                        <a:extLst>
                          <a:ext uri="{FF2B5EF4-FFF2-40B4-BE49-F238E27FC236}">
                            <a16:creationId xmlns:a16="http://schemas.microsoft.com/office/drawing/2014/main" id="{09CDB0C3-2498-4F6C-908E-AF9C94EE5B0A}"/>
                          </a:ext>
                        </a:extLst>
                      </p:cNvPr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850" y="1774825"/>
                        <a:ext cx="7988300" cy="4452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0" name="TextBox 4">
            <a:extLst>
              <a:ext uri="{FF2B5EF4-FFF2-40B4-BE49-F238E27FC236}">
                <a16:creationId xmlns:a16="http://schemas.microsoft.com/office/drawing/2014/main" id="{7BC91D7A-9DDA-48BD-8D7D-61E7C62B40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6248400"/>
            <a:ext cx="5848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Verdana" panose="020B0604030504040204" pitchFamily="34" charset="0"/>
              </a:rPr>
              <a:t>Note: Based on non-incumbent races since 1980</a:t>
            </a:r>
          </a:p>
        </p:txBody>
      </p:sp>
    </p:spTree>
    <p:extLst>
      <p:ext uri="{BB962C8B-B14F-4D97-AF65-F5344CB8AC3E}">
        <p14:creationId xmlns:p14="http://schemas.microsoft.com/office/powerpoint/2010/main" val="35797470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CC220-D80E-FF9A-9AE9-5627DBD97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Great Mismatch</a:t>
            </a:r>
            <a:br>
              <a:rPr lang="en-US" dirty="0"/>
            </a:br>
            <a:r>
              <a:rPr lang="en-US" dirty="0"/>
              <a:t>of the Modern Campaign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99941-D496-522F-99E4-E3CA3B1500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“Campaigns are about gaining power. Governing is about using it.”</a:t>
            </a:r>
          </a:p>
          <a:p>
            <a:pPr marL="0" indent="0">
              <a:buNone/>
            </a:pPr>
            <a:r>
              <a:rPr lang="en-US" dirty="0"/>
              <a:t>We fool ourselves if we think the skills required for one are the skills required for the other.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i="1" dirty="0"/>
              <a:t>“Gentleman, let there be no </a:t>
            </a:r>
            <a:br>
              <a:rPr lang="en-US" i="1" dirty="0"/>
            </a:br>
            <a:r>
              <a:rPr lang="en-US" i="1" dirty="0"/>
              <a:t>		mistake. I would 	make a </a:t>
            </a:r>
            <a:br>
              <a:rPr lang="en-US" i="1" dirty="0"/>
            </a:br>
            <a:r>
              <a:rPr lang="en-US" i="1" dirty="0"/>
              <a:t>		very good president, but a </a:t>
            </a:r>
            <a:br>
              <a:rPr lang="en-US" i="1" dirty="0"/>
            </a:br>
            <a:r>
              <a:rPr lang="en-US" i="1" dirty="0"/>
              <a:t>		very bad candidate.”</a:t>
            </a:r>
          </a:p>
          <a:p>
            <a:pPr marL="0" indent="0">
              <a:buNone/>
            </a:pPr>
            <a:r>
              <a:rPr lang="en-US" dirty="0"/>
              <a:t>			  </a:t>
            </a:r>
            <a:r>
              <a:rPr lang="en-US" sz="2200" dirty="0"/>
              <a:t>James Bryce, The American Commonwealth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E261B3-B6C1-930F-E313-F0475C8327D2}"/>
              </a:ext>
            </a:extLst>
          </p:cNvPr>
          <p:cNvSpPr txBox="1"/>
          <p:nvPr/>
        </p:nvSpPr>
        <p:spPr>
          <a:xfrm>
            <a:off x="304800" y="6376416"/>
            <a:ext cx="5571525" cy="232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94360">
              <a:spcAft>
                <a:spcPts val="600"/>
              </a:spcAft>
            </a:pPr>
            <a:r>
              <a:rPr lang="en-US" sz="91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Derived from John Dickerson, Theodore H. White Lecture, Harvard Kennedy School, February 6, 2024.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52667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6FB9A-5732-780F-7F46-49B879862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Prior Experience – </a:t>
            </a:r>
            <a:br>
              <a:rPr lang="en-US" dirty="0"/>
            </a:br>
            <a:r>
              <a:rPr lang="en-US" dirty="0"/>
              <a:t>Presidential Nominees (1960-2020)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B355BDF-E3F6-2C6F-442D-5E707DB49D8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9600" y="1422400"/>
          <a:ext cx="8229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E7AC3B8-D403-2021-8D75-B4207D0BE913}"/>
              </a:ext>
            </a:extLst>
          </p:cNvPr>
          <p:cNvSpPr txBox="1"/>
          <p:nvPr/>
        </p:nvSpPr>
        <p:spPr>
          <a:xfrm>
            <a:off x="152400" y="4800600"/>
            <a:ext cx="302929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With television, the news </a:t>
            </a:r>
          </a:p>
          <a:p>
            <a:r>
              <a:rPr lang="en-US" sz="2000" dirty="0"/>
              <a:t>became increasingly about </a:t>
            </a:r>
          </a:p>
          <a:p>
            <a:r>
              <a:rPr lang="en-US" sz="2000" dirty="0"/>
              <a:t>national politics, directing </a:t>
            </a:r>
          </a:p>
          <a:p>
            <a:r>
              <a:rPr lang="en-US" sz="2000" dirty="0"/>
              <a:t>public attention toward </a:t>
            </a:r>
          </a:p>
          <a:p>
            <a:r>
              <a:rPr lang="en-US" sz="2000" dirty="0"/>
              <a:t>senators and away from </a:t>
            </a:r>
          </a:p>
          <a:p>
            <a:r>
              <a:rPr lang="en-US" sz="2000" dirty="0"/>
              <a:t>governors.</a:t>
            </a:r>
          </a:p>
        </p:txBody>
      </p:sp>
    </p:spTree>
    <p:extLst>
      <p:ext uri="{BB962C8B-B14F-4D97-AF65-F5344CB8AC3E}">
        <p14:creationId xmlns:p14="http://schemas.microsoft.com/office/powerpoint/2010/main" val="18735624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3B841-F4B3-E16A-B2E7-9DBE28FEA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kern="1200" spc="-100" baseline="0" dirty="0">
                <a:latin typeface="+mj-lt"/>
                <a:ea typeface="+mj-ea"/>
                <a:cs typeface="+mj-cs"/>
              </a:rPr>
              <a:t>The Last Word –</a:t>
            </a:r>
            <a:br>
              <a:rPr lang="en-US" kern="1200" spc="-100" baseline="0" dirty="0">
                <a:latin typeface="+mj-lt"/>
                <a:ea typeface="+mj-ea"/>
                <a:cs typeface="+mj-cs"/>
              </a:rPr>
            </a:br>
            <a:r>
              <a:rPr lang="en-US" kern="1200" spc="-100" baseline="0" dirty="0">
                <a:latin typeface="+mj-lt"/>
                <a:ea typeface="+mj-ea"/>
                <a:cs typeface="+mj-cs"/>
              </a:rPr>
              <a:t>John F. Kennedy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767D217-2E20-BDC4-4A0A-3934AAC69C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21771A-875A-B1F9-9195-D30F7BB058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057400"/>
            <a:ext cx="3931920" cy="433228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3600" dirty="0"/>
              <a:t>“I wish I had spent more time learning how to be president instead of learning how to become president.”</a:t>
            </a:r>
          </a:p>
        </p:txBody>
      </p:sp>
      <p:pic>
        <p:nvPicPr>
          <p:cNvPr id="6" name="Picture 5" descr="A person in a suit writing on a piece of paper">
            <a:extLst>
              <a:ext uri="{FF2B5EF4-FFF2-40B4-BE49-F238E27FC236}">
                <a16:creationId xmlns:a16="http://schemas.microsoft.com/office/drawing/2014/main" id="{F35BD5B7-0792-E555-8AEA-3B28EA74AA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453640"/>
            <a:ext cx="3931920" cy="2279180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C292F9-9F22-32EC-D722-B19F42EDE92F}"/>
              </a:ext>
            </a:extLst>
          </p:cNvPr>
          <p:cNvSpPr txBox="1"/>
          <p:nvPr/>
        </p:nvSpPr>
        <p:spPr>
          <a:xfrm>
            <a:off x="91440" y="6192045"/>
            <a:ext cx="3931920" cy="639762"/>
          </a:xfrm>
          <a:prstGeom prst="rect">
            <a:avLst/>
          </a:prstGeom>
          <a:noFill/>
          <a:ln w="44450" cap="flat" cmpd="sng" algn="ctr">
            <a:noFill/>
            <a:prstDash val="solid"/>
          </a:ln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5000"/>
            </a:pPr>
            <a:r>
              <a:rPr lang="en-US" sz="14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Source: John Dickerson, Theodore H. White Lecture, Harvard Kennedy School, February 6, 2024. </a:t>
            </a:r>
          </a:p>
        </p:txBody>
      </p:sp>
    </p:spTree>
    <p:extLst>
      <p:ext uri="{BB962C8B-B14F-4D97-AF65-F5344CB8AC3E}">
        <p14:creationId xmlns:p14="http://schemas.microsoft.com/office/powerpoint/2010/main" val="374532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9F7DC-3ED5-4A52-9665-361C931D5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2209A-D32E-421B-8FD4-088C4CEAE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590800"/>
            <a:ext cx="8382000" cy="3886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/>
              <a:t>Thank </a:t>
            </a:r>
          </a:p>
          <a:p>
            <a:pPr marL="0" indent="0" algn="ctr">
              <a:buNone/>
            </a:pPr>
            <a:r>
              <a:rPr lang="en-US" sz="4800" dirty="0"/>
              <a:t>You</a:t>
            </a:r>
          </a:p>
        </p:txBody>
      </p:sp>
    </p:spTree>
    <p:extLst>
      <p:ext uri="{BB962C8B-B14F-4D97-AF65-F5344CB8AC3E}">
        <p14:creationId xmlns:p14="http://schemas.microsoft.com/office/powerpoint/2010/main" val="2475447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61865-E673-01BD-62CB-166ABC412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By the late 1800s –</a:t>
            </a:r>
            <a:br>
              <a:rPr lang="en-US" dirty="0"/>
            </a:br>
            <a:r>
              <a:rPr lang="en-US" dirty="0"/>
              <a:t>“popularity” was becoming more important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FB2F6-EC99-9EF4-8C55-49818E13F8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828800"/>
            <a:ext cx="8610600" cy="4648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Convention delegates increasingly valued a potential candidate’s electability rather than suitability for the presidency.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sz="3000" i="1" dirty="0"/>
              <a:t>“Gentleman, let there be no </a:t>
            </a:r>
            <a:br>
              <a:rPr lang="en-US" sz="3000" i="1" dirty="0"/>
            </a:br>
            <a:r>
              <a:rPr lang="en-US" sz="3000" i="1" dirty="0"/>
              <a:t>		mistake. I would 	make a </a:t>
            </a:r>
            <a:br>
              <a:rPr lang="en-US" sz="3000" i="1" dirty="0"/>
            </a:br>
            <a:r>
              <a:rPr lang="en-US" sz="3000" i="1" dirty="0"/>
              <a:t>		very good president, but a </a:t>
            </a:r>
            <a:br>
              <a:rPr lang="en-US" sz="3000" i="1" dirty="0"/>
            </a:br>
            <a:r>
              <a:rPr lang="en-US" sz="3000" i="1" dirty="0"/>
              <a:t>		very bad candidate.”</a:t>
            </a:r>
          </a:p>
          <a:p>
            <a:pPr marL="0" indent="0">
              <a:buNone/>
            </a:pPr>
            <a:r>
              <a:rPr lang="en-US" dirty="0"/>
              <a:t>			  </a:t>
            </a:r>
            <a:r>
              <a:rPr lang="en-US" sz="1800" dirty="0"/>
              <a:t>James Bryce, </a:t>
            </a:r>
            <a:r>
              <a:rPr lang="en-US" sz="1800" i="1" dirty="0"/>
              <a:t>The American Commonwealth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049304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DA04F-991D-89BA-5502-6516BBDA0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 anchor="ctr">
            <a:normAutofit/>
          </a:bodyPr>
          <a:lstStyle/>
          <a:p>
            <a:r>
              <a:rPr lang="en-US" sz="4800" dirty="0"/>
              <a:t>And yet -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92097-E843-0FDA-017F-ECED1A7630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3400" y="1981200"/>
            <a:ext cx="4038600" cy="32674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/>
              <a:t>Candidates typically didn’t campaign, believing it beneath the dignity of the office</a:t>
            </a:r>
          </a:p>
          <a:p>
            <a:pPr marL="0" indent="0">
              <a:buNone/>
            </a:pPr>
            <a:r>
              <a:rPr lang="en-US" sz="3600" dirty="0"/>
              <a:t>	. </a:t>
            </a:r>
          </a:p>
        </p:txBody>
      </p:sp>
      <p:pic>
        <p:nvPicPr>
          <p:cNvPr id="6" name="Picture 5" descr="A person standing on a stage&#10;&#10;Description automatically generated">
            <a:extLst>
              <a:ext uri="{FF2B5EF4-FFF2-40B4-BE49-F238E27FC236}">
                <a16:creationId xmlns:a16="http://schemas.microsoft.com/office/drawing/2014/main" id="{8D26702A-2B96-1FD6-E7C3-56966EE382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920" y="2364555"/>
            <a:ext cx="3886200" cy="2586089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3F4046-BDA2-EBCF-C1CD-D2FF3A8BD5A8}"/>
              </a:ext>
            </a:extLst>
          </p:cNvPr>
          <p:cNvSpPr txBox="1"/>
          <p:nvPr/>
        </p:nvSpPr>
        <p:spPr>
          <a:xfrm>
            <a:off x="5105400" y="5386307"/>
            <a:ext cx="3871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1896, William McKinley campaigned </a:t>
            </a:r>
          </a:p>
          <a:p>
            <a:r>
              <a:rPr lang="en-US" dirty="0"/>
              <a:t>from the front porch of his Ohio home.</a:t>
            </a:r>
          </a:p>
        </p:txBody>
      </p:sp>
    </p:spTree>
    <p:extLst>
      <p:ext uri="{BB962C8B-B14F-4D97-AF65-F5344CB8AC3E}">
        <p14:creationId xmlns:p14="http://schemas.microsoft.com/office/powerpoint/2010/main" val="2455000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6FB9A-5732-780F-7F46-49B879862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Prior Experience – </a:t>
            </a:r>
            <a:br>
              <a:rPr lang="en-US" dirty="0"/>
            </a:br>
            <a:r>
              <a:rPr lang="en-US" dirty="0"/>
              <a:t>Presidential Nominees (1836-1900)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B355BDF-E3F6-2C6F-442D-5E707DB49D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9121425"/>
              </p:ext>
            </p:extLst>
          </p:nvPr>
        </p:nvGraphicFramePr>
        <p:xfrm>
          <a:off x="685800" y="1676400"/>
          <a:ext cx="8229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74641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74476-6244-C5D7-6E56-6CC4A9A3B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Presidential Qualification –</a:t>
            </a:r>
            <a:br>
              <a:rPr lang="en-US" dirty="0"/>
            </a:br>
            <a:r>
              <a:rPr lang="en-US" dirty="0"/>
              <a:t>late 1800s (increased emphasis on popularity)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00237-CD02-5DB7-9CAB-F3A665923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Weight given to: </a:t>
            </a:r>
          </a:p>
          <a:p>
            <a:pPr marL="0" indent="0">
              <a:buNone/>
            </a:pPr>
            <a:r>
              <a:rPr lang="en-US" sz="2800" dirty="0"/>
              <a:t>C = Competence (defined as potential nominees being judged on their preparation for the presidential office)</a:t>
            </a:r>
            <a:br>
              <a:rPr lang="en-US" sz="2800" dirty="0"/>
            </a:br>
            <a:r>
              <a:rPr lang="en-US" sz="2800" dirty="0"/>
              <a:t>P = Popularity (defined as potential nominees being judged on their level of popular support)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sz="4800" b="1" dirty="0"/>
              <a:t>       C</a:t>
            </a:r>
            <a:r>
              <a:rPr lang="en-US" dirty="0"/>
              <a:t> </a:t>
            </a:r>
            <a:r>
              <a:rPr lang="en-US" sz="2400" dirty="0"/>
              <a:t>     					</a:t>
            </a:r>
            <a:r>
              <a:rPr lang="en-US" sz="4400" dirty="0"/>
              <a:t>      </a:t>
            </a:r>
            <a:r>
              <a:rPr lang="en-US" sz="4400" b="1" dirty="0"/>
              <a:t>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26EE0B-84ED-44BB-0AE9-57D3F641458B}"/>
              </a:ext>
            </a:extLst>
          </p:cNvPr>
          <p:cNvSpPr/>
          <p:nvPr/>
        </p:nvSpPr>
        <p:spPr>
          <a:xfrm>
            <a:off x="3352800" y="4343400"/>
            <a:ext cx="3390900" cy="22098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8850269-098F-F893-60EC-7DA43DFE8FDF}"/>
              </a:ext>
            </a:extLst>
          </p:cNvPr>
          <p:cNvSpPr/>
          <p:nvPr/>
        </p:nvSpPr>
        <p:spPr>
          <a:xfrm>
            <a:off x="2030730" y="4343400"/>
            <a:ext cx="3227070" cy="22098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23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D38A6-4EDF-475B-B1ED-D8EE4BC1C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The Second Reform –</a:t>
            </a:r>
            <a:br>
              <a:rPr lang="en-US" dirty="0"/>
            </a:br>
            <a:r>
              <a:rPr lang="en-US" dirty="0"/>
              <a:t>Mixed System (1904-1968)</a:t>
            </a:r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DB2A1BD3-5DEF-4BAB-A130-2DE1ADF616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724400"/>
          </a:xfrm>
        </p:spPr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 b="1" dirty="0"/>
              <a:t>Progressive Movement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dirty="0"/>
              <a:t>	1901- Florida enacts first presidential 	primary, some states follow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dirty="0"/>
              <a:t>	BUT - most states continue to pick their 	convention delegates through the party 	organizations</a:t>
            </a:r>
          </a:p>
        </p:txBody>
      </p:sp>
    </p:spTree>
    <p:extLst>
      <p:ext uri="{BB962C8B-B14F-4D97-AF65-F5344CB8AC3E}">
        <p14:creationId xmlns:p14="http://schemas.microsoft.com/office/powerpoint/2010/main" val="2932165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WASPOLLED" val="7BC5310AF446431FAE310400ECE8FD18"/>
  <p:tag name="TPVERSION" val="5"/>
  <p:tag name="TPFULLVERSION" val="5.3.2.24"/>
  <p:tag name="PPTVERSION" val="12"/>
  <p:tag name="TPOS" val="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20400</TotalTime>
  <Words>2479</Words>
  <Application>Microsoft Office PowerPoint</Application>
  <PresentationFormat>On-screen Show (4:3)</PresentationFormat>
  <Paragraphs>239</Paragraphs>
  <Slides>45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0" baseType="lpstr">
      <vt:lpstr>Arial</vt:lpstr>
      <vt:lpstr>Calibri</vt:lpstr>
      <vt:lpstr>Verdana</vt:lpstr>
      <vt:lpstr>Clarity</vt:lpstr>
      <vt:lpstr>Chart</vt:lpstr>
      <vt:lpstr>Presidential nominating system   from competence to popularity (1787-2024) </vt:lpstr>
      <vt:lpstr>The Framer’s Intent  - The Electoral College</vt:lpstr>
      <vt:lpstr>Presidential Qualification – First System (Framers)</vt:lpstr>
      <vt:lpstr>The First Reform – Convention System (1832-1900)</vt:lpstr>
      <vt:lpstr>By the late 1800s – “popularity” was becoming more important</vt:lpstr>
      <vt:lpstr>And yet -</vt:lpstr>
      <vt:lpstr>Prior Experience –  Presidential Nominees (1836-1900)</vt:lpstr>
      <vt:lpstr>Presidential Qualification – late 1800s (increased emphasis on popularity)</vt:lpstr>
      <vt:lpstr>The Second Reform – Mixed System (1904-1968)</vt:lpstr>
      <vt:lpstr>Presidential Primaries – Early Period (1904-1944)</vt:lpstr>
      <vt:lpstr>Pre-WW2 Example – 1936 Republican Primaries</vt:lpstr>
      <vt:lpstr>After World War II</vt:lpstr>
      <vt:lpstr>The 1952 Democratic Nomination</vt:lpstr>
      <vt:lpstr>Delegate Selection Process – Mixed System (1948-1968)</vt:lpstr>
      <vt:lpstr>Prior Experience –  Presidential Nominees (1904 -1956)</vt:lpstr>
      <vt:lpstr>Presidential Qualification – 1904-1956 (popularity increasing important)</vt:lpstr>
      <vt:lpstr>The Television Age John F. Kennedy writing in TV Guide, 1959</vt:lpstr>
      <vt:lpstr>Conceptually, it was a paradigm shift</vt:lpstr>
      <vt:lpstr>Kennedy’s Primary Election Strategy – 1960 </vt:lpstr>
      <vt:lpstr>Presidential Qualification – 1960s</vt:lpstr>
      <vt:lpstr>Turning Point – 1968 Democratic Primaries</vt:lpstr>
      <vt:lpstr>McGovern-Fraser Commission – changing the rules</vt:lpstr>
      <vt:lpstr>1972 – First Contest With New Rules</vt:lpstr>
      <vt:lpstr>Unintended Consequence of New Rules – The News Media as Power Broker</vt:lpstr>
      <vt:lpstr>Media Amplify the Popularity Factor</vt:lpstr>
      <vt:lpstr>News Coverage  and 1972 Nominating Process Reform</vt:lpstr>
      <vt:lpstr>“No Time for Losers” – Time &amp; Newsweek’s Coverage in the week following Jimmy Carter’s victory in New Hampshire primary</vt:lpstr>
      <vt:lpstr>Presidential Qualification – 1970s (strong shift to popularity)</vt:lpstr>
      <vt:lpstr>1976 &amp; 1980 A Flaw in the System</vt:lpstr>
      <vt:lpstr>The advantage of being the outlying candidate - 1976 New Hampshire Democratic Primary</vt:lpstr>
      <vt:lpstr>Modifying the Rules - Superdelegates</vt:lpstr>
      <vt:lpstr>Presidential Qualification – 1980s (giving somewhat more weight to qualifications)</vt:lpstr>
      <vt:lpstr>Tipping the Balance – Superdelegates and 2008 Democratic Nomination</vt:lpstr>
      <vt:lpstr>Standing the Framers on Their Head – The 2016 Republican primaries</vt:lpstr>
      <vt:lpstr>Republicans’ Opinion of Their Party and Candidate Preference in 2016 Primaries – Eliminating the Establishment’s Voice in the Nomination </vt:lpstr>
      <vt:lpstr>Presidential Qualification – 2016 Republican Nomination (determined almost entirely by voters with almost no role for officeholders)</vt:lpstr>
      <vt:lpstr>The Media’s Role  in the 2016 Rise of Donald Trump  </vt:lpstr>
      <vt:lpstr>Standing in the Polls – Invisible Primary</vt:lpstr>
      <vt:lpstr>Who Wins the Nomination?   Placing first in Iowa/New Hampshire</vt:lpstr>
      <vt:lpstr>Who Wins the Nomination? Leading in last national poll before Iowa</vt:lpstr>
      <vt:lpstr>Who Wins the Nomination? Receiving the most news coverage before Iowa</vt:lpstr>
      <vt:lpstr>The Great Mismatch of the Modern Campaign</vt:lpstr>
      <vt:lpstr>Prior Experience –  Presidential Nominees (1960-2020)</vt:lpstr>
      <vt:lpstr>The Last Word – John F. Kennedy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Economic Regulation</dc:title>
  <dc:creator>Patterson, Thomas E.</dc:creator>
  <cp:lastModifiedBy>Patterson, Thomas E.</cp:lastModifiedBy>
  <cp:revision>73</cp:revision>
  <dcterms:created xsi:type="dcterms:W3CDTF">2021-01-26T14:56:05Z</dcterms:created>
  <dcterms:modified xsi:type="dcterms:W3CDTF">2024-03-19T14:03:13Z</dcterms:modified>
</cp:coreProperties>
</file>