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2.xml" ContentType="application/vnd.openxmlformats-officedocument.drawingml.chartshapes+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rawings/drawing3.xml" ContentType="application/vnd.openxmlformats-officedocument.drawingml.chartshape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4.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5.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6.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7.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8.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9.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0.xml" ContentType="application/vnd.openxmlformats-officedocument.drawingml.chartshapes+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3.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drawings/drawing11.xml" ContentType="application/vnd.openxmlformats-officedocument.drawingml.chartshapes+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drawings/drawing12.xml" ContentType="application/vnd.openxmlformats-officedocument.drawingml.chartshapes+xml"/>
  <Override PartName="/ppt/notesSlides/notesSlide4.xml" ContentType="application/vnd.openxmlformats-officedocument.presentationml.notesSlide+xml"/>
  <Override PartName="/ppt/charts/chart28.xml" ContentType="application/vnd.openxmlformats-officedocument.drawingml.chart+xml"/>
  <Override PartName="/ppt/notesSlides/notesSlide5.xml" ContentType="application/vnd.openxmlformats-officedocument.presentationml.notesSlide+xml"/>
  <Override PartName="/ppt/charts/chart29.xml" ContentType="application/vnd.openxmlformats-officedocument.drawingml.chart+xml"/>
  <Override PartName="/ppt/charts/style28.xml" ContentType="application/vnd.ms-office.chartstyle+xml"/>
  <Override PartName="/ppt/charts/colors28.xml" ContentType="application/vnd.ms-office.chartcolorstyle+xml"/>
  <Override PartName="/ppt/drawings/drawing13.xml" ContentType="application/vnd.openxmlformats-officedocument.drawingml.chartshapes+xml"/>
  <Override PartName="/ppt/notesSlides/notesSlide6.xml" ContentType="application/vnd.openxmlformats-officedocument.presentationml.notesSlide+xml"/>
  <Override PartName="/ppt/charts/chart30.xml" ContentType="application/vnd.openxmlformats-officedocument.drawingml.chart+xml"/>
  <Override PartName="/ppt/charts/style29.xml" ContentType="application/vnd.ms-office.chartstyle+xml"/>
  <Override PartName="/ppt/charts/colors29.xml" ContentType="application/vnd.ms-office.chartcolorstyle+xml"/>
  <Override PartName="/ppt/drawings/drawing14.xml" ContentType="application/vnd.openxmlformats-officedocument.drawingml.chartshapes+xml"/>
  <Override PartName="/ppt/charts/chart31.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7.xml" ContentType="application/vnd.openxmlformats-officedocument.presentationml.notesSlide+xml"/>
  <Override PartName="/ppt/charts/chart32.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3.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4.xml" ContentType="application/vnd.openxmlformats-officedocument.drawingml.chart+xml"/>
  <Override PartName="/ppt/charts/style33.xml" ContentType="application/vnd.ms-office.chartstyle+xml"/>
  <Override PartName="/ppt/charts/colors33.xml" ContentType="application/vnd.ms-office.chartcolorstyle+xml"/>
  <Override PartName="/ppt/drawings/drawing15.xml" ContentType="application/vnd.openxmlformats-officedocument.drawingml.chartshapes+xml"/>
  <Override PartName="/ppt/charts/chart35.xml" ContentType="application/vnd.openxmlformats-officedocument.drawingml.chart+xml"/>
  <Override PartName="/ppt/charts/style34.xml" ContentType="application/vnd.ms-office.chartstyle+xml"/>
  <Override PartName="/ppt/charts/colors34.xml" ContentType="application/vnd.ms-office.chartcolorstyle+xml"/>
  <Override PartName="/ppt/drawings/drawing16.xml" ContentType="application/vnd.openxmlformats-officedocument.drawingml.chartshape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61"/>
  </p:notesMasterIdLst>
  <p:handoutMasterIdLst>
    <p:handoutMasterId r:id="rId62"/>
  </p:handoutMasterIdLst>
  <p:sldIdLst>
    <p:sldId id="349" r:id="rId2"/>
    <p:sldId id="1372" r:id="rId3"/>
    <p:sldId id="1389" r:id="rId4"/>
    <p:sldId id="1390" r:id="rId5"/>
    <p:sldId id="1380" r:id="rId6"/>
    <p:sldId id="1392" r:id="rId7"/>
    <p:sldId id="1446" r:id="rId8"/>
    <p:sldId id="1393" r:id="rId9"/>
    <p:sldId id="1394" r:id="rId10"/>
    <p:sldId id="1447" r:id="rId11"/>
    <p:sldId id="1395" r:id="rId12"/>
    <p:sldId id="1397" r:id="rId13"/>
    <p:sldId id="1448" r:id="rId14"/>
    <p:sldId id="1432" r:id="rId15"/>
    <p:sldId id="1433" r:id="rId16"/>
    <p:sldId id="1403" r:id="rId17"/>
    <p:sldId id="1435" r:id="rId18"/>
    <p:sldId id="1436" r:id="rId19"/>
    <p:sldId id="1417" r:id="rId20"/>
    <p:sldId id="1347" r:id="rId21"/>
    <p:sldId id="603" r:id="rId22"/>
    <p:sldId id="1348" r:id="rId23"/>
    <p:sldId id="1404" r:id="rId24"/>
    <p:sldId id="1405" r:id="rId25"/>
    <p:sldId id="1440" r:id="rId26"/>
    <p:sldId id="1406" r:id="rId27"/>
    <p:sldId id="1419" r:id="rId28"/>
    <p:sldId id="1398" r:id="rId29"/>
    <p:sldId id="1418" r:id="rId30"/>
    <p:sldId id="1441" r:id="rId31"/>
    <p:sldId id="1420" r:id="rId32"/>
    <p:sldId id="973" r:id="rId33"/>
    <p:sldId id="1407" r:id="rId34"/>
    <p:sldId id="1408" r:id="rId35"/>
    <p:sldId id="1421" r:id="rId36"/>
    <p:sldId id="1422" r:id="rId37"/>
    <p:sldId id="1283" r:id="rId38"/>
    <p:sldId id="1413" r:id="rId39"/>
    <p:sldId id="1346" r:id="rId40"/>
    <p:sldId id="1340" r:id="rId41"/>
    <p:sldId id="1429" r:id="rId42"/>
    <p:sldId id="1415" r:id="rId43"/>
    <p:sldId id="1423" r:id="rId44"/>
    <p:sldId id="1354" r:id="rId45"/>
    <p:sldId id="1020" r:id="rId46"/>
    <p:sldId id="1424" r:id="rId47"/>
    <p:sldId id="1375" r:id="rId48"/>
    <p:sldId id="1449" r:id="rId49"/>
    <p:sldId id="1376" r:id="rId50"/>
    <p:sldId id="1377" r:id="rId51"/>
    <p:sldId id="1378" r:id="rId52"/>
    <p:sldId id="1425" r:id="rId53"/>
    <p:sldId id="1426" r:id="rId54"/>
    <p:sldId id="361" r:id="rId55"/>
    <p:sldId id="1362" r:id="rId56"/>
    <p:sldId id="1363" r:id="rId57"/>
    <p:sldId id="1427" r:id="rId58"/>
    <p:sldId id="1442" r:id="rId59"/>
    <p:sldId id="1391" r:id="rId60"/>
  </p:sldIdLst>
  <p:sldSz cx="9144000" cy="6858000" type="screen4x3"/>
  <p:notesSz cx="7010400" cy="9296400"/>
  <p:custDataLst>
    <p:tags r:id="rId6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terson, Thomas E." initials="PTE" lastIdx="1" clrIdx="0">
    <p:extLst>
      <p:ext uri="{19B8F6BF-5375-455C-9EA6-DF929625EA0E}">
        <p15:presenceInfo xmlns:p15="http://schemas.microsoft.com/office/powerpoint/2012/main" userId="S-1-5-21-2495159159-2180551235-2419784266-3292" providerId="AD"/>
      </p:ext>
    </p:extLst>
  </p:cmAuthor>
  <p:cmAuthor id="2" name="Patterson, Thomas E." initials="PTE [2]" lastIdx="3" clrIdx="1">
    <p:extLst>
      <p:ext uri="{19B8F6BF-5375-455C-9EA6-DF929625EA0E}">
        <p15:presenceInfo xmlns:p15="http://schemas.microsoft.com/office/powerpoint/2012/main" userId="S::Thomas_Patterson@hks.harvard.edu::ee5ec556-6eac-4717-81d1-ca8c741e94f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498A1A-BD5C-40E2-859A-3F8FB160A5FC}" v="304" dt="2022-03-04T12:58:05.8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70" autoAdjust="0"/>
    <p:restoredTop sz="94660"/>
  </p:normalViewPr>
  <p:slideViewPr>
    <p:cSldViewPr>
      <p:cViewPr varScale="1">
        <p:scale>
          <a:sx n="75" d="100"/>
          <a:sy n="75" d="100"/>
        </p:scale>
        <p:origin x="472" y="56"/>
      </p:cViewPr>
      <p:guideLst>
        <p:guide orient="horz" pos="2160"/>
        <p:guide pos="2880"/>
      </p:guideLst>
    </p:cSldViewPr>
  </p:slideViewPr>
  <p:notesTextViewPr>
    <p:cViewPr>
      <p:scale>
        <a:sx n="1" d="1"/>
        <a:sy n="1" d="1"/>
      </p:scale>
      <p:origin x="0" y="0"/>
    </p:cViewPr>
  </p:notesTextViewPr>
  <p:notesViewPr>
    <p:cSldViewPr snapToGrid="0" snapToObjects="1">
      <p:cViewPr varScale="1">
        <p:scale>
          <a:sx n="110" d="100"/>
          <a:sy n="110" d="100"/>
        </p:scale>
        <p:origin x="-5936" y="-12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gs" Target="tags/tag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commentAuthors" Target="commentAuthors.xml"/><Relationship Id="rId69"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7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terson, Thomas E." userId="ee5ec556-6eac-4717-81d1-ca8c741e94fa" providerId="ADAL" clId="{FA498A1A-BD5C-40E2-859A-3F8FB160A5FC}"/>
    <pc:docChg chg="undo custSel addSld delSld modSld">
      <pc:chgData name="Patterson, Thomas E." userId="ee5ec556-6eac-4717-81d1-ca8c741e94fa" providerId="ADAL" clId="{FA498A1A-BD5C-40E2-859A-3F8FB160A5FC}" dt="2022-03-04T12:58:05.879" v="3143"/>
      <pc:docMkLst>
        <pc:docMk/>
      </pc:docMkLst>
      <pc:sldChg chg="modSp mod">
        <pc:chgData name="Patterson, Thomas E." userId="ee5ec556-6eac-4717-81d1-ca8c741e94fa" providerId="ADAL" clId="{FA498A1A-BD5C-40E2-859A-3F8FB160A5FC}" dt="2022-03-02T21:52:27.226" v="116" actId="14100"/>
        <pc:sldMkLst>
          <pc:docMk/>
          <pc:sldMk cId="2921009794" sldId="349"/>
        </pc:sldMkLst>
        <pc:spChg chg="mod">
          <ac:chgData name="Patterson, Thomas E." userId="ee5ec556-6eac-4717-81d1-ca8c741e94fa" providerId="ADAL" clId="{FA498A1A-BD5C-40E2-859A-3F8FB160A5FC}" dt="2022-03-02T21:51:41.387" v="75" actId="122"/>
          <ac:spMkLst>
            <pc:docMk/>
            <pc:sldMk cId="2921009794" sldId="349"/>
            <ac:spMk id="2" creationId="{00000000-0000-0000-0000-000000000000}"/>
          </ac:spMkLst>
        </pc:spChg>
        <pc:spChg chg="mod">
          <ac:chgData name="Patterson, Thomas E." userId="ee5ec556-6eac-4717-81d1-ca8c741e94fa" providerId="ADAL" clId="{FA498A1A-BD5C-40E2-859A-3F8FB160A5FC}" dt="2022-03-02T21:52:27.226" v="116" actId="14100"/>
          <ac:spMkLst>
            <pc:docMk/>
            <pc:sldMk cId="2921009794" sldId="349"/>
            <ac:spMk id="3" creationId="{00000000-0000-0000-0000-000000000000}"/>
          </ac:spMkLst>
        </pc:spChg>
      </pc:sldChg>
      <pc:sldChg chg="modSp mod">
        <pc:chgData name="Patterson, Thomas E." userId="ee5ec556-6eac-4717-81d1-ca8c741e94fa" providerId="ADAL" clId="{FA498A1A-BD5C-40E2-859A-3F8FB160A5FC}" dt="2022-03-04T12:22:14.763" v="2201" actId="20577"/>
        <pc:sldMkLst>
          <pc:docMk/>
          <pc:sldMk cId="3075529016" sldId="1347"/>
        </pc:sldMkLst>
        <pc:spChg chg="mod">
          <ac:chgData name="Patterson, Thomas E." userId="ee5ec556-6eac-4717-81d1-ca8c741e94fa" providerId="ADAL" clId="{FA498A1A-BD5C-40E2-859A-3F8FB160A5FC}" dt="2022-03-04T12:22:14.763" v="2201" actId="20577"/>
          <ac:spMkLst>
            <pc:docMk/>
            <pc:sldMk cId="3075529016" sldId="1347"/>
            <ac:spMk id="2" creationId="{AF5AD0C0-B801-494C-ACCE-524CA436CE13}"/>
          </ac:spMkLst>
        </pc:spChg>
      </pc:sldChg>
      <pc:sldChg chg="del">
        <pc:chgData name="Patterson, Thomas E." userId="ee5ec556-6eac-4717-81d1-ca8c741e94fa" providerId="ADAL" clId="{FA498A1A-BD5C-40E2-859A-3F8FB160A5FC}" dt="2022-03-04T12:28:59.414" v="2302" actId="2696"/>
        <pc:sldMkLst>
          <pc:docMk/>
          <pc:sldMk cId="28084673" sldId="1352"/>
        </pc:sldMkLst>
      </pc:sldChg>
      <pc:sldChg chg="modSp mod">
        <pc:chgData name="Patterson, Thomas E." userId="ee5ec556-6eac-4717-81d1-ca8c741e94fa" providerId="ADAL" clId="{FA498A1A-BD5C-40E2-859A-3F8FB160A5FC}" dt="2022-03-04T12:45:49.252" v="3010" actId="20577"/>
        <pc:sldMkLst>
          <pc:docMk/>
          <pc:sldMk cId="62122575" sldId="1354"/>
        </pc:sldMkLst>
        <pc:spChg chg="mod">
          <ac:chgData name="Patterson, Thomas E." userId="ee5ec556-6eac-4717-81d1-ca8c741e94fa" providerId="ADAL" clId="{FA498A1A-BD5C-40E2-859A-3F8FB160A5FC}" dt="2022-03-04T12:42:40.785" v="2775" actId="27636"/>
          <ac:spMkLst>
            <pc:docMk/>
            <pc:sldMk cId="62122575" sldId="1354"/>
            <ac:spMk id="2" creationId="{A685275F-5095-461F-BB65-B986B6BB4DCA}"/>
          </ac:spMkLst>
        </pc:spChg>
        <pc:spChg chg="mod">
          <ac:chgData name="Patterson, Thomas E." userId="ee5ec556-6eac-4717-81d1-ca8c741e94fa" providerId="ADAL" clId="{FA498A1A-BD5C-40E2-859A-3F8FB160A5FC}" dt="2022-03-04T12:45:49.252" v="3010" actId="20577"/>
          <ac:spMkLst>
            <pc:docMk/>
            <pc:sldMk cId="62122575" sldId="1354"/>
            <ac:spMk id="3" creationId="{92836DC6-B753-4CFA-90FF-52F890B7E4E2}"/>
          </ac:spMkLst>
        </pc:spChg>
      </pc:sldChg>
      <pc:sldChg chg="modSp mod">
        <pc:chgData name="Patterson, Thomas E." userId="ee5ec556-6eac-4717-81d1-ca8c741e94fa" providerId="ADAL" clId="{FA498A1A-BD5C-40E2-859A-3F8FB160A5FC}" dt="2022-03-04T11:31:16.232" v="1510" actId="6549"/>
        <pc:sldMkLst>
          <pc:docMk/>
          <pc:sldMk cId="3923138398" sldId="1372"/>
        </pc:sldMkLst>
        <pc:spChg chg="mod">
          <ac:chgData name="Patterson, Thomas E." userId="ee5ec556-6eac-4717-81d1-ca8c741e94fa" providerId="ADAL" clId="{FA498A1A-BD5C-40E2-859A-3F8FB160A5FC}" dt="2022-03-02T21:53:19.573" v="126" actId="20577"/>
          <ac:spMkLst>
            <pc:docMk/>
            <pc:sldMk cId="3923138398" sldId="1372"/>
            <ac:spMk id="2" creationId="{33205579-CD95-480B-A666-C6943C47429B}"/>
          </ac:spMkLst>
        </pc:spChg>
        <pc:spChg chg="mod">
          <ac:chgData name="Patterson, Thomas E." userId="ee5ec556-6eac-4717-81d1-ca8c741e94fa" providerId="ADAL" clId="{FA498A1A-BD5C-40E2-859A-3F8FB160A5FC}" dt="2022-03-04T11:31:16.232" v="1510" actId="6549"/>
          <ac:spMkLst>
            <pc:docMk/>
            <pc:sldMk cId="3923138398" sldId="1372"/>
            <ac:spMk id="3" creationId="{72625A5E-6EC8-43DF-B3C6-CD7BFF04AC76}"/>
          </ac:spMkLst>
        </pc:spChg>
      </pc:sldChg>
      <pc:sldChg chg="addSp modSp mod">
        <pc:chgData name="Patterson, Thomas E." userId="ee5ec556-6eac-4717-81d1-ca8c741e94fa" providerId="ADAL" clId="{FA498A1A-BD5C-40E2-859A-3F8FB160A5FC}" dt="2022-03-04T12:47:18.127" v="3069" actId="255"/>
        <pc:sldMkLst>
          <pc:docMk/>
          <pc:sldMk cId="4202156987" sldId="1375"/>
        </pc:sldMkLst>
        <pc:spChg chg="add mod">
          <ac:chgData name="Patterson, Thomas E." userId="ee5ec556-6eac-4717-81d1-ca8c741e94fa" providerId="ADAL" clId="{FA498A1A-BD5C-40E2-859A-3F8FB160A5FC}" dt="2022-03-04T12:47:18.127" v="3069" actId="255"/>
          <ac:spMkLst>
            <pc:docMk/>
            <pc:sldMk cId="4202156987" sldId="1375"/>
            <ac:spMk id="3" creationId="{24CB91F5-0992-44E5-9017-05F74DED2744}"/>
          </ac:spMkLst>
        </pc:spChg>
      </pc:sldChg>
      <pc:sldChg chg="modSp mod">
        <pc:chgData name="Patterson, Thomas E." userId="ee5ec556-6eac-4717-81d1-ca8c741e94fa" providerId="ADAL" clId="{FA498A1A-BD5C-40E2-859A-3F8FB160A5FC}" dt="2022-03-02T21:56:02.671" v="157" actId="6549"/>
        <pc:sldMkLst>
          <pc:docMk/>
          <pc:sldMk cId="1658021203" sldId="1380"/>
        </pc:sldMkLst>
        <pc:spChg chg="mod">
          <ac:chgData name="Patterson, Thomas E." userId="ee5ec556-6eac-4717-81d1-ca8c741e94fa" providerId="ADAL" clId="{FA498A1A-BD5C-40E2-859A-3F8FB160A5FC}" dt="2022-03-02T21:56:02.671" v="157" actId="6549"/>
          <ac:spMkLst>
            <pc:docMk/>
            <pc:sldMk cId="1658021203" sldId="1380"/>
            <ac:spMk id="3" creationId="{3ADA5820-C918-45B4-8805-168D07198AC0}"/>
          </ac:spMkLst>
        </pc:spChg>
      </pc:sldChg>
      <pc:sldChg chg="add">
        <pc:chgData name="Patterson, Thomas E." userId="ee5ec556-6eac-4717-81d1-ca8c741e94fa" providerId="ADAL" clId="{FA498A1A-BD5C-40E2-859A-3F8FB160A5FC}" dt="2022-03-04T11:35:53.369" v="1512"/>
        <pc:sldMkLst>
          <pc:docMk/>
          <pc:sldMk cId="569920329" sldId="1391"/>
        </pc:sldMkLst>
      </pc:sldChg>
      <pc:sldChg chg="del">
        <pc:chgData name="Patterson, Thomas E." userId="ee5ec556-6eac-4717-81d1-ca8c741e94fa" providerId="ADAL" clId="{FA498A1A-BD5C-40E2-859A-3F8FB160A5FC}" dt="2022-03-04T11:35:41.868" v="1511" actId="2696"/>
        <pc:sldMkLst>
          <pc:docMk/>
          <pc:sldMk cId="3928809181" sldId="1391"/>
        </pc:sldMkLst>
      </pc:sldChg>
      <pc:sldChg chg="modSp mod">
        <pc:chgData name="Patterson, Thomas E." userId="ee5ec556-6eac-4717-81d1-ca8c741e94fa" providerId="ADAL" clId="{FA498A1A-BD5C-40E2-859A-3F8FB160A5FC}" dt="2022-03-04T12:02:18.668" v="1853" actId="20577"/>
        <pc:sldMkLst>
          <pc:docMk/>
          <pc:sldMk cId="1827702815" sldId="1393"/>
        </pc:sldMkLst>
        <pc:spChg chg="mod">
          <ac:chgData name="Patterson, Thomas E." userId="ee5ec556-6eac-4717-81d1-ca8c741e94fa" providerId="ADAL" clId="{FA498A1A-BD5C-40E2-859A-3F8FB160A5FC}" dt="2022-03-04T12:02:18.668" v="1853" actId="20577"/>
          <ac:spMkLst>
            <pc:docMk/>
            <pc:sldMk cId="1827702815" sldId="1393"/>
            <ac:spMk id="3" creationId="{B57C98C3-D165-489D-AF56-83D9A5D6D810}"/>
          </ac:spMkLst>
        </pc:spChg>
      </pc:sldChg>
      <pc:sldChg chg="delSp modSp mod">
        <pc:chgData name="Patterson, Thomas E." userId="ee5ec556-6eac-4717-81d1-ca8c741e94fa" providerId="ADAL" clId="{FA498A1A-BD5C-40E2-859A-3F8FB160A5FC}" dt="2022-03-04T12:02:53.335" v="1857"/>
        <pc:sldMkLst>
          <pc:docMk/>
          <pc:sldMk cId="4134179935" sldId="1394"/>
        </pc:sldMkLst>
        <pc:spChg chg="del mod">
          <ac:chgData name="Patterson, Thomas E." userId="ee5ec556-6eac-4717-81d1-ca8c741e94fa" providerId="ADAL" clId="{FA498A1A-BD5C-40E2-859A-3F8FB160A5FC}" dt="2022-03-04T12:02:53.335" v="1857"/>
          <ac:spMkLst>
            <pc:docMk/>
            <pc:sldMk cId="4134179935" sldId="1394"/>
            <ac:spMk id="8" creationId="{A6F8D96B-9BB1-44D7-864C-D85325F11468}"/>
          </ac:spMkLst>
        </pc:spChg>
      </pc:sldChg>
      <pc:sldChg chg="mod">
        <pc:chgData name="Patterson, Thomas E." userId="ee5ec556-6eac-4717-81d1-ca8c741e94fa" providerId="ADAL" clId="{FA498A1A-BD5C-40E2-859A-3F8FB160A5FC}" dt="2022-03-02T22:07:04.044" v="164" actId="27918"/>
        <pc:sldMkLst>
          <pc:docMk/>
          <pc:sldMk cId="2743884386" sldId="1397"/>
        </pc:sldMkLst>
      </pc:sldChg>
      <pc:sldChg chg="add">
        <pc:chgData name="Patterson, Thomas E." userId="ee5ec556-6eac-4717-81d1-ca8c741e94fa" providerId="ADAL" clId="{FA498A1A-BD5C-40E2-859A-3F8FB160A5FC}" dt="2022-03-04T12:26:41.903" v="2225"/>
        <pc:sldMkLst>
          <pc:docMk/>
          <pc:sldMk cId="27621355" sldId="1398"/>
        </pc:sldMkLst>
      </pc:sldChg>
      <pc:sldChg chg="del">
        <pc:chgData name="Patterson, Thomas E." userId="ee5ec556-6eac-4717-81d1-ca8c741e94fa" providerId="ADAL" clId="{FA498A1A-BD5C-40E2-859A-3F8FB160A5FC}" dt="2022-03-04T12:10:45.905" v="1894" actId="2696"/>
        <pc:sldMkLst>
          <pc:docMk/>
          <pc:sldMk cId="1745806673" sldId="1398"/>
        </pc:sldMkLst>
      </pc:sldChg>
      <pc:sldChg chg="add del">
        <pc:chgData name="Patterson, Thomas E." userId="ee5ec556-6eac-4717-81d1-ca8c741e94fa" providerId="ADAL" clId="{FA498A1A-BD5C-40E2-859A-3F8FB160A5FC}" dt="2022-03-04T12:26:08.815" v="2224" actId="2696"/>
        <pc:sldMkLst>
          <pc:docMk/>
          <pc:sldMk cId="2433296993" sldId="1398"/>
        </pc:sldMkLst>
      </pc:sldChg>
      <pc:sldChg chg="modAnim">
        <pc:chgData name="Patterson, Thomas E." userId="ee5ec556-6eac-4717-81d1-ca8c741e94fa" providerId="ADAL" clId="{FA498A1A-BD5C-40E2-859A-3F8FB160A5FC}" dt="2022-03-02T22:10:40.403" v="303"/>
        <pc:sldMkLst>
          <pc:docMk/>
          <pc:sldMk cId="2599816995" sldId="1403"/>
        </pc:sldMkLst>
      </pc:sldChg>
      <pc:sldChg chg="modSp mod">
        <pc:chgData name="Patterson, Thomas E." userId="ee5ec556-6eac-4717-81d1-ca8c741e94fa" providerId="ADAL" clId="{FA498A1A-BD5C-40E2-859A-3F8FB160A5FC}" dt="2022-03-04T12:24:17.014" v="2204" actId="113"/>
        <pc:sldMkLst>
          <pc:docMk/>
          <pc:sldMk cId="661686459" sldId="1404"/>
        </pc:sldMkLst>
        <pc:spChg chg="mod">
          <ac:chgData name="Patterson, Thomas E." userId="ee5ec556-6eac-4717-81d1-ca8c741e94fa" providerId="ADAL" clId="{FA498A1A-BD5C-40E2-859A-3F8FB160A5FC}" dt="2022-03-04T12:24:17.014" v="2204" actId="113"/>
          <ac:spMkLst>
            <pc:docMk/>
            <pc:sldMk cId="661686459" sldId="1404"/>
            <ac:spMk id="3" creationId="{493F37D2-4DAC-4F91-9CCD-E2A4FE9D8201}"/>
          </ac:spMkLst>
        </pc:spChg>
      </pc:sldChg>
      <pc:sldChg chg="addSp modSp mod">
        <pc:chgData name="Patterson, Thomas E." userId="ee5ec556-6eac-4717-81d1-ca8c741e94fa" providerId="ADAL" clId="{FA498A1A-BD5C-40E2-859A-3F8FB160A5FC}" dt="2022-03-03T00:57:25.142" v="1425" actId="20577"/>
        <pc:sldMkLst>
          <pc:docMk/>
          <pc:sldMk cId="1559710999" sldId="1405"/>
        </pc:sldMkLst>
        <pc:spChg chg="add mod">
          <ac:chgData name="Patterson, Thomas E." userId="ee5ec556-6eac-4717-81d1-ca8c741e94fa" providerId="ADAL" clId="{FA498A1A-BD5C-40E2-859A-3F8FB160A5FC}" dt="2022-03-03T00:57:25.142" v="1425" actId="20577"/>
          <ac:spMkLst>
            <pc:docMk/>
            <pc:sldMk cId="1559710999" sldId="1405"/>
            <ac:spMk id="3" creationId="{1006BD65-4977-4CCB-B221-8EC4D8331A73}"/>
          </ac:spMkLst>
        </pc:spChg>
      </pc:sldChg>
      <pc:sldChg chg="modSp mod">
        <pc:chgData name="Patterson, Thomas E." userId="ee5ec556-6eac-4717-81d1-ca8c741e94fa" providerId="ADAL" clId="{FA498A1A-BD5C-40E2-859A-3F8FB160A5FC}" dt="2022-03-04T12:25:29.752" v="2223" actId="20577"/>
        <pc:sldMkLst>
          <pc:docMk/>
          <pc:sldMk cId="88638099" sldId="1406"/>
        </pc:sldMkLst>
        <pc:spChg chg="mod">
          <ac:chgData name="Patterson, Thomas E." userId="ee5ec556-6eac-4717-81d1-ca8c741e94fa" providerId="ADAL" clId="{FA498A1A-BD5C-40E2-859A-3F8FB160A5FC}" dt="2022-03-04T12:25:29.752" v="2223" actId="20577"/>
          <ac:spMkLst>
            <pc:docMk/>
            <pc:sldMk cId="88638099" sldId="1406"/>
            <ac:spMk id="2" creationId="{A2E33FF2-086F-4F1C-821E-E813C52B6735}"/>
          </ac:spMkLst>
        </pc:spChg>
      </pc:sldChg>
      <pc:sldChg chg="modSp mod">
        <pc:chgData name="Patterson, Thomas E." userId="ee5ec556-6eac-4717-81d1-ca8c741e94fa" providerId="ADAL" clId="{FA498A1A-BD5C-40E2-859A-3F8FB160A5FC}" dt="2022-03-04T12:29:48.462" v="2305" actId="27636"/>
        <pc:sldMkLst>
          <pc:docMk/>
          <pc:sldMk cId="1131745240" sldId="1408"/>
        </pc:sldMkLst>
        <pc:spChg chg="mod">
          <ac:chgData name="Patterson, Thomas E." userId="ee5ec556-6eac-4717-81d1-ca8c741e94fa" providerId="ADAL" clId="{FA498A1A-BD5C-40E2-859A-3F8FB160A5FC}" dt="2022-03-04T12:29:48.462" v="2305" actId="27636"/>
          <ac:spMkLst>
            <pc:docMk/>
            <pc:sldMk cId="1131745240" sldId="1408"/>
            <ac:spMk id="3" creationId="{12D89EBC-32FD-4CB4-97E7-7E145DCF8699}"/>
          </ac:spMkLst>
        </pc:spChg>
      </pc:sldChg>
      <pc:sldChg chg="modSp mod">
        <pc:chgData name="Patterson, Thomas E." userId="ee5ec556-6eac-4717-81d1-ca8c741e94fa" providerId="ADAL" clId="{FA498A1A-BD5C-40E2-859A-3F8FB160A5FC}" dt="2022-03-04T12:21:19.192" v="2151" actId="20577"/>
        <pc:sldMkLst>
          <pc:docMk/>
          <pc:sldMk cId="2918638767" sldId="1417"/>
        </pc:sldMkLst>
        <pc:spChg chg="mod">
          <ac:chgData name="Patterson, Thomas E." userId="ee5ec556-6eac-4717-81d1-ca8c741e94fa" providerId="ADAL" clId="{FA498A1A-BD5C-40E2-859A-3F8FB160A5FC}" dt="2022-03-04T12:21:19.192" v="2151" actId="20577"/>
          <ac:spMkLst>
            <pc:docMk/>
            <pc:sldMk cId="2918638767" sldId="1417"/>
            <ac:spMk id="2" creationId="{4AD7C8A7-7364-4674-A4BB-7AD8EB83FAA8}"/>
          </ac:spMkLst>
        </pc:spChg>
        <pc:spChg chg="mod">
          <ac:chgData name="Patterson, Thomas E." userId="ee5ec556-6eac-4717-81d1-ca8c741e94fa" providerId="ADAL" clId="{FA498A1A-BD5C-40E2-859A-3F8FB160A5FC}" dt="2022-03-04T12:15:38.360" v="2121" actId="27636"/>
          <ac:spMkLst>
            <pc:docMk/>
            <pc:sldMk cId="2918638767" sldId="1417"/>
            <ac:spMk id="3" creationId="{BCDEDB8B-4B4D-4D9C-BF3A-625AEC2015FD}"/>
          </ac:spMkLst>
        </pc:spChg>
      </pc:sldChg>
      <pc:sldChg chg="modSp mod">
        <pc:chgData name="Patterson, Thomas E." userId="ee5ec556-6eac-4717-81d1-ca8c741e94fa" providerId="ADAL" clId="{FA498A1A-BD5C-40E2-859A-3F8FB160A5FC}" dt="2022-03-04T12:28:28.635" v="2301" actId="6549"/>
        <pc:sldMkLst>
          <pc:docMk/>
          <pc:sldMk cId="2146362980" sldId="1418"/>
        </pc:sldMkLst>
        <pc:spChg chg="mod">
          <ac:chgData name="Patterson, Thomas E." userId="ee5ec556-6eac-4717-81d1-ca8c741e94fa" providerId="ADAL" clId="{FA498A1A-BD5C-40E2-859A-3F8FB160A5FC}" dt="2022-03-04T12:26:55.290" v="2226" actId="20577"/>
          <ac:spMkLst>
            <pc:docMk/>
            <pc:sldMk cId="2146362980" sldId="1418"/>
            <ac:spMk id="2" creationId="{C05C1D7C-BE11-4661-97F8-B04DD3EADF0A}"/>
          </ac:spMkLst>
        </pc:spChg>
        <pc:spChg chg="mod">
          <ac:chgData name="Patterson, Thomas E." userId="ee5ec556-6eac-4717-81d1-ca8c741e94fa" providerId="ADAL" clId="{FA498A1A-BD5C-40E2-859A-3F8FB160A5FC}" dt="2022-03-04T12:28:28.635" v="2301" actId="6549"/>
          <ac:spMkLst>
            <pc:docMk/>
            <pc:sldMk cId="2146362980" sldId="1418"/>
            <ac:spMk id="3" creationId="{9BADA455-295B-4050-8AC3-241D118EE1D8}"/>
          </ac:spMkLst>
        </pc:spChg>
      </pc:sldChg>
      <pc:sldChg chg="modSp mod modAnim">
        <pc:chgData name="Patterson, Thomas E." userId="ee5ec556-6eac-4717-81d1-ca8c741e94fa" providerId="ADAL" clId="{FA498A1A-BD5C-40E2-859A-3F8FB160A5FC}" dt="2022-03-04T12:55:57.190" v="3140"/>
        <pc:sldMkLst>
          <pc:docMk/>
          <pc:sldMk cId="1031957310" sldId="1421"/>
        </pc:sldMkLst>
        <pc:spChg chg="mod">
          <ac:chgData name="Patterson, Thomas E." userId="ee5ec556-6eac-4717-81d1-ca8c741e94fa" providerId="ADAL" clId="{FA498A1A-BD5C-40E2-859A-3F8FB160A5FC}" dt="2022-03-04T11:30:20.244" v="1450" actId="20577"/>
          <ac:spMkLst>
            <pc:docMk/>
            <pc:sldMk cId="1031957310" sldId="1421"/>
            <ac:spMk id="2" creationId="{D1EAE8CD-39DB-436C-A83D-12883442D6CF}"/>
          </ac:spMkLst>
        </pc:spChg>
        <pc:spChg chg="mod">
          <ac:chgData name="Patterson, Thomas E." userId="ee5ec556-6eac-4717-81d1-ca8c741e94fa" providerId="ADAL" clId="{FA498A1A-BD5C-40E2-859A-3F8FB160A5FC}" dt="2022-03-04T12:36:01.517" v="2613" actId="20577"/>
          <ac:spMkLst>
            <pc:docMk/>
            <pc:sldMk cId="1031957310" sldId="1421"/>
            <ac:spMk id="3" creationId="{DCB3DAA4-186D-4CE1-88BB-9B44AB180E82}"/>
          </ac:spMkLst>
        </pc:spChg>
      </pc:sldChg>
      <pc:sldChg chg="modAnim">
        <pc:chgData name="Patterson, Thomas E." userId="ee5ec556-6eac-4717-81d1-ca8c741e94fa" providerId="ADAL" clId="{FA498A1A-BD5C-40E2-859A-3F8FB160A5FC}" dt="2022-03-04T12:58:05.879" v="3143"/>
        <pc:sldMkLst>
          <pc:docMk/>
          <pc:sldMk cId="3613009995" sldId="1426"/>
        </pc:sldMkLst>
      </pc:sldChg>
      <pc:sldChg chg="modSp mod">
        <pc:chgData name="Patterson, Thomas E." userId="ee5ec556-6eac-4717-81d1-ca8c741e94fa" providerId="ADAL" clId="{FA498A1A-BD5C-40E2-859A-3F8FB160A5FC}" dt="2022-03-04T12:52:44.721" v="3077" actId="20577"/>
        <pc:sldMkLst>
          <pc:docMk/>
          <pc:sldMk cId="3116379306" sldId="1427"/>
        </pc:sldMkLst>
        <pc:spChg chg="mod">
          <ac:chgData name="Patterson, Thomas E." userId="ee5ec556-6eac-4717-81d1-ca8c741e94fa" providerId="ADAL" clId="{FA498A1A-BD5C-40E2-859A-3F8FB160A5FC}" dt="2022-03-04T12:52:44.721" v="3077" actId="20577"/>
          <ac:spMkLst>
            <pc:docMk/>
            <pc:sldMk cId="3116379306" sldId="1427"/>
            <ac:spMk id="2" creationId="{35092B66-15BF-48E0-8BED-C6081408DC3E}"/>
          </ac:spMkLst>
        </pc:spChg>
      </pc:sldChg>
      <pc:sldChg chg="del">
        <pc:chgData name="Patterson, Thomas E." userId="ee5ec556-6eac-4717-81d1-ca8c741e94fa" providerId="ADAL" clId="{FA498A1A-BD5C-40E2-859A-3F8FB160A5FC}" dt="2022-03-04T12:20:04.494" v="2124" actId="2696"/>
        <pc:sldMkLst>
          <pc:docMk/>
          <pc:sldMk cId="2021994723" sldId="1429"/>
        </pc:sldMkLst>
      </pc:sldChg>
      <pc:sldChg chg="modSp add del mod">
        <pc:chgData name="Patterson, Thomas E." userId="ee5ec556-6eac-4717-81d1-ca8c741e94fa" providerId="ADAL" clId="{FA498A1A-BD5C-40E2-859A-3F8FB160A5FC}" dt="2022-03-04T12:39:27.277" v="2727" actId="2696"/>
        <pc:sldMkLst>
          <pc:docMk/>
          <pc:sldMk cId="2592555075" sldId="1429"/>
        </pc:sldMkLst>
        <pc:spChg chg="mod">
          <ac:chgData name="Patterson, Thomas E." userId="ee5ec556-6eac-4717-81d1-ca8c741e94fa" providerId="ADAL" clId="{FA498A1A-BD5C-40E2-859A-3F8FB160A5FC}" dt="2022-03-04T12:39:08.326" v="2726" actId="20577"/>
          <ac:spMkLst>
            <pc:docMk/>
            <pc:sldMk cId="2592555075" sldId="1429"/>
            <ac:spMk id="2" creationId="{3A5BAD05-CD75-4D29-A5D0-C1873404A679}"/>
          </ac:spMkLst>
        </pc:spChg>
      </pc:sldChg>
      <pc:sldChg chg="add del">
        <pc:chgData name="Patterson, Thomas E." userId="ee5ec556-6eac-4717-81d1-ca8c741e94fa" providerId="ADAL" clId="{FA498A1A-BD5C-40E2-859A-3F8FB160A5FC}" dt="2022-03-04T12:40:49.753" v="2736"/>
        <pc:sldMkLst>
          <pc:docMk/>
          <pc:sldMk cId="3836953115" sldId="1429"/>
        </pc:sldMkLst>
      </pc:sldChg>
      <pc:sldChg chg="modSp del mod">
        <pc:chgData name="Patterson, Thomas E." userId="ee5ec556-6eac-4717-81d1-ca8c741e94fa" providerId="ADAL" clId="{FA498A1A-BD5C-40E2-859A-3F8FB160A5FC}" dt="2022-03-04T12:19:46.457" v="2123" actId="2696"/>
        <pc:sldMkLst>
          <pc:docMk/>
          <pc:sldMk cId="3117850807" sldId="1430"/>
        </pc:sldMkLst>
        <pc:spChg chg="mod">
          <ac:chgData name="Patterson, Thomas E." userId="ee5ec556-6eac-4717-81d1-ca8c741e94fa" providerId="ADAL" clId="{FA498A1A-BD5C-40E2-859A-3F8FB160A5FC}" dt="2022-03-04T12:16:09.518" v="2122" actId="113"/>
          <ac:spMkLst>
            <pc:docMk/>
            <pc:sldMk cId="3117850807" sldId="1430"/>
            <ac:spMk id="3" creationId="{0D2DD730-2373-4D12-A803-3DEA4A76B2B2}"/>
          </ac:spMkLst>
        </pc:spChg>
      </pc:sldChg>
      <pc:sldChg chg="del">
        <pc:chgData name="Patterson, Thomas E." userId="ee5ec556-6eac-4717-81d1-ca8c741e94fa" providerId="ADAL" clId="{FA498A1A-BD5C-40E2-859A-3F8FB160A5FC}" dt="2022-03-04T12:45:56.606" v="3011" actId="2696"/>
        <pc:sldMkLst>
          <pc:docMk/>
          <pc:sldMk cId="1233660294" sldId="1431"/>
        </pc:sldMkLst>
      </pc:sldChg>
      <pc:sldChg chg="addSp modSp mod">
        <pc:chgData name="Patterson, Thomas E." userId="ee5ec556-6eac-4717-81d1-ca8c741e94fa" providerId="ADAL" clId="{FA498A1A-BD5C-40E2-859A-3F8FB160A5FC}" dt="2022-03-04T12:07:17.799" v="1883" actId="20577"/>
        <pc:sldMkLst>
          <pc:docMk/>
          <pc:sldMk cId="1808360489" sldId="1433"/>
        </pc:sldMkLst>
        <pc:spChg chg="add mod">
          <ac:chgData name="Patterson, Thomas E." userId="ee5ec556-6eac-4717-81d1-ca8c741e94fa" providerId="ADAL" clId="{FA498A1A-BD5C-40E2-859A-3F8FB160A5FC}" dt="2022-03-04T12:07:17.799" v="1883" actId="20577"/>
          <ac:spMkLst>
            <pc:docMk/>
            <pc:sldMk cId="1808360489" sldId="1433"/>
            <ac:spMk id="3" creationId="{33E12939-C4F0-48A1-8D82-1FEF9C5C7023}"/>
          </ac:spMkLst>
        </pc:spChg>
      </pc:sldChg>
      <pc:sldChg chg="addSp modSp mod">
        <pc:chgData name="Patterson, Thomas E." userId="ee5ec556-6eac-4717-81d1-ca8c741e94fa" providerId="ADAL" clId="{FA498A1A-BD5C-40E2-859A-3F8FB160A5FC}" dt="2022-03-02T22:12:07.974" v="347" actId="20577"/>
        <pc:sldMkLst>
          <pc:docMk/>
          <pc:sldMk cId="2741914643" sldId="1435"/>
        </pc:sldMkLst>
        <pc:spChg chg="mod">
          <ac:chgData name="Patterson, Thomas E." userId="ee5ec556-6eac-4717-81d1-ca8c741e94fa" providerId="ADAL" clId="{FA498A1A-BD5C-40E2-859A-3F8FB160A5FC}" dt="2022-03-02T22:12:07.974" v="347" actId="20577"/>
          <ac:spMkLst>
            <pc:docMk/>
            <pc:sldMk cId="2741914643" sldId="1435"/>
            <ac:spMk id="2" creationId="{AAC6B33A-A83E-46EE-8D96-784896DCFA20}"/>
          </ac:spMkLst>
        </pc:spChg>
        <pc:spChg chg="add mod">
          <ac:chgData name="Patterson, Thomas E." userId="ee5ec556-6eac-4717-81d1-ca8c741e94fa" providerId="ADAL" clId="{FA498A1A-BD5C-40E2-859A-3F8FB160A5FC}" dt="2022-03-02T22:11:58.909" v="339" actId="20577"/>
          <ac:spMkLst>
            <pc:docMk/>
            <pc:sldMk cId="2741914643" sldId="1435"/>
            <ac:spMk id="3" creationId="{656BE727-F934-4092-A559-BC8A881731F0}"/>
          </ac:spMkLst>
        </pc:spChg>
      </pc:sldChg>
      <pc:sldChg chg="modSp del mod">
        <pc:chgData name="Patterson, Thomas E." userId="ee5ec556-6eac-4717-81d1-ca8c741e94fa" providerId="ADAL" clId="{FA498A1A-BD5C-40E2-859A-3F8FB160A5FC}" dt="2022-03-04T12:21:34.537" v="2152" actId="2696"/>
        <pc:sldMkLst>
          <pc:docMk/>
          <pc:sldMk cId="1410829701" sldId="1437"/>
        </pc:sldMkLst>
        <pc:spChg chg="mod">
          <ac:chgData name="Patterson, Thomas E." userId="ee5ec556-6eac-4717-81d1-ca8c741e94fa" providerId="ADAL" clId="{FA498A1A-BD5C-40E2-859A-3F8FB160A5FC}" dt="2022-03-02T22:32:52.990" v="1388" actId="20577"/>
          <ac:spMkLst>
            <pc:docMk/>
            <pc:sldMk cId="1410829701" sldId="1437"/>
            <ac:spMk id="3" creationId="{8A33149E-DA01-4490-B3F8-EA6A318F789F}"/>
          </ac:spMkLst>
        </pc:spChg>
      </pc:sldChg>
      <pc:sldChg chg="modSp">
        <pc:chgData name="Patterson, Thomas E." userId="ee5ec556-6eac-4717-81d1-ca8c741e94fa" providerId="ADAL" clId="{FA498A1A-BD5C-40E2-859A-3F8FB160A5FC}" dt="2022-03-04T12:25:02.645" v="2207"/>
        <pc:sldMkLst>
          <pc:docMk/>
          <pc:sldMk cId="2849420590" sldId="1440"/>
        </pc:sldMkLst>
        <pc:graphicFrameChg chg="mod">
          <ac:chgData name="Patterson, Thomas E." userId="ee5ec556-6eac-4717-81d1-ca8c741e94fa" providerId="ADAL" clId="{FA498A1A-BD5C-40E2-859A-3F8FB160A5FC}" dt="2022-03-04T12:25:02.645" v="2207"/>
          <ac:graphicFrameMkLst>
            <pc:docMk/>
            <pc:sldMk cId="2849420590" sldId="1440"/>
            <ac:graphicFrameMk id="6" creationId="{ED46F07F-E60C-4D44-800D-6004469C44B9}"/>
          </ac:graphicFrameMkLst>
        </pc:graphicFrameChg>
      </pc:sldChg>
      <pc:sldChg chg="modSp mod">
        <pc:chgData name="Patterson, Thomas E." userId="ee5ec556-6eac-4717-81d1-ca8c741e94fa" providerId="ADAL" clId="{FA498A1A-BD5C-40E2-859A-3F8FB160A5FC}" dt="2022-03-03T00:59:34.051" v="1430" actId="14100"/>
        <pc:sldMkLst>
          <pc:docMk/>
          <pc:sldMk cId="1940633749" sldId="1441"/>
        </pc:sldMkLst>
        <pc:spChg chg="mod">
          <ac:chgData name="Patterson, Thomas E." userId="ee5ec556-6eac-4717-81d1-ca8c741e94fa" providerId="ADAL" clId="{FA498A1A-BD5C-40E2-859A-3F8FB160A5FC}" dt="2022-03-03T00:59:34.051" v="1430" actId="14100"/>
          <ac:spMkLst>
            <pc:docMk/>
            <pc:sldMk cId="1940633749" sldId="1441"/>
            <ac:spMk id="7" creationId="{7E1C3E9F-0203-4CDA-9B8C-36E735318AE8}"/>
          </ac:spMkLst>
        </pc:spChg>
        <pc:graphicFrameChg chg="mod">
          <ac:chgData name="Patterson, Thomas E." userId="ee5ec556-6eac-4717-81d1-ca8c741e94fa" providerId="ADAL" clId="{FA498A1A-BD5C-40E2-859A-3F8FB160A5FC}" dt="2022-03-03T00:59:21.971" v="1428"/>
          <ac:graphicFrameMkLst>
            <pc:docMk/>
            <pc:sldMk cId="1940633749" sldId="1441"/>
            <ac:graphicFrameMk id="6" creationId="{D44DE07B-959E-46B4-BB36-2D669C543AF7}"/>
          </ac:graphicFrameMkLst>
        </pc:graphicFrameChg>
      </pc:sldChg>
      <pc:sldChg chg="modSp mod">
        <pc:chgData name="Patterson, Thomas E." userId="ee5ec556-6eac-4717-81d1-ca8c741e94fa" providerId="ADAL" clId="{FA498A1A-BD5C-40E2-859A-3F8FB160A5FC}" dt="2022-03-04T12:54:03.103" v="3139" actId="255"/>
        <pc:sldMkLst>
          <pc:docMk/>
          <pc:sldMk cId="1306150966" sldId="1442"/>
        </pc:sldMkLst>
        <pc:spChg chg="mod">
          <ac:chgData name="Patterson, Thomas E." userId="ee5ec556-6eac-4717-81d1-ca8c741e94fa" providerId="ADAL" clId="{FA498A1A-BD5C-40E2-859A-3F8FB160A5FC}" dt="2022-03-04T12:53:00.236" v="3078" actId="20577"/>
          <ac:spMkLst>
            <pc:docMk/>
            <pc:sldMk cId="1306150966" sldId="1442"/>
            <ac:spMk id="2" creationId="{32AECA27-B1BF-45FE-A823-2B37E83B7156}"/>
          </ac:spMkLst>
        </pc:spChg>
        <pc:spChg chg="mod">
          <ac:chgData name="Patterson, Thomas E." userId="ee5ec556-6eac-4717-81d1-ca8c741e94fa" providerId="ADAL" clId="{FA498A1A-BD5C-40E2-859A-3F8FB160A5FC}" dt="2022-03-04T12:54:03.103" v="3139" actId="255"/>
          <ac:spMkLst>
            <pc:docMk/>
            <pc:sldMk cId="1306150966" sldId="1442"/>
            <ac:spMk id="3" creationId="{61EAD8E1-1924-4D50-83F6-3802A3F6D04F}"/>
          </ac:spMkLst>
        </pc:spChg>
      </pc:sldChg>
      <pc:sldChg chg="del">
        <pc:chgData name="Patterson, Thomas E." userId="ee5ec556-6eac-4717-81d1-ca8c741e94fa" providerId="ADAL" clId="{FA498A1A-BD5C-40E2-859A-3F8FB160A5FC}" dt="2022-03-02T21:52:45.072" v="117" actId="2696"/>
        <pc:sldMkLst>
          <pc:docMk/>
          <pc:sldMk cId="48225597" sldId="1443"/>
        </pc:sldMkLst>
      </pc:sldChg>
      <pc:sldChg chg="del">
        <pc:chgData name="Patterson, Thomas E." userId="ee5ec556-6eac-4717-81d1-ca8c741e94fa" providerId="ADAL" clId="{FA498A1A-BD5C-40E2-859A-3F8FB160A5FC}" dt="2022-03-02T21:52:52.517" v="118" actId="2696"/>
        <pc:sldMkLst>
          <pc:docMk/>
          <pc:sldMk cId="4283585021" sldId="1444"/>
        </pc:sldMkLst>
      </pc:sldChg>
      <pc:sldChg chg="del">
        <pc:chgData name="Patterson, Thomas E." userId="ee5ec556-6eac-4717-81d1-ca8c741e94fa" providerId="ADAL" clId="{FA498A1A-BD5C-40E2-859A-3F8FB160A5FC}" dt="2022-03-04T12:00:19.570" v="1764" actId="2696"/>
        <pc:sldMkLst>
          <pc:docMk/>
          <pc:sldMk cId="666558031" sldId="1445"/>
        </pc:sldMkLst>
      </pc:sldChg>
      <pc:sldChg chg="addSp delSp modSp new mod modClrScheme chgLayout">
        <pc:chgData name="Patterson, Thomas E." userId="ee5ec556-6eac-4717-81d1-ca8c741e94fa" providerId="ADAL" clId="{FA498A1A-BD5C-40E2-859A-3F8FB160A5FC}" dt="2022-03-04T12:00:00.460" v="1762" actId="255"/>
        <pc:sldMkLst>
          <pc:docMk/>
          <pc:sldMk cId="198366738" sldId="1446"/>
        </pc:sldMkLst>
        <pc:spChg chg="mod ord">
          <ac:chgData name="Patterson, Thomas E." userId="ee5ec556-6eac-4717-81d1-ca8c741e94fa" providerId="ADAL" clId="{FA498A1A-BD5C-40E2-859A-3F8FB160A5FC}" dt="2022-03-04T11:54:11.002" v="1669" actId="122"/>
          <ac:spMkLst>
            <pc:docMk/>
            <pc:sldMk cId="198366738" sldId="1446"/>
            <ac:spMk id="2" creationId="{A7E53BDA-783C-4474-AD58-A30001D2124B}"/>
          </ac:spMkLst>
        </pc:spChg>
        <pc:spChg chg="del mod ord">
          <ac:chgData name="Patterson, Thomas E." userId="ee5ec556-6eac-4717-81d1-ca8c741e94fa" providerId="ADAL" clId="{FA498A1A-BD5C-40E2-859A-3F8FB160A5FC}" dt="2022-03-04T11:42:21.950" v="1544" actId="700"/>
          <ac:spMkLst>
            <pc:docMk/>
            <pc:sldMk cId="198366738" sldId="1446"/>
            <ac:spMk id="3" creationId="{7278EEE3-A091-406B-AAA0-051A6FC6C0D6}"/>
          </ac:spMkLst>
        </pc:spChg>
        <pc:spChg chg="add mod ord">
          <ac:chgData name="Patterson, Thomas E." userId="ee5ec556-6eac-4717-81d1-ca8c741e94fa" providerId="ADAL" clId="{FA498A1A-BD5C-40E2-859A-3F8FB160A5FC}" dt="2022-03-04T11:52:09.812" v="1646" actId="255"/>
          <ac:spMkLst>
            <pc:docMk/>
            <pc:sldMk cId="198366738" sldId="1446"/>
            <ac:spMk id="4" creationId="{9F85C327-61FF-42C3-8EF8-8F5228508F82}"/>
          </ac:spMkLst>
        </pc:spChg>
        <pc:spChg chg="add del mod ord">
          <ac:chgData name="Patterson, Thomas E." userId="ee5ec556-6eac-4717-81d1-ca8c741e94fa" providerId="ADAL" clId="{FA498A1A-BD5C-40E2-859A-3F8FB160A5FC}" dt="2022-03-04T11:42:59.115" v="1584" actId="1957"/>
          <ac:spMkLst>
            <pc:docMk/>
            <pc:sldMk cId="198366738" sldId="1446"/>
            <ac:spMk id="5" creationId="{85852556-A7D2-4093-A1FD-8E2FFF1D4CF4}"/>
          </ac:spMkLst>
        </pc:spChg>
        <pc:spChg chg="add mod ord">
          <ac:chgData name="Patterson, Thomas E." userId="ee5ec556-6eac-4717-81d1-ca8c741e94fa" providerId="ADAL" clId="{FA498A1A-BD5C-40E2-859A-3F8FB160A5FC}" dt="2022-03-04T11:52:22.057" v="1648" actId="255"/>
          <ac:spMkLst>
            <pc:docMk/>
            <pc:sldMk cId="198366738" sldId="1446"/>
            <ac:spMk id="6" creationId="{75ECF7AF-8320-407A-AB0A-8C18D32D9C6C}"/>
          </ac:spMkLst>
        </pc:spChg>
        <pc:spChg chg="add del mod ord">
          <ac:chgData name="Patterson, Thomas E." userId="ee5ec556-6eac-4717-81d1-ca8c741e94fa" providerId="ADAL" clId="{FA498A1A-BD5C-40E2-859A-3F8FB160A5FC}" dt="2022-03-04T11:45:01.821" v="1595" actId="1957"/>
          <ac:spMkLst>
            <pc:docMk/>
            <pc:sldMk cId="198366738" sldId="1446"/>
            <ac:spMk id="7" creationId="{9347EEA3-70E5-4998-A0A1-EA49B34F88E9}"/>
          </ac:spMkLst>
        </pc:spChg>
        <pc:spChg chg="add mod">
          <ac:chgData name="Patterson, Thomas E." userId="ee5ec556-6eac-4717-81d1-ca8c741e94fa" providerId="ADAL" clId="{FA498A1A-BD5C-40E2-859A-3F8FB160A5FC}" dt="2022-03-04T12:00:00.460" v="1762" actId="255"/>
          <ac:spMkLst>
            <pc:docMk/>
            <pc:sldMk cId="198366738" sldId="1446"/>
            <ac:spMk id="15" creationId="{E8685C61-4F7F-4D92-8BCA-131724398349}"/>
          </ac:spMkLst>
        </pc:spChg>
        <pc:graphicFrameChg chg="add mod">
          <ac:chgData name="Patterson, Thomas E." userId="ee5ec556-6eac-4717-81d1-ca8c741e94fa" providerId="ADAL" clId="{FA498A1A-BD5C-40E2-859A-3F8FB160A5FC}" dt="2022-03-04T11:56:23.076" v="1679"/>
          <ac:graphicFrameMkLst>
            <pc:docMk/>
            <pc:sldMk cId="198366738" sldId="1446"/>
            <ac:graphicFrameMk id="10" creationId="{FA4A9726-3592-4501-A440-C7F39C881985}"/>
          </ac:graphicFrameMkLst>
        </pc:graphicFrameChg>
        <pc:graphicFrameChg chg="add mod">
          <ac:chgData name="Patterson, Thomas E." userId="ee5ec556-6eac-4717-81d1-ca8c741e94fa" providerId="ADAL" clId="{FA498A1A-BD5C-40E2-859A-3F8FB160A5FC}" dt="2022-03-04T11:58:45.620" v="1692" actId="207"/>
          <ac:graphicFrameMkLst>
            <pc:docMk/>
            <pc:sldMk cId="198366738" sldId="1446"/>
            <ac:graphicFrameMk id="13" creationId="{D6B4C632-571B-45E1-8A60-C700A1BD5CBD}"/>
          </ac:graphicFrameMkLst>
        </pc:graphicFrameChg>
        <pc:graphicFrameChg chg="add mod">
          <ac:chgData name="Patterson, Thomas E." userId="ee5ec556-6eac-4717-81d1-ca8c741e94fa" providerId="ADAL" clId="{FA498A1A-BD5C-40E2-859A-3F8FB160A5FC}" dt="2022-03-04T11:57:49.651" v="1688" actId="571"/>
          <ac:graphicFrameMkLst>
            <pc:docMk/>
            <pc:sldMk cId="198366738" sldId="1446"/>
            <ac:graphicFrameMk id="14" creationId="{B89D9EBB-9A4F-488F-BDEE-82E37091B233}"/>
          </ac:graphicFrameMkLst>
        </pc:graphicFrameChg>
      </pc:sldChg>
      <pc:sldChg chg="del">
        <pc:chgData name="Patterson, Thomas E." userId="ee5ec556-6eac-4717-81d1-ca8c741e94fa" providerId="ADAL" clId="{FA498A1A-BD5C-40E2-859A-3F8FB160A5FC}" dt="2022-03-03T01:00:54.951" v="1432" actId="2696"/>
        <pc:sldMkLst>
          <pc:docMk/>
          <pc:sldMk cId="3422122506" sldId="1446"/>
        </pc:sldMkLst>
      </pc:sldChg>
      <pc:sldChg chg="new del">
        <pc:chgData name="Patterson, Thomas E." userId="ee5ec556-6eac-4717-81d1-ca8c741e94fa" providerId="ADAL" clId="{FA498A1A-BD5C-40E2-859A-3F8FB160A5FC}" dt="2022-03-04T12:00:09.672" v="1763" actId="2696"/>
        <pc:sldMkLst>
          <pc:docMk/>
          <pc:sldMk cId="325844280" sldId="1447"/>
        </pc:sldMkLst>
      </pc:sldChg>
      <pc:sldChg chg="modSp add mod">
        <pc:chgData name="Patterson, Thomas E." userId="ee5ec556-6eac-4717-81d1-ca8c741e94fa" providerId="ADAL" clId="{FA498A1A-BD5C-40E2-859A-3F8FB160A5FC}" dt="2022-03-04T12:04:07.643" v="1880" actId="14100"/>
        <pc:sldMkLst>
          <pc:docMk/>
          <pc:sldMk cId="1113339242" sldId="1447"/>
        </pc:sldMkLst>
        <pc:spChg chg="mod">
          <ac:chgData name="Patterson, Thomas E." userId="ee5ec556-6eac-4717-81d1-ca8c741e94fa" providerId="ADAL" clId="{FA498A1A-BD5C-40E2-859A-3F8FB160A5FC}" dt="2022-03-04T12:04:07.643" v="1880" actId="14100"/>
          <ac:spMkLst>
            <pc:docMk/>
            <pc:sldMk cId="1113339242" sldId="1447"/>
            <ac:spMk id="8" creationId="{A6F8D96B-9BB1-44D7-864C-D85325F11468}"/>
          </ac:spMkLst>
        </pc:spChg>
      </pc:sldChg>
      <pc:sldChg chg="del">
        <pc:chgData name="Patterson, Thomas E." userId="ee5ec556-6eac-4717-81d1-ca8c741e94fa" providerId="ADAL" clId="{FA498A1A-BD5C-40E2-859A-3F8FB160A5FC}" dt="2022-03-03T01:00:44.166" v="1431" actId="2696"/>
        <pc:sldMkLst>
          <pc:docMk/>
          <pc:sldMk cId="1719349265" sldId="1447"/>
        </pc:sldMkLst>
      </pc:sldChg>
      <pc:sldChg chg="modSp add mod">
        <pc:chgData name="Patterson, Thomas E." userId="ee5ec556-6eac-4717-81d1-ca8c741e94fa" providerId="ADAL" clId="{FA498A1A-BD5C-40E2-859A-3F8FB160A5FC}" dt="2022-03-04T12:09:05.977" v="1893"/>
        <pc:sldMkLst>
          <pc:docMk/>
          <pc:sldMk cId="3357796833" sldId="1448"/>
        </pc:sldMkLst>
        <pc:graphicFrameChg chg="mod">
          <ac:chgData name="Patterson, Thomas E." userId="ee5ec556-6eac-4717-81d1-ca8c741e94fa" providerId="ADAL" clId="{FA498A1A-BD5C-40E2-859A-3F8FB160A5FC}" dt="2022-03-04T12:09:05.977" v="1893"/>
          <ac:graphicFrameMkLst>
            <pc:docMk/>
            <pc:sldMk cId="3357796833" sldId="1448"/>
            <ac:graphicFrameMk id="6" creationId="{BC61E9FD-FA3B-44B5-ABF9-FE59ED65287C}"/>
          </ac:graphicFrameMkLst>
        </pc:graphicFrameChg>
      </pc:sldChg>
      <pc:sldChg chg="modSp add">
        <pc:chgData name="Patterson, Thomas E." userId="ee5ec556-6eac-4717-81d1-ca8c741e94fa" providerId="ADAL" clId="{FA498A1A-BD5C-40E2-859A-3F8FB160A5FC}" dt="2022-03-04T12:50:52.168" v="3071" actId="14100"/>
        <pc:sldMkLst>
          <pc:docMk/>
          <pc:sldMk cId="721220640" sldId="1449"/>
        </pc:sldMkLst>
        <pc:graphicFrameChg chg="mod">
          <ac:chgData name="Patterson, Thomas E." userId="ee5ec556-6eac-4717-81d1-ca8c741e94fa" providerId="ADAL" clId="{FA498A1A-BD5C-40E2-859A-3F8FB160A5FC}" dt="2022-03-04T12:50:52.168" v="3071" actId="14100"/>
          <ac:graphicFrameMkLst>
            <pc:docMk/>
            <pc:sldMk cId="721220640" sldId="1449"/>
            <ac:graphicFrameMk id="6" creationId="{0487E1BE-7100-478B-B1CD-8008AAFE18C6}"/>
          </ac:graphicFrameMkLst>
        </pc:graphicFrameChg>
      </pc:sldChg>
      <pc:sldChg chg="add del">
        <pc:chgData name="Patterson, Thomas E." userId="ee5ec556-6eac-4717-81d1-ca8c741e94fa" providerId="ADAL" clId="{FA498A1A-BD5C-40E2-859A-3F8FB160A5FC}" dt="2022-03-04T12:41:47.685" v="2763"/>
        <pc:sldMkLst>
          <pc:docMk/>
          <pc:sldMk cId="2407140362" sldId="1449"/>
        </pc:sldMkLst>
      </pc:sldChg>
      <pc:sldChg chg="add del">
        <pc:chgData name="Patterson, Thomas E." userId="ee5ec556-6eac-4717-81d1-ca8c741e94fa" providerId="ADAL" clId="{FA498A1A-BD5C-40E2-859A-3F8FB160A5FC}" dt="2022-03-04T12:40:41.664" v="2732"/>
        <pc:sldMkLst>
          <pc:docMk/>
          <pc:sldMk cId="3203350486" sldId="1449"/>
        </pc:sldMkLst>
      </pc:sldChg>
      <pc:sldChg chg="add del">
        <pc:chgData name="Patterson, Thomas E." userId="ee5ec556-6eac-4717-81d1-ca8c741e94fa" providerId="ADAL" clId="{FA498A1A-BD5C-40E2-859A-3F8FB160A5FC}" dt="2022-03-04T12:41:10.170" v="2739"/>
        <pc:sldMkLst>
          <pc:docMk/>
          <pc:sldMk cId="3935729928" sldId="144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5.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6.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7.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8.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9.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0.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 Id="rId4" Type="http://schemas.openxmlformats.org/officeDocument/2006/relationships/chartUserShapes" Target="../drawings/drawing11.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 Id="rId4" Type="http://schemas.openxmlformats.org/officeDocument/2006/relationships/chartUserShapes" Target="../drawings/drawing12.xml"/></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8.xml"/><Relationship Id="rId1" Type="http://schemas.microsoft.com/office/2011/relationships/chartStyle" Target="style28.xml"/><Relationship Id="rId4" Type="http://schemas.openxmlformats.org/officeDocument/2006/relationships/chartUserShapes" Target="../drawings/drawing1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29.xml"/><Relationship Id="rId1" Type="http://schemas.microsoft.com/office/2011/relationships/chartStyle" Target="style29.xml"/><Relationship Id="rId4" Type="http://schemas.openxmlformats.org/officeDocument/2006/relationships/chartUserShapes" Target="../drawings/drawing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0.xml"/><Relationship Id="rId1" Type="http://schemas.microsoft.com/office/2011/relationships/chartStyle" Target="style30.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1.xml"/><Relationship Id="rId1" Type="http://schemas.microsoft.com/office/2011/relationships/chartStyle" Target="style31.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2.xml"/><Relationship Id="rId1" Type="http://schemas.microsoft.com/office/2011/relationships/chartStyle" Target="style32.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3.xml"/><Relationship Id="rId1" Type="http://schemas.microsoft.com/office/2011/relationships/chartStyle" Target="style33.xml"/><Relationship Id="rId4" Type="http://schemas.openxmlformats.org/officeDocument/2006/relationships/chartUserShapes" Target="../drawings/drawing15.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chartUserShapes" Target="../drawings/drawing16.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2.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chartUserShapes" Target="../drawings/drawing3.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House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6575289199961117E-3"/>
          <c:y val="0.11388020833333332"/>
          <c:w val="0.96604938271604934"/>
          <c:h val="0.86007812500000003"/>
        </c:manualLayout>
      </c:layout>
      <c:barChart>
        <c:barDir val="col"/>
        <c:grouping val="clustered"/>
        <c:varyColors val="0"/>
        <c:ser>
          <c:idx val="0"/>
          <c:order val="0"/>
          <c:tx>
            <c:strRef>
              <c:f>Sheet1!$B$1</c:f>
              <c:strCache>
                <c:ptCount val="1"/>
                <c:pt idx="0">
                  <c:v>Loss/gain of House seats by president's party</c:v>
                </c:pt>
              </c:strCache>
            </c:strRef>
          </c:tx>
          <c:spPr>
            <a:solidFill>
              <a:srgbClr val="FF0000"/>
            </a:solidFill>
            <a:ln>
              <a:noFill/>
            </a:ln>
            <a:effectLst/>
          </c:spPr>
          <c:invertIfNegative val="0"/>
          <c:dPt>
            <c:idx val="3"/>
            <c:invertIfNegative val="0"/>
            <c:bubble3D val="0"/>
            <c:spPr>
              <a:solidFill>
                <a:srgbClr val="00B050"/>
              </a:solidFill>
              <a:ln>
                <a:noFill/>
              </a:ln>
              <a:effectLst/>
            </c:spPr>
            <c:extLst>
              <c:ext xmlns:c16="http://schemas.microsoft.com/office/drawing/2014/chart" uri="{C3380CC4-5D6E-409C-BE32-E72D297353CC}">
                <c16:uniqueId val="{00000004-4907-4808-ACA0-E205D0898422}"/>
              </c:ext>
            </c:extLst>
          </c:dPt>
          <c:dPt>
            <c:idx val="19"/>
            <c:invertIfNegative val="0"/>
            <c:bubble3D val="0"/>
            <c:spPr>
              <a:solidFill>
                <a:srgbClr val="00B050"/>
              </a:solidFill>
              <a:ln>
                <a:noFill/>
              </a:ln>
              <a:effectLst/>
            </c:spPr>
            <c:extLst>
              <c:ext xmlns:c16="http://schemas.microsoft.com/office/drawing/2014/chart" uri="{C3380CC4-5D6E-409C-BE32-E72D297353CC}">
                <c16:uniqueId val="{00000005-4907-4808-ACA0-E205D0898422}"/>
              </c:ext>
            </c:extLst>
          </c:dPt>
          <c:dPt>
            <c:idx val="20"/>
            <c:invertIfNegative val="0"/>
            <c:bubble3D val="0"/>
            <c:spPr>
              <a:solidFill>
                <a:srgbClr val="00B050"/>
              </a:solidFill>
              <a:ln>
                <a:noFill/>
              </a:ln>
              <a:effectLst/>
            </c:spPr>
            <c:extLst>
              <c:ext xmlns:c16="http://schemas.microsoft.com/office/drawing/2014/chart" uri="{C3380CC4-5D6E-409C-BE32-E72D297353CC}">
                <c16:uniqueId val="{00000006-4907-4808-ACA0-E205D089842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22</c:v>
                </c:pt>
                <c:pt idx="1">
                  <c:v>26</c:v>
                </c:pt>
                <c:pt idx="2">
                  <c:v>30</c:v>
                </c:pt>
                <c:pt idx="3">
                  <c:v>34</c:v>
                </c:pt>
                <c:pt idx="4">
                  <c:v>38</c:v>
                </c:pt>
                <c:pt idx="5">
                  <c:v>42</c:v>
                </c:pt>
                <c:pt idx="6">
                  <c:v>46</c:v>
                </c:pt>
                <c:pt idx="7">
                  <c:v>50</c:v>
                </c:pt>
                <c:pt idx="8">
                  <c:v>54</c:v>
                </c:pt>
                <c:pt idx="9">
                  <c:v>58</c:v>
                </c:pt>
                <c:pt idx="10">
                  <c:v>62</c:v>
                </c:pt>
                <c:pt idx="11">
                  <c:v>66</c:v>
                </c:pt>
                <c:pt idx="12">
                  <c:v>70</c:v>
                </c:pt>
                <c:pt idx="13">
                  <c:v>74</c:v>
                </c:pt>
                <c:pt idx="14">
                  <c:v>78</c:v>
                </c:pt>
                <c:pt idx="15">
                  <c:v>82</c:v>
                </c:pt>
                <c:pt idx="16">
                  <c:v>86</c:v>
                </c:pt>
                <c:pt idx="17">
                  <c:v>90</c:v>
                </c:pt>
                <c:pt idx="18">
                  <c:v>94</c:v>
                </c:pt>
                <c:pt idx="19">
                  <c:v>98</c:v>
                </c:pt>
                <c:pt idx="20">
                  <c:v>2</c:v>
                </c:pt>
                <c:pt idx="21">
                  <c:v>6</c:v>
                </c:pt>
                <c:pt idx="22">
                  <c:v>10</c:v>
                </c:pt>
                <c:pt idx="23">
                  <c:v>14</c:v>
                </c:pt>
                <c:pt idx="24">
                  <c:v>18</c:v>
                </c:pt>
              </c:numCache>
            </c:numRef>
          </c:cat>
          <c:val>
            <c:numRef>
              <c:f>Sheet1!$B$2:$B$26</c:f>
              <c:numCache>
                <c:formatCode>General</c:formatCode>
                <c:ptCount val="25"/>
                <c:pt idx="0">
                  <c:v>-77</c:v>
                </c:pt>
                <c:pt idx="1">
                  <c:v>-9</c:v>
                </c:pt>
                <c:pt idx="2">
                  <c:v>-52</c:v>
                </c:pt>
                <c:pt idx="3">
                  <c:v>9</c:v>
                </c:pt>
                <c:pt idx="4">
                  <c:v>-72</c:v>
                </c:pt>
                <c:pt idx="5">
                  <c:v>-44</c:v>
                </c:pt>
                <c:pt idx="6">
                  <c:v>-55</c:v>
                </c:pt>
                <c:pt idx="7">
                  <c:v>-28</c:v>
                </c:pt>
                <c:pt idx="8">
                  <c:v>-18</c:v>
                </c:pt>
                <c:pt idx="9">
                  <c:v>-48</c:v>
                </c:pt>
                <c:pt idx="10">
                  <c:v>-4</c:v>
                </c:pt>
                <c:pt idx="11">
                  <c:v>-48</c:v>
                </c:pt>
                <c:pt idx="12">
                  <c:v>-12</c:v>
                </c:pt>
                <c:pt idx="13">
                  <c:v>-48</c:v>
                </c:pt>
                <c:pt idx="14">
                  <c:v>-15</c:v>
                </c:pt>
                <c:pt idx="15">
                  <c:v>-26</c:v>
                </c:pt>
                <c:pt idx="16">
                  <c:v>-5</c:v>
                </c:pt>
                <c:pt idx="17">
                  <c:v>-8</c:v>
                </c:pt>
                <c:pt idx="18">
                  <c:v>-54</c:v>
                </c:pt>
                <c:pt idx="19">
                  <c:v>5</c:v>
                </c:pt>
                <c:pt idx="20">
                  <c:v>8</c:v>
                </c:pt>
                <c:pt idx="21">
                  <c:v>-30</c:v>
                </c:pt>
                <c:pt idx="22">
                  <c:v>-63</c:v>
                </c:pt>
                <c:pt idx="23">
                  <c:v>-13</c:v>
                </c:pt>
                <c:pt idx="24">
                  <c:v>-40</c:v>
                </c:pt>
              </c:numCache>
            </c:numRef>
          </c:val>
          <c:extLst>
            <c:ext xmlns:c16="http://schemas.microsoft.com/office/drawing/2014/chart" uri="{C3380CC4-5D6E-409C-BE32-E72D297353CC}">
              <c16:uniqueId val="{00000000-4907-4808-ACA0-E205D0898422}"/>
            </c:ext>
          </c:extLst>
        </c:ser>
        <c:dLbls>
          <c:showLegendKey val="0"/>
          <c:showVal val="0"/>
          <c:showCatName val="0"/>
          <c:showSerName val="0"/>
          <c:showPercent val="0"/>
          <c:showBubbleSize val="0"/>
        </c:dLbls>
        <c:gapWidth val="219"/>
        <c:overlap val="-27"/>
        <c:axId val="1220880944"/>
        <c:axId val="1220881272"/>
      </c:barChart>
      <c:catAx>
        <c:axId val="1220880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220881272"/>
        <c:crosses val="autoZero"/>
        <c:auto val="1"/>
        <c:lblAlgn val="ctr"/>
        <c:lblOffset val="100"/>
        <c:noMultiLvlLbl val="0"/>
      </c:catAx>
      <c:valAx>
        <c:axId val="1220881272"/>
        <c:scaling>
          <c:orientation val="minMax"/>
        </c:scaling>
        <c:delete val="1"/>
        <c:axPos val="l"/>
        <c:numFmt formatCode="General" sourceLinked="1"/>
        <c:majorTickMark val="none"/>
        <c:minorTickMark val="none"/>
        <c:tickLblPos val="nextTo"/>
        <c:crossAx val="12208809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872610319281753E-2"/>
          <c:y val="5.0797149209243914E-2"/>
          <c:w val="0.87820904937668076"/>
          <c:h val="0.82470708799509784"/>
        </c:manualLayout>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Sheet1!$B$2:$B$8</c:f>
              <c:numCache>
                <c:formatCode>General</c:formatCode>
                <c:ptCount val="7"/>
                <c:pt idx="0">
                  <c:v>47</c:v>
                </c:pt>
                <c:pt idx="1">
                  <c:v>65</c:v>
                </c:pt>
                <c:pt idx="2">
                  <c:v>62</c:v>
                </c:pt>
                <c:pt idx="3">
                  <c:v>37</c:v>
                </c:pt>
                <c:pt idx="4">
                  <c:v>45</c:v>
                </c:pt>
                <c:pt idx="5">
                  <c:v>42</c:v>
                </c:pt>
                <c:pt idx="6">
                  <c:v>42</c:v>
                </c:pt>
              </c:numCache>
            </c:numRef>
          </c:xVal>
          <c:yVal>
            <c:numRef>
              <c:f>Sheet1!$C$2:$C$8</c:f>
              <c:numCache>
                <c:formatCode>General</c:formatCode>
                <c:ptCount val="7"/>
                <c:pt idx="0">
                  <c:v>55</c:v>
                </c:pt>
                <c:pt idx="1">
                  <c:v>50.5</c:v>
                </c:pt>
                <c:pt idx="2">
                  <c:v>47</c:v>
                </c:pt>
                <c:pt idx="3">
                  <c:v>54</c:v>
                </c:pt>
                <c:pt idx="4">
                  <c:v>53</c:v>
                </c:pt>
                <c:pt idx="5">
                  <c:v>53</c:v>
                </c:pt>
                <c:pt idx="6">
                  <c:v>54</c:v>
                </c:pt>
              </c:numCache>
            </c:numRef>
          </c:yVal>
          <c:smooth val="0"/>
          <c:extLst>
            <c:ext xmlns:c16="http://schemas.microsoft.com/office/drawing/2014/chart" uri="{C3380CC4-5D6E-409C-BE32-E72D297353CC}">
              <c16:uniqueId val="{00000000-F696-4E4D-B7CF-49EC58F9B1A0}"/>
            </c:ext>
          </c:extLst>
        </c:ser>
        <c:dLbls>
          <c:showLegendKey val="0"/>
          <c:showVal val="0"/>
          <c:showCatName val="0"/>
          <c:showSerName val="0"/>
          <c:showPercent val="0"/>
          <c:showBubbleSize val="0"/>
        </c:dLbls>
        <c:axId val="549513712"/>
        <c:axId val="549514368"/>
      </c:scatterChart>
      <c:valAx>
        <c:axId val="549513712"/>
        <c:scaling>
          <c:orientation val="minMax"/>
          <c:min val="3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4368"/>
        <c:crosses val="autoZero"/>
        <c:crossBetween val="midCat"/>
      </c:valAx>
      <c:valAx>
        <c:axId val="549514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37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0" dirty="0"/>
              <a:t>Likely vote for House candidate (percentage of respondents excluding “don’t knows”)</a:t>
            </a:r>
          </a:p>
        </c:rich>
      </c:tx>
      <c:layout>
        <c:manualLayout>
          <c:xMode val="edge"/>
          <c:yMode val="edge"/>
          <c:x val="0.20893518518518517"/>
          <c:y val="7.4626865671641784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4341766306989411E-2"/>
          <c:y val="0.1068621459630979"/>
          <c:w val="0.93713971517449213"/>
          <c:h val="0.69783626085200889"/>
        </c:manualLayout>
      </c:layout>
      <c:lineChart>
        <c:grouping val="standard"/>
        <c:varyColors val="0"/>
        <c:ser>
          <c:idx val="0"/>
          <c:order val="0"/>
          <c:tx>
            <c:strRef>
              <c:f>Sheet1!$B$1</c:f>
              <c:strCache>
                <c:ptCount val="1"/>
                <c:pt idx="0">
                  <c:v>Republican</c:v>
                </c:pt>
              </c:strCache>
            </c:strRef>
          </c:tx>
          <c:spPr>
            <a:ln w="38100" cap="rnd">
              <a:solidFill>
                <a:srgbClr val="FF000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mmm\-yy</c:formatCode>
                <c:ptCount val="6"/>
                <c:pt idx="0">
                  <c:v>44287</c:v>
                </c:pt>
                <c:pt idx="1">
                  <c:v>44348</c:v>
                </c:pt>
                <c:pt idx="2">
                  <c:v>44409</c:v>
                </c:pt>
                <c:pt idx="3">
                  <c:v>44470</c:v>
                </c:pt>
                <c:pt idx="4">
                  <c:v>44531</c:v>
                </c:pt>
                <c:pt idx="5">
                  <c:v>44593</c:v>
                </c:pt>
              </c:numCache>
            </c:numRef>
          </c:cat>
          <c:val>
            <c:numRef>
              <c:f>Sheet1!$B$2:$B$7</c:f>
              <c:numCache>
                <c:formatCode>General</c:formatCode>
                <c:ptCount val="6"/>
                <c:pt idx="0">
                  <c:v>46</c:v>
                </c:pt>
                <c:pt idx="1">
                  <c:v>46</c:v>
                </c:pt>
                <c:pt idx="2">
                  <c:v>48</c:v>
                </c:pt>
                <c:pt idx="3">
                  <c:v>49</c:v>
                </c:pt>
                <c:pt idx="4">
                  <c:v>53</c:v>
                </c:pt>
                <c:pt idx="5">
                  <c:v>53</c:v>
                </c:pt>
              </c:numCache>
            </c:numRef>
          </c:val>
          <c:smooth val="0"/>
          <c:extLst>
            <c:ext xmlns:c16="http://schemas.microsoft.com/office/drawing/2014/chart" uri="{C3380CC4-5D6E-409C-BE32-E72D297353CC}">
              <c16:uniqueId val="{00000000-D4EB-47AF-89DC-DC4C20246262}"/>
            </c:ext>
          </c:extLst>
        </c:ser>
        <c:ser>
          <c:idx val="1"/>
          <c:order val="1"/>
          <c:tx>
            <c:strRef>
              <c:f>Sheet1!$C$1</c:f>
              <c:strCache>
                <c:ptCount val="1"/>
                <c:pt idx="0">
                  <c:v>Democrat</c:v>
                </c:pt>
              </c:strCache>
            </c:strRef>
          </c:tx>
          <c:spPr>
            <a:ln w="38100" cap="rnd">
              <a:solidFill>
                <a:srgbClr val="0070C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Sheet1!$A$2:$A$7</c:f>
              <c:numCache>
                <c:formatCode>mmm\-yy</c:formatCode>
                <c:ptCount val="6"/>
                <c:pt idx="0">
                  <c:v>44287</c:v>
                </c:pt>
                <c:pt idx="1">
                  <c:v>44348</c:v>
                </c:pt>
                <c:pt idx="2">
                  <c:v>44409</c:v>
                </c:pt>
                <c:pt idx="3">
                  <c:v>44470</c:v>
                </c:pt>
                <c:pt idx="4">
                  <c:v>44531</c:v>
                </c:pt>
                <c:pt idx="5">
                  <c:v>44593</c:v>
                </c:pt>
              </c:numCache>
            </c:numRef>
          </c:cat>
          <c:val>
            <c:numRef>
              <c:f>Sheet1!$C$2:$C$7</c:f>
              <c:numCache>
                <c:formatCode>General</c:formatCode>
                <c:ptCount val="6"/>
                <c:pt idx="0">
                  <c:v>54</c:v>
                </c:pt>
                <c:pt idx="1">
                  <c:v>54</c:v>
                </c:pt>
                <c:pt idx="2">
                  <c:v>52</c:v>
                </c:pt>
                <c:pt idx="3">
                  <c:v>51</c:v>
                </c:pt>
                <c:pt idx="4">
                  <c:v>47</c:v>
                </c:pt>
                <c:pt idx="5">
                  <c:v>47</c:v>
                </c:pt>
              </c:numCache>
            </c:numRef>
          </c:val>
          <c:smooth val="0"/>
          <c:extLst>
            <c:ext xmlns:c16="http://schemas.microsoft.com/office/drawing/2014/chart" uri="{C3380CC4-5D6E-409C-BE32-E72D297353CC}">
              <c16:uniqueId val="{00000001-D4EB-47AF-89DC-DC4C20246262}"/>
            </c:ext>
          </c:extLst>
        </c:ser>
        <c:dLbls>
          <c:showLegendKey val="0"/>
          <c:showVal val="0"/>
          <c:showCatName val="0"/>
          <c:showSerName val="0"/>
          <c:showPercent val="0"/>
          <c:showBubbleSize val="0"/>
        </c:dLbls>
        <c:smooth val="0"/>
        <c:axId val="1082256032"/>
        <c:axId val="1082259968"/>
      </c:lineChart>
      <c:dateAx>
        <c:axId val="1082256032"/>
        <c:scaling>
          <c:orientation val="minMax"/>
        </c:scaling>
        <c:delete val="0"/>
        <c:axPos val="b"/>
        <c:numFmt formatCode="mmm\-yy"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082259968"/>
        <c:crosses val="autoZero"/>
        <c:auto val="1"/>
        <c:lblOffset val="100"/>
        <c:baseTimeUnit val="months"/>
      </c:dateAx>
      <c:valAx>
        <c:axId val="1082259968"/>
        <c:scaling>
          <c:orientation val="minMax"/>
          <c:max val="60"/>
          <c:min val="30"/>
        </c:scaling>
        <c:delete val="1"/>
        <c:axPos val="l"/>
        <c:numFmt formatCode="General" sourceLinked="1"/>
        <c:majorTickMark val="none"/>
        <c:minorTickMark val="none"/>
        <c:tickLblPos val="nextTo"/>
        <c:crossAx val="1082256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Column2</c:v>
                </c:pt>
              </c:strCache>
            </c:strRef>
          </c:tx>
          <c:spPr>
            <a:solidFill>
              <a:srgbClr val="00B050"/>
            </a:solidFill>
            <a:ln>
              <a:noFill/>
            </a:ln>
            <a:effectLst/>
          </c:spPr>
          <c:invertIfNegative val="0"/>
          <c:dPt>
            <c:idx val="6"/>
            <c:invertIfNegative val="0"/>
            <c:bubble3D val="0"/>
            <c:spPr>
              <a:solidFill>
                <a:srgbClr val="FF0000"/>
              </a:solidFill>
              <a:ln>
                <a:noFill/>
              </a:ln>
              <a:effectLst/>
            </c:spPr>
            <c:extLst>
              <c:ext xmlns:c16="http://schemas.microsoft.com/office/drawing/2014/chart" uri="{C3380CC4-5D6E-409C-BE32-E72D297353CC}">
                <c16:uniqueId val="{00000005-A309-4444-A5D1-9945F585BDE1}"/>
              </c:ext>
            </c:extLst>
          </c:dPt>
          <c:dPt>
            <c:idx val="7"/>
            <c:invertIfNegative val="0"/>
            <c:bubble3D val="0"/>
            <c:spPr>
              <a:solidFill>
                <a:srgbClr val="FF0000"/>
              </a:solidFill>
              <a:ln>
                <a:noFill/>
              </a:ln>
              <a:effectLst/>
            </c:spPr>
            <c:extLst>
              <c:ext xmlns:c16="http://schemas.microsoft.com/office/drawing/2014/chart" uri="{C3380CC4-5D6E-409C-BE32-E72D297353CC}">
                <c16:uniqueId val="{00000004-A309-4444-A5D1-9945F585BDE1}"/>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0%</c:formatCode>
                <c:ptCount val="8"/>
                <c:pt idx="0">
                  <c:v>0.54</c:v>
                </c:pt>
                <c:pt idx="1">
                  <c:v>0.53</c:v>
                </c:pt>
                <c:pt idx="2">
                  <c:v>0.52</c:v>
                </c:pt>
                <c:pt idx="3">
                  <c:v>0.51</c:v>
                </c:pt>
                <c:pt idx="4">
                  <c:v>0.5</c:v>
                </c:pt>
                <c:pt idx="5">
                  <c:v>0.49</c:v>
                </c:pt>
                <c:pt idx="6">
                  <c:v>0.48</c:v>
                </c:pt>
                <c:pt idx="7">
                  <c:v>0.47</c:v>
                </c:pt>
              </c:numCache>
            </c:numRef>
          </c:cat>
          <c:val>
            <c:numRef>
              <c:f>Sheet1!$B$2:$B$9</c:f>
              <c:numCache>
                <c:formatCode>General</c:formatCode>
                <c:ptCount val="8"/>
                <c:pt idx="0">
                  <c:v>53</c:v>
                </c:pt>
                <c:pt idx="1">
                  <c:v>35</c:v>
                </c:pt>
                <c:pt idx="2">
                  <c:v>21</c:v>
                </c:pt>
                <c:pt idx="3">
                  <c:v>11</c:v>
                </c:pt>
                <c:pt idx="4">
                  <c:v>6</c:v>
                </c:pt>
                <c:pt idx="5">
                  <c:v>0</c:v>
                </c:pt>
                <c:pt idx="6">
                  <c:v>-5</c:v>
                </c:pt>
                <c:pt idx="7">
                  <c:v>-8</c:v>
                </c:pt>
              </c:numCache>
            </c:numRef>
          </c:val>
          <c:extLst>
            <c:ext xmlns:c16="http://schemas.microsoft.com/office/drawing/2014/chart" uri="{C3380CC4-5D6E-409C-BE32-E72D297353CC}">
              <c16:uniqueId val="{00000000-A309-4444-A5D1-9945F585BDE1}"/>
            </c:ext>
          </c:extLst>
        </c:ser>
        <c:dLbls>
          <c:showLegendKey val="0"/>
          <c:showVal val="0"/>
          <c:showCatName val="0"/>
          <c:showSerName val="0"/>
          <c:showPercent val="0"/>
          <c:showBubbleSize val="0"/>
        </c:dLbls>
        <c:gapWidth val="219"/>
        <c:overlap val="-27"/>
        <c:axId val="996973744"/>
        <c:axId val="996972760"/>
      </c:barChart>
      <c:catAx>
        <c:axId val="996973744"/>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96972760"/>
        <c:crosses val="autoZero"/>
        <c:auto val="1"/>
        <c:lblAlgn val="ctr"/>
        <c:lblOffset val="100"/>
        <c:noMultiLvlLbl val="0"/>
      </c:catAx>
      <c:valAx>
        <c:axId val="996972760"/>
        <c:scaling>
          <c:orientation val="minMax"/>
        </c:scaling>
        <c:delete val="1"/>
        <c:axPos val="l"/>
        <c:numFmt formatCode="General" sourceLinked="1"/>
        <c:majorTickMark val="none"/>
        <c:minorTickMark val="none"/>
        <c:tickLblPos val="nextTo"/>
        <c:crossAx val="996973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8773468683636898E-3"/>
          <c:y val="2.6041666666666668E-2"/>
          <c:w val="0.9586983688959988"/>
          <c:h val="0.94270833333333337"/>
        </c:manualLayout>
      </c:layout>
      <c:barChart>
        <c:barDir val="col"/>
        <c:grouping val="clustered"/>
        <c:varyColors val="0"/>
        <c:ser>
          <c:idx val="0"/>
          <c:order val="0"/>
          <c:tx>
            <c:strRef>
              <c:f>Sheet1!$B$1</c:f>
              <c:strCache>
                <c:ptCount val="1"/>
                <c:pt idx="0">
                  <c:v>Column2</c:v>
                </c:pt>
              </c:strCache>
            </c:strRef>
          </c:tx>
          <c:spPr>
            <a:solidFill>
              <a:srgbClr val="00B050"/>
            </a:solidFill>
            <a:ln>
              <a:noFill/>
            </a:ln>
            <a:effectLst/>
          </c:spPr>
          <c:invertIfNegative val="0"/>
          <c:dPt>
            <c:idx val="6"/>
            <c:invertIfNegative val="0"/>
            <c:bubble3D val="0"/>
            <c:spPr>
              <a:solidFill>
                <a:srgbClr val="FF0000"/>
              </a:solidFill>
              <a:ln>
                <a:noFill/>
              </a:ln>
              <a:effectLst/>
            </c:spPr>
            <c:extLst>
              <c:ext xmlns:c16="http://schemas.microsoft.com/office/drawing/2014/chart" uri="{C3380CC4-5D6E-409C-BE32-E72D297353CC}">
                <c16:uniqueId val="{00000005-A309-4444-A5D1-9945F585BDE1}"/>
              </c:ext>
            </c:extLst>
          </c:dPt>
          <c:dPt>
            <c:idx val="7"/>
            <c:invertIfNegative val="0"/>
            <c:bubble3D val="0"/>
            <c:spPr>
              <a:solidFill>
                <a:srgbClr val="FF0000"/>
              </a:solidFill>
              <a:ln>
                <a:noFill/>
              </a:ln>
              <a:effectLst/>
            </c:spPr>
            <c:extLst>
              <c:ext xmlns:c16="http://schemas.microsoft.com/office/drawing/2014/chart" uri="{C3380CC4-5D6E-409C-BE32-E72D297353CC}">
                <c16:uniqueId val="{00000004-A309-4444-A5D1-9945F585BDE1}"/>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0%</c:formatCode>
                <c:ptCount val="8"/>
                <c:pt idx="0">
                  <c:v>0.54</c:v>
                </c:pt>
                <c:pt idx="1">
                  <c:v>0.53</c:v>
                </c:pt>
                <c:pt idx="2">
                  <c:v>0.52</c:v>
                </c:pt>
                <c:pt idx="3">
                  <c:v>0.51</c:v>
                </c:pt>
                <c:pt idx="4">
                  <c:v>0.5</c:v>
                </c:pt>
                <c:pt idx="5">
                  <c:v>0.49</c:v>
                </c:pt>
                <c:pt idx="6">
                  <c:v>0.48</c:v>
                </c:pt>
                <c:pt idx="7">
                  <c:v>0.47</c:v>
                </c:pt>
              </c:numCache>
            </c:numRef>
          </c:cat>
          <c:val>
            <c:numRef>
              <c:f>Sheet1!$B$2:$B$9</c:f>
              <c:numCache>
                <c:formatCode>General</c:formatCode>
                <c:ptCount val="8"/>
                <c:pt idx="0">
                  <c:v>53</c:v>
                </c:pt>
                <c:pt idx="1">
                  <c:v>35</c:v>
                </c:pt>
                <c:pt idx="2">
                  <c:v>21</c:v>
                </c:pt>
                <c:pt idx="3">
                  <c:v>11</c:v>
                </c:pt>
                <c:pt idx="4">
                  <c:v>6</c:v>
                </c:pt>
                <c:pt idx="5">
                  <c:v>0</c:v>
                </c:pt>
                <c:pt idx="6">
                  <c:v>-5</c:v>
                </c:pt>
                <c:pt idx="7">
                  <c:v>-8</c:v>
                </c:pt>
              </c:numCache>
            </c:numRef>
          </c:val>
          <c:extLst>
            <c:ext xmlns:c16="http://schemas.microsoft.com/office/drawing/2014/chart" uri="{C3380CC4-5D6E-409C-BE32-E72D297353CC}">
              <c16:uniqueId val="{00000000-A309-4444-A5D1-9945F585BDE1}"/>
            </c:ext>
          </c:extLst>
        </c:ser>
        <c:dLbls>
          <c:showLegendKey val="0"/>
          <c:showVal val="0"/>
          <c:showCatName val="0"/>
          <c:showSerName val="0"/>
          <c:showPercent val="0"/>
          <c:showBubbleSize val="0"/>
        </c:dLbls>
        <c:gapWidth val="219"/>
        <c:overlap val="-27"/>
        <c:axId val="996973744"/>
        <c:axId val="996972760"/>
      </c:barChart>
      <c:catAx>
        <c:axId val="996973744"/>
        <c:scaling>
          <c:orientation val="minMax"/>
        </c:scaling>
        <c:delete val="0"/>
        <c:axPos val="b"/>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996972760"/>
        <c:crosses val="autoZero"/>
        <c:auto val="1"/>
        <c:lblAlgn val="ctr"/>
        <c:lblOffset val="100"/>
        <c:noMultiLvlLbl val="0"/>
      </c:catAx>
      <c:valAx>
        <c:axId val="996972760"/>
        <c:scaling>
          <c:orientation val="minMax"/>
        </c:scaling>
        <c:delete val="1"/>
        <c:axPos val="l"/>
        <c:numFmt formatCode="General" sourceLinked="1"/>
        <c:majorTickMark val="none"/>
        <c:minorTickMark val="none"/>
        <c:tickLblPos val="nextTo"/>
        <c:crossAx val="996973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seats</c:v>
                </c:pt>
              </c:strCache>
            </c:strRef>
          </c:tx>
          <c:spPr>
            <a:solidFill>
              <a:schemeClr val="accent1"/>
            </a:solidFill>
            <a:ln>
              <a:noFill/>
            </a:ln>
            <a:effectLst/>
          </c:spPr>
          <c:invertIfNegative val="0"/>
          <c:dPt>
            <c:idx val="1"/>
            <c:invertIfNegative val="0"/>
            <c:bubble3D val="0"/>
            <c:spPr>
              <a:solidFill>
                <a:srgbClr val="00B0F0"/>
              </a:solidFill>
              <a:ln>
                <a:noFill/>
              </a:ln>
              <a:effectLst/>
            </c:spPr>
            <c:extLst>
              <c:ext xmlns:c16="http://schemas.microsoft.com/office/drawing/2014/chart" uri="{C3380CC4-5D6E-409C-BE32-E72D297353CC}">
                <c16:uniqueId val="{00000007-9913-4B73-9F77-7293E3D8CE4E}"/>
              </c:ext>
            </c:extLst>
          </c:dPt>
          <c:dPt>
            <c:idx val="2"/>
            <c:invertIfNegative val="0"/>
            <c:bubble3D val="0"/>
            <c:spPr>
              <a:solidFill>
                <a:srgbClr val="00B050"/>
              </a:solidFill>
              <a:ln>
                <a:noFill/>
              </a:ln>
              <a:effectLst/>
            </c:spPr>
            <c:extLst>
              <c:ext xmlns:c16="http://schemas.microsoft.com/office/drawing/2014/chart" uri="{C3380CC4-5D6E-409C-BE32-E72D297353CC}">
                <c16:uniqueId val="{00000006-9913-4B73-9F77-7293E3D8CE4E}"/>
              </c:ext>
            </c:extLst>
          </c:dPt>
          <c:dPt>
            <c:idx val="3"/>
            <c:invertIfNegative val="0"/>
            <c:bubble3D val="0"/>
            <c:spPr>
              <a:solidFill>
                <a:srgbClr val="FF0000"/>
              </a:solidFill>
              <a:ln>
                <a:noFill/>
              </a:ln>
              <a:effectLst/>
            </c:spPr>
            <c:extLst>
              <c:ext xmlns:c16="http://schemas.microsoft.com/office/drawing/2014/chart" uri="{C3380CC4-5D6E-409C-BE32-E72D297353CC}">
                <c16:uniqueId val="{00000005-9913-4B73-9F77-7293E3D8CE4E}"/>
              </c:ext>
            </c:extLst>
          </c:dPt>
          <c:dPt>
            <c:idx val="4"/>
            <c:invertIfNegative val="0"/>
            <c:bubble3D val="0"/>
            <c:spPr>
              <a:solidFill>
                <a:srgbClr val="C00000"/>
              </a:solidFill>
              <a:ln>
                <a:noFill/>
              </a:ln>
              <a:effectLst/>
            </c:spPr>
            <c:extLst>
              <c:ext xmlns:c16="http://schemas.microsoft.com/office/drawing/2014/chart" uri="{C3380CC4-5D6E-409C-BE32-E72D297353CC}">
                <c16:uniqueId val="{00000004-9913-4B73-9F77-7293E3D8CE4E}"/>
              </c:ext>
            </c:extLst>
          </c:dPt>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Solid Dem</c:v>
                </c:pt>
                <c:pt idx="1">
                  <c:v>Lean Dem</c:v>
                </c:pt>
                <c:pt idx="2">
                  <c:v>Toss up</c:v>
                </c:pt>
                <c:pt idx="3">
                  <c:v>Lean Rep</c:v>
                </c:pt>
                <c:pt idx="4">
                  <c:v>Solid Rep</c:v>
                </c:pt>
              </c:strCache>
            </c:strRef>
          </c:cat>
          <c:val>
            <c:numRef>
              <c:f>Sheet1!$B$2:$B$6</c:f>
              <c:numCache>
                <c:formatCode>General</c:formatCode>
                <c:ptCount val="5"/>
                <c:pt idx="0">
                  <c:v>10</c:v>
                </c:pt>
                <c:pt idx="1">
                  <c:v>1</c:v>
                </c:pt>
                <c:pt idx="2">
                  <c:v>6</c:v>
                </c:pt>
                <c:pt idx="3">
                  <c:v>2</c:v>
                </c:pt>
                <c:pt idx="4">
                  <c:v>15</c:v>
                </c:pt>
              </c:numCache>
            </c:numRef>
          </c:val>
          <c:extLst>
            <c:ext xmlns:c16="http://schemas.microsoft.com/office/drawing/2014/chart" uri="{C3380CC4-5D6E-409C-BE32-E72D297353CC}">
              <c16:uniqueId val="{00000000-9913-4B73-9F77-7293E3D8CE4E}"/>
            </c:ext>
          </c:extLst>
        </c:ser>
        <c:dLbls>
          <c:showLegendKey val="0"/>
          <c:showVal val="0"/>
          <c:showCatName val="0"/>
          <c:showSerName val="0"/>
          <c:showPercent val="0"/>
          <c:showBubbleSize val="0"/>
        </c:dLbls>
        <c:gapWidth val="182"/>
        <c:axId val="1087901896"/>
        <c:axId val="1087901240"/>
      </c:barChart>
      <c:catAx>
        <c:axId val="10879018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87901240"/>
        <c:crosses val="autoZero"/>
        <c:auto val="1"/>
        <c:lblAlgn val="ctr"/>
        <c:lblOffset val="100"/>
        <c:noMultiLvlLbl val="0"/>
      </c:catAx>
      <c:valAx>
        <c:axId val="1087901240"/>
        <c:scaling>
          <c:orientation val="minMax"/>
        </c:scaling>
        <c:delete val="1"/>
        <c:axPos val="b"/>
        <c:numFmt formatCode="General" sourceLinked="1"/>
        <c:majorTickMark val="none"/>
        <c:minorTickMark val="none"/>
        <c:tickLblPos val="nextTo"/>
        <c:crossAx val="10879018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400" b="0" dirty="0"/>
              <a:t>Toss up and leaning states</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7909886264216965"/>
          <c:y val="0.13305565970920302"/>
          <c:w val="0.6945624331680762"/>
          <c:h val="0.65852497604466109"/>
        </c:manualLayout>
      </c:layout>
      <c:barChart>
        <c:barDir val="bar"/>
        <c:grouping val="clustered"/>
        <c:varyColors val="0"/>
        <c:ser>
          <c:idx val="0"/>
          <c:order val="0"/>
          <c:tx>
            <c:strRef>
              <c:f>Sheet1!$B$1</c:f>
              <c:strCache>
                <c:ptCount val="1"/>
                <c:pt idx="0">
                  <c:v>Toss up and leaning states</c:v>
                </c:pt>
              </c:strCache>
            </c:strRef>
          </c:tx>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5-67DD-45F5-A1E6-A777C2327A23}"/>
              </c:ext>
            </c:extLst>
          </c:dPt>
          <c:dPt>
            <c:idx val="2"/>
            <c:invertIfNegative val="0"/>
            <c:bubble3D val="0"/>
            <c:spPr>
              <a:solidFill>
                <a:srgbClr val="FF0000"/>
              </a:solidFill>
              <a:ln>
                <a:noFill/>
              </a:ln>
              <a:effectLst/>
            </c:spPr>
            <c:extLst>
              <c:ext xmlns:c16="http://schemas.microsoft.com/office/drawing/2014/chart" uri="{C3380CC4-5D6E-409C-BE32-E72D297353CC}">
                <c16:uniqueId val="{00000004-67DD-45F5-A1E6-A777C2327A23}"/>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Too close to call</c:v>
                </c:pt>
                <c:pt idx="1">
                  <c:v>Democratic victory</c:v>
                </c:pt>
                <c:pt idx="2">
                  <c:v>Republican victory</c:v>
                </c:pt>
              </c:strCache>
            </c:strRef>
          </c:cat>
          <c:val>
            <c:numRef>
              <c:f>Sheet1!$B$2:$B$4</c:f>
              <c:numCache>
                <c:formatCode>General</c:formatCode>
                <c:ptCount val="3"/>
                <c:pt idx="0">
                  <c:v>2</c:v>
                </c:pt>
                <c:pt idx="1">
                  <c:v>2</c:v>
                </c:pt>
                <c:pt idx="2">
                  <c:v>5</c:v>
                </c:pt>
              </c:numCache>
            </c:numRef>
          </c:val>
          <c:extLst>
            <c:ext xmlns:c16="http://schemas.microsoft.com/office/drawing/2014/chart" uri="{C3380CC4-5D6E-409C-BE32-E72D297353CC}">
              <c16:uniqueId val="{00000000-67DD-45F5-A1E6-A777C2327A23}"/>
            </c:ext>
          </c:extLst>
        </c:ser>
        <c:dLbls>
          <c:showLegendKey val="0"/>
          <c:showVal val="0"/>
          <c:showCatName val="0"/>
          <c:showSerName val="0"/>
          <c:showPercent val="0"/>
          <c:showBubbleSize val="0"/>
        </c:dLbls>
        <c:gapWidth val="182"/>
        <c:axId val="970459864"/>
        <c:axId val="970458552"/>
      </c:barChart>
      <c:catAx>
        <c:axId val="97045986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970458552"/>
        <c:crosses val="autoZero"/>
        <c:auto val="1"/>
        <c:lblAlgn val="ctr"/>
        <c:lblOffset val="100"/>
        <c:noMultiLvlLbl val="0"/>
      </c:catAx>
      <c:valAx>
        <c:axId val="970458552"/>
        <c:scaling>
          <c:orientation val="minMax"/>
        </c:scaling>
        <c:delete val="1"/>
        <c:axPos val="b"/>
        <c:numFmt formatCode="General" sourceLinked="1"/>
        <c:majorTickMark val="none"/>
        <c:minorTickMark val="none"/>
        <c:tickLblPos val="nextTo"/>
        <c:crossAx val="97045986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975308641975308E-2"/>
          <c:y val="0"/>
          <c:w val="0.96604938271604934"/>
          <c:h val="0.83846805282152226"/>
        </c:manualLayout>
      </c:layout>
      <c:barChart>
        <c:barDir val="col"/>
        <c:grouping val="clustered"/>
        <c:varyColors val="0"/>
        <c:ser>
          <c:idx val="0"/>
          <c:order val="0"/>
          <c:tx>
            <c:strRef>
              <c:f>Sheet1!$B$1</c:f>
              <c:strCache>
                <c:ptCount val="1"/>
                <c:pt idx="0">
                  <c:v>enthusiasm gap</c:v>
                </c:pt>
              </c:strCache>
            </c:strRef>
          </c:tx>
          <c:spPr>
            <a:solidFill>
              <a:srgbClr val="00B0F0"/>
            </a:solidFill>
            <a:ln>
              <a:noFill/>
            </a:ln>
            <a:effectLst/>
          </c:spPr>
          <c:invertIfNegative val="0"/>
          <c:dPt>
            <c:idx val="1"/>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5-2A0B-454D-8BD4-A71366EBE890}"/>
              </c:ext>
            </c:extLst>
          </c:dPt>
          <c:dPt>
            <c:idx val="2"/>
            <c:invertIfNegative val="0"/>
            <c:bubble3D val="0"/>
            <c:spPr>
              <a:solidFill>
                <a:schemeClr val="accent2">
                  <a:lumMod val="60000"/>
                  <a:lumOff val="40000"/>
                </a:schemeClr>
              </a:solidFill>
              <a:ln>
                <a:noFill/>
              </a:ln>
              <a:effectLst/>
            </c:spPr>
            <c:extLst>
              <c:ext xmlns:c16="http://schemas.microsoft.com/office/drawing/2014/chart" uri="{C3380CC4-5D6E-409C-BE32-E72D297353CC}">
                <c16:uniqueId val="{00000006-2A0B-454D-8BD4-A71366EBE890}"/>
              </c:ext>
            </c:extLst>
          </c:dPt>
          <c:dLbls>
            <c:dLbl>
              <c:idx val="0"/>
              <c:tx>
                <c:rich>
                  <a:bodyPr/>
                  <a:lstStyle/>
                  <a:p>
                    <a:r>
                      <a:rPr lang="en-US"/>
                      <a:t>D+11</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2A0B-454D-8BD4-A71366EBE890}"/>
                </c:ext>
              </c:extLst>
            </c:dLbl>
            <c:dLbl>
              <c:idx val="1"/>
              <c:tx>
                <c:rich>
                  <a:bodyPr/>
                  <a:lstStyle/>
                  <a:p>
                    <a:r>
                      <a:rPr lang="en-US"/>
                      <a:t>R+</a:t>
                    </a:r>
                    <a:fld id="{5607EF95-3DB1-4A9C-B7F5-6B5E9708DD83}"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2A0B-454D-8BD4-A71366EBE890}"/>
                </c:ext>
              </c:extLst>
            </c:dLbl>
            <c:dLbl>
              <c:idx val="2"/>
              <c:tx>
                <c:rich>
                  <a:bodyPr/>
                  <a:lstStyle/>
                  <a:p>
                    <a:r>
                      <a:rPr lang="en-US"/>
                      <a:t>R+</a:t>
                    </a:r>
                    <a:fld id="{F7155167-72A4-42B2-A244-A389F600859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2A0B-454D-8BD4-A71366EBE890}"/>
                </c:ext>
              </c:extLst>
            </c:dLbl>
            <c:dLbl>
              <c:idx val="3"/>
              <c:tx>
                <c:rich>
                  <a:bodyPr/>
                  <a:lstStyle/>
                  <a:p>
                    <a:r>
                      <a:rPr lang="en-US"/>
                      <a:t>D+</a:t>
                    </a:r>
                    <a:fld id="{4BC64CF8-22D0-42BA-A871-41DA2740923F}"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A-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Sheet1!$B$2:$B$5</c:f>
              <c:numCache>
                <c:formatCode>General</c:formatCode>
                <c:ptCount val="4"/>
                <c:pt idx="0">
                  <c:v>11</c:v>
                </c:pt>
                <c:pt idx="1">
                  <c:v>15</c:v>
                </c:pt>
                <c:pt idx="2">
                  <c:v>16</c:v>
                </c:pt>
                <c:pt idx="3">
                  <c:v>8</c:v>
                </c:pt>
              </c:numCache>
            </c:numRef>
          </c:val>
          <c:extLst>
            <c:ext xmlns:c16="http://schemas.microsoft.com/office/drawing/2014/chart" uri="{C3380CC4-5D6E-409C-BE32-E72D297353CC}">
              <c16:uniqueId val="{00000000-2A0B-454D-8BD4-A71366EBE890}"/>
            </c:ext>
          </c:extLst>
        </c:ser>
        <c:ser>
          <c:idx val="1"/>
          <c:order val="1"/>
          <c:tx>
            <c:strRef>
              <c:f>Sheet1!$C$1</c:f>
              <c:strCache>
                <c:ptCount val="1"/>
                <c:pt idx="0">
                  <c:v>change in House seats</c:v>
                </c:pt>
              </c:strCache>
            </c:strRef>
          </c:tx>
          <c:spPr>
            <a:solidFill>
              <a:srgbClr val="0070C0"/>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7-2A0B-454D-8BD4-A71366EBE890}"/>
              </c:ext>
            </c:extLst>
          </c:dPt>
          <c:dPt>
            <c:idx val="2"/>
            <c:invertIfNegative val="0"/>
            <c:bubble3D val="0"/>
            <c:spPr>
              <a:solidFill>
                <a:srgbClr val="FF0000"/>
              </a:solidFill>
              <a:ln>
                <a:noFill/>
              </a:ln>
              <a:effectLst/>
            </c:spPr>
            <c:extLst>
              <c:ext xmlns:c16="http://schemas.microsoft.com/office/drawing/2014/chart" uri="{C3380CC4-5D6E-409C-BE32-E72D297353CC}">
                <c16:uniqueId val="{00000008-2A0B-454D-8BD4-A71366EBE890}"/>
              </c:ext>
            </c:extLst>
          </c:dPt>
          <c:dLbls>
            <c:dLbl>
              <c:idx val="0"/>
              <c:layout>
                <c:manualLayout>
                  <c:x val="-7.716049382716191E-4"/>
                  <c:y val="-7.8125000000000486E-3"/>
                </c:manualLayout>
              </c:layout>
              <c:tx>
                <c:rich>
                  <a:bodyPr/>
                  <a:lstStyle/>
                  <a:p>
                    <a:r>
                      <a:rPr lang="en-US" dirty="0"/>
                      <a:t>D+</a:t>
                    </a:r>
                    <a:fld id="{7C39A6A7-AB1B-4A57-838D-B529BCAFF80D}" type="VALUE">
                      <a:rPr lang="en-US" smtClean="0"/>
                      <a:pPr/>
                      <a:t>[VALUE]</a:t>
                    </a:fld>
                    <a:endParaRPr lang="en-US" dirty="0"/>
                  </a:p>
                </c:rich>
              </c:tx>
              <c:showLegendKey val="0"/>
              <c:showVal val="1"/>
              <c:showCatName val="0"/>
              <c:showSerName val="0"/>
              <c:showPercent val="0"/>
              <c:showBubbleSize val="0"/>
              <c:extLst>
                <c:ext xmlns:c15="http://schemas.microsoft.com/office/drawing/2012/chart" uri="{CE6537A1-D6FC-4f65-9D91-7224C49458BB}">
                  <c15:layout>
                    <c:manualLayout>
                      <c:w val="0.10081790123456789"/>
                      <c:h val="8.4101665026246719E-2"/>
                    </c:manualLayout>
                  </c15:layout>
                  <c15:dlblFieldTable/>
                  <c15:showDataLabelsRange val="0"/>
                </c:ext>
                <c:ext xmlns:c16="http://schemas.microsoft.com/office/drawing/2014/chart" uri="{C3380CC4-5D6E-409C-BE32-E72D297353CC}">
                  <c16:uniqueId val="{00000004-2A0B-454D-8BD4-A71366EBE890}"/>
                </c:ext>
              </c:extLst>
            </c:dLbl>
            <c:dLbl>
              <c:idx val="1"/>
              <c:tx>
                <c:rich>
                  <a:bodyPr/>
                  <a:lstStyle/>
                  <a:p>
                    <a:r>
                      <a:rPr lang="en-US"/>
                      <a:t>R+</a:t>
                    </a:r>
                    <a:fld id="{F69D3F66-1956-4172-A1E8-ED22B8FD131E}"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A0B-454D-8BD4-A71366EBE890}"/>
                </c:ext>
              </c:extLst>
            </c:dLbl>
            <c:dLbl>
              <c:idx val="2"/>
              <c:tx>
                <c:rich>
                  <a:bodyPr/>
                  <a:lstStyle/>
                  <a:p>
                    <a:r>
                      <a:rPr lang="en-US"/>
                      <a:t>R+13</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2A0B-454D-8BD4-A71366EBE890}"/>
                </c:ext>
              </c:extLst>
            </c:dLbl>
            <c:dLbl>
              <c:idx val="3"/>
              <c:tx>
                <c:rich>
                  <a:bodyPr/>
                  <a:lstStyle/>
                  <a:p>
                    <a:r>
                      <a:rPr lang="en-US"/>
                      <a:t>D+</a:t>
                    </a:r>
                    <a:fld id="{1AF096B6-1093-443D-91D8-A4EC4ACB6C81}" type="VALUE">
                      <a:rPr lang="en-US"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B-2A0B-454D-8BD4-A71366EBE890}"/>
                </c:ext>
              </c:extLst>
            </c:dLbl>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2006</c:v>
                </c:pt>
                <c:pt idx="1">
                  <c:v>2010</c:v>
                </c:pt>
                <c:pt idx="2">
                  <c:v>2014</c:v>
                </c:pt>
                <c:pt idx="3">
                  <c:v>2018</c:v>
                </c:pt>
              </c:numCache>
            </c:numRef>
          </c:cat>
          <c:val>
            <c:numRef>
              <c:f>Sheet1!$C$2:$C$5</c:f>
              <c:numCache>
                <c:formatCode>General</c:formatCode>
                <c:ptCount val="4"/>
                <c:pt idx="0">
                  <c:v>30</c:v>
                </c:pt>
                <c:pt idx="1">
                  <c:v>63</c:v>
                </c:pt>
                <c:pt idx="2">
                  <c:v>13</c:v>
                </c:pt>
                <c:pt idx="3">
                  <c:v>40</c:v>
                </c:pt>
              </c:numCache>
            </c:numRef>
          </c:val>
          <c:extLst>
            <c:ext xmlns:c16="http://schemas.microsoft.com/office/drawing/2014/chart" uri="{C3380CC4-5D6E-409C-BE32-E72D297353CC}">
              <c16:uniqueId val="{00000001-2A0B-454D-8BD4-A71366EBE890}"/>
            </c:ext>
          </c:extLst>
        </c:ser>
        <c:dLbls>
          <c:showLegendKey val="0"/>
          <c:showVal val="0"/>
          <c:showCatName val="0"/>
          <c:showSerName val="0"/>
          <c:showPercent val="0"/>
          <c:showBubbleSize val="0"/>
        </c:dLbls>
        <c:gapWidth val="219"/>
        <c:overlap val="-27"/>
        <c:axId val="158804040"/>
        <c:axId val="158802400"/>
      </c:barChart>
      <c:catAx>
        <c:axId val="1588040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58802400"/>
        <c:crosses val="autoZero"/>
        <c:auto val="1"/>
        <c:lblAlgn val="ctr"/>
        <c:lblOffset val="100"/>
        <c:noMultiLvlLbl val="0"/>
      </c:catAx>
      <c:valAx>
        <c:axId val="158802400"/>
        <c:scaling>
          <c:orientation val="minMax"/>
        </c:scaling>
        <c:delete val="1"/>
        <c:axPos val="l"/>
        <c:numFmt formatCode="General" sourceLinked="1"/>
        <c:majorTickMark val="none"/>
        <c:minorTickMark val="none"/>
        <c:tickLblPos val="nextTo"/>
        <c:crossAx val="1588040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r>
              <a:rPr lang="en-US" sz="2000" dirty="0"/>
              <a:t>percentage very interested in 2022 midterm election</a:t>
            </a:r>
          </a:p>
        </c:rich>
      </c:tx>
      <c:overlay val="0"/>
      <c:spPr>
        <a:noFill/>
        <a:ln>
          <a:noFill/>
        </a:ln>
        <a:effectLst/>
      </c:spPr>
      <c:txPr>
        <a:bodyPr rot="0" spcFirstLastPara="1" vertOverflow="ellipsis" vert="horz" wrap="square" anchor="ctr" anchorCtr="1"/>
        <a:lstStyle/>
        <a:p>
          <a:pPr>
            <a:defRPr sz="28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3014545056867891"/>
          <c:y val="0.17035166502624671"/>
          <c:w val="0.75287924078934576"/>
          <c:h val="0.67339833497375323"/>
        </c:manualLayout>
      </c:layout>
      <c:barChart>
        <c:barDir val="bar"/>
        <c:grouping val="clustered"/>
        <c:varyColors val="0"/>
        <c:ser>
          <c:idx val="0"/>
          <c:order val="0"/>
          <c:tx>
            <c:strRef>
              <c:f>Sheet1!$B$1</c:f>
              <c:strCache>
                <c:ptCount val="1"/>
                <c:pt idx="0">
                  <c:v>percentage very interested in 2022 midterm election</c:v>
                </c:pt>
              </c:strCache>
            </c:strRef>
          </c:tx>
          <c:spPr>
            <a:solidFill>
              <a:schemeClr val="accent1"/>
            </a:solidFill>
            <a:ln>
              <a:noFill/>
            </a:ln>
            <a:effectLst/>
          </c:spPr>
          <c:invertIfNegative val="0"/>
          <c:dPt>
            <c:idx val="1"/>
            <c:invertIfNegative val="0"/>
            <c:bubble3D val="0"/>
            <c:spPr>
              <a:solidFill>
                <a:srgbClr val="FF0000"/>
              </a:solidFill>
              <a:ln>
                <a:noFill/>
              </a:ln>
              <a:effectLst/>
            </c:spPr>
            <c:extLst>
              <c:ext xmlns:c16="http://schemas.microsoft.com/office/drawing/2014/chart" uri="{C3380CC4-5D6E-409C-BE32-E72D297353CC}">
                <c16:uniqueId val="{00000004-30A9-40C5-A69F-1BADDC5CF951}"/>
              </c:ext>
            </c:extLst>
          </c:dPt>
          <c:dLbls>
            <c:spPr>
              <a:noFill/>
              <a:ln>
                <a:noFill/>
              </a:ln>
              <a:effectLst/>
            </c:spPr>
            <c:txPr>
              <a:bodyPr rot="0" spcFirstLastPara="1" vertOverflow="ellipsis" vert="horz" wrap="square" anchor="ctr" anchorCtr="1"/>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Democrats</c:v>
                </c:pt>
                <c:pt idx="1">
                  <c:v>Republicans</c:v>
                </c:pt>
              </c:strCache>
            </c:strRef>
          </c:cat>
          <c:val>
            <c:numRef>
              <c:f>Sheet1!$B$2:$B$3</c:f>
              <c:numCache>
                <c:formatCode>General</c:formatCode>
                <c:ptCount val="2"/>
                <c:pt idx="0">
                  <c:v>47</c:v>
                </c:pt>
                <c:pt idx="1">
                  <c:v>61</c:v>
                </c:pt>
              </c:numCache>
            </c:numRef>
          </c:val>
          <c:extLst>
            <c:ext xmlns:c16="http://schemas.microsoft.com/office/drawing/2014/chart" uri="{C3380CC4-5D6E-409C-BE32-E72D297353CC}">
              <c16:uniqueId val="{00000000-30A9-40C5-A69F-1BADDC5CF951}"/>
            </c:ext>
          </c:extLst>
        </c:ser>
        <c:dLbls>
          <c:showLegendKey val="0"/>
          <c:showVal val="0"/>
          <c:showCatName val="0"/>
          <c:showSerName val="0"/>
          <c:showPercent val="0"/>
          <c:showBubbleSize val="0"/>
        </c:dLbls>
        <c:gapWidth val="182"/>
        <c:axId val="1140804048"/>
        <c:axId val="1140802080"/>
      </c:barChart>
      <c:catAx>
        <c:axId val="11408040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40802080"/>
        <c:crosses val="autoZero"/>
        <c:auto val="1"/>
        <c:lblAlgn val="ctr"/>
        <c:lblOffset val="100"/>
        <c:noMultiLvlLbl val="0"/>
      </c:catAx>
      <c:valAx>
        <c:axId val="1140802080"/>
        <c:scaling>
          <c:orientation val="minMax"/>
        </c:scaling>
        <c:delete val="1"/>
        <c:axPos val="b"/>
        <c:numFmt formatCode="General" sourceLinked="1"/>
        <c:majorTickMark val="none"/>
        <c:minorTickMark val="none"/>
        <c:tickLblPos val="nextTo"/>
        <c:crossAx val="11408040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0" dirty="0"/>
              <a:t>percentage approving of Biden's performance in office</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percentage approving of Biden's performance in office</c:v>
                </c:pt>
              </c:strCache>
            </c:strRef>
          </c:tx>
          <c:spPr>
            <a:ln w="28575" cap="rnd">
              <a:solidFill>
                <a:schemeClr val="accent1"/>
              </a:solidFill>
              <a:round/>
            </a:ln>
            <a:effectLst/>
          </c:spPr>
          <c:marker>
            <c:symbol val="none"/>
          </c:marker>
          <c:dLbls>
            <c:dLbl>
              <c:idx val="0"/>
              <c:layout>
                <c:manualLayout>
                  <c:x val="0"/>
                  <c:y val="-3.1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EA3-41C3-BF25-886ED68FF91E}"/>
                </c:ext>
              </c:extLst>
            </c:dLbl>
            <c:dLbl>
              <c:idx val="1"/>
              <c:layout>
                <c:manualLayout>
                  <c:x val="-1.0802469135802526E-2"/>
                  <c:y val="-2.8645730807086638E-2"/>
                </c:manualLayout>
              </c:layout>
              <c:showLegendKey val="0"/>
              <c:showVal val="1"/>
              <c:showCatName val="0"/>
              <c:showSerName val="0"/>
              <c:showPercent val="0"/>
              <c:showBubbleSize val="0"/>
              <c:extLst>
                <c:ext xmlns:c15="http://schemas.microsoft.com/office/drawing/2012/chart" uri="{CE6537A1-D6FC-4f65-9D91-7224C49458BB}">
                  <c15:layout>
                    <c:manualLayout>
                      <c:w val="4.8040123456790124E-2"/>
                      <c:h val="0.10054687499999999"/>
                    </c:manualLayout>
                  </c15:layout>
                </c:ext>
                <c:ext xmlns:c16="http://schemas.microsoft.com/office/drawing/2014/chart" uri="{C3380CC4-5D6E-409C-BE32-E72D297353CC}">
                  <c16:uniqueId val="{00000005-5EA3-41C3-BF25-886ED68FF91E}"/>
                </c:ext>
              </c:extLst>
            </c:dLbl>
            <c:dLbl>
              <c:idx val="2"/>
              <c:layout>
                <c:manualLayout>
                  <c:x val="-2.0061667638767433E-2"/>
                  <c:y val="-3.6458333333333336E-2"/>
                </c:manualLayout>
              </c:layout>
              <c:showLegendKey val="0"/>
              <c:showVal val="1"/>
              <c:showCatName val="0"/>
              <c:showSerName val="0"/>
              <c:showPercent val="0"/>
              <c:showBubbleSize val="0"/>
              <c:extLst>
                <c:ext xmlns:c15="http://schemas.microsoft.com/office/drawing/2012/chart" uri="{CE6537A1-D6FC-4f65-9D91-7224C49458BB}">
                  <c15:layout>
                    <c:manualLayout>
                      <c:w val="5.1126543209876536E-2"/>
                      <c:h val="4.5859375000000001E-2"/>
                    </c:manualLayout>
                  </c15:layout>
                </c:ext>
                <c:ext xmlns:c16="http://schemas.microsoft.com/office/drawing/2014/chart" uri="{C3380CC4-5D6E-409C-BE32-E72D297353CC}">
                  <c16:uniqueId val="{00000006-5EA3-41C3-BF25-886ED68FF91E}"/>
                </c:ext>
              </c:extLst>
            </c:dLbl>
            <c:dLbl>
              <c:idx val="3"/>
              <c:layout>
                <c:manualLayout>
                  <c:x val="-3.3950556527656266E-2"/>
                  <c:y val="-3.3854166666666664E-2"/>
                </c:manualLayout>
              </c:layout>
              <c:showLegendKey val="0"/>
              <c:showVal val="1"/>
              <c:showCatName val="0"/>
              <c:showSerName val="0"/>
              <c:showPercent val="0"/>
              <c:showBubbleSize val="0"/>
              <c:extLst>
                <c:ext xmlns:c15="http://schemas.microsoft.com/office/drawing/2012/chart" uri="{CE6537A1-D6FC-4f65-9D91-7224C49458BB}">
                  <c15:layout>
                    <c:manualLayout>
                      <c:w val="7.1188271604938264E-2"/>
                      <c:h val="4.5859375000000001E-2"/>
                    </c:manualLayout>
                  </c15:layout>
                </c:ext>
                <c:ext xmlns:c16="http://schemas.microsoft.com/office/drawing/2014/chart" uri="{C3380CC4-5D6E-409C-BE32-E72D297353CC}">
                  <c16:uniqueId val="{00000007-5EA3-41C3-BF25-886ED68FF91E}"/>
                </c:ext>
              </c:extLst>
            </c:dLbl>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month 2</c:v>
                </c:pt>
                <c:pt idx="1">
                  <c:v>month 5</c:v>
                </c:pt>
                <c:pt idx="2">
                  <c:v>month 8</c:v>
                </c:pt>
                <c:pt idx="3">
                  <c:v>month 11</c:v>
                </c:pt>
                <c:pt idx="4">
                  <c:v>month 14</c:v>
                </c:pt>
              </c:strCache>
            </c:strRef>
          </c:cat>
          <c:val>
            <c:numRef>
              <c:f>Sheet1!$B$2:$B$6</c:f>
              <c:numCache>
                <c:formatCode>General</c:formatCode>
                <c:ptCount val="5"/>
                <c:pt idx="0">
                  <c:v>55</c:v>
                </c:pt>
                <c:pt idx="1">
                  <c:v>54</c:v>
                </c:pt>
                <c:pt idx="2">
                  <c:v>50</c:v>
                </c:pt>
                <c:pt idx="3">
                  <c:v>42</c:v>
                </c:pt>
                <c:pt idx="4">
                  <c:v>41</c:v>
                </c:pt>
              </c:numCache>
            </c:numRef>
          </c:val>
          <c:smooth val="0"/>
          <c:extLst>
            <c:ext xmlns:c16="http://schemas.microsoft.com/office/drawing/2014/chart" uri="{C3380CC4-5D6E-409C-BE32-E72D297353CC}">
              <c16:uniqueId val="{00000000-5EA3-41C3-BF25-886ED68FF91E}"/>
            </c:ext>
          </c:extLst>
        </c:ser>
        <c:dLbls>
          <c:showLegendKey val="0"/>
          <c:showVal val="0"/>
          <c:showCatName val="0"/>
          <c:showSerName val="0"/>
          <c:showPercent val="0"/>
          <c:showBubbleSize val="0"/>
        </c:dLbls>
        <c:smooth val="0"/>
        <c:axId val="1156288680"/>
        <c:axId val="1156288352"/>
      </c:lineChart>
      <c:catAx>
        <c:axId val="1156288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156288352"/>
        <c:crosses val="autoZero"/>
        <c:auto val="1"/>
        <c:lblAlgn val="ctr"/>
        <c:lblOffset val="100"/>
        <c:noMultiLvlLbl val="0"/>
      </c:catAx>
      <c:valAx>
        <c:axId val="1156288352"/>
        <c:scaling>
          <c:orientation val="minMax"/>
          <c:max val="70"/>
        </c:scaling>
        <c:delete val="1"/>
        <c:axPos val="l"/>
        <c:numFmt formatCode="General" sourceLinked="1"/>
        <c:majorTickMark val="none"/>
        <c:minorTickMark val="none"/>
        <c:tickLblPos val="nextTo"/>
        <c:crossAx val="11562886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respondents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approve</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Democrats</c:v>
                </c:pt>
                <c:pt idx="1">
                  <c:v>Independents</c:v>
                </c:pt>
                <c:pt idx="2">
                  <c:v>Republicans</c:v>
                </c:pt>
              </c:strCache>
            </c:strRef>
          </c:cat>
          <c:val>
            <c:numRef>
              <c:f>Sheet1!$B$2:$B$4</c:f>
              <c:numCache>
                <c:formatCode>General</c:formatCode>
                <c:ptCount val="3"/>
                <c:pt idx="0">
                  <c:v>78</c:v>
                </c:pt>
                <c:pt idx="1">
                  <c:v>31</c:v>
                </c:pt>
                <c:pt idx="2">
                  <c:v>11</c:v>
                </c:pt>
              </c:numCache>
            </c:numRef>
          </c:val>
          <c:extLst>
            <c:ext xmlns:c16="http://schemas.microsoft.com/office/drawing/2014/chart" uri="{C3380CC4-5D6E-409C-BE32-E72D297353CC}">
              <c16:uniqueId val="{00000000-2A1D-4155-9FAF-B93265B823FC}"/>
            </c:ext>
          </c:extLst>
        </c:ser>
        <c:ser>
          <c:idx val="1"/>
          <c:order val="1"/>
          <c:tx>
            <c:strRef>
              <c:f>Sheet1!$C$1</c:f>
              <c:strCache>
                <c:ptCount val="1"/>
                <c:pt idx="0">
                  <c:v>disapprove</c:v>
                </c:pt>
              </c:strCache>
            </c:strRef>
          </c:tx>
          <c:spPr>
            <a:solidFill>
              <a:srgbClr val="FF0000"/>
            </a:solidFill>
            <a:ln>
              <a:noFill/>
            </a:ln>
            <a:effectLst/>
          </c:spPr>
          <c:invertIfNegative val="0"/>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Democrats</c:v>
                </c:pt>
                <c:pt idx="1">
                  <c:v>Independents</c:v>
                </c:pt>
                <c:pt idx="2">
                  <c:v>Republicans</c:v>
                </c:pt>
              </c:strCache>
            </c:strRef>
          </c:cat>
          <c:val>
            <c:numRef>
              <c:f>Sheet1!$C$2:$C$4</c:f>
              <c:numCache>
                <c:formatCode>General</c:formatCode>
                <c:ptCount val="3"/>
                <c:pt idx="0">
                  <c:v>18</c:v>
                </c:pt>
                <c:pt idx="1">
                  <c:v>61</c:v>
                </c:pt>
                <c:pt idx="2">
                  <c:v>88</c:v>
                </c:pt>
              </c:numCache>
            </c:numRef>
          </c:val>
          <c:extLst>
            <c:ext xmlns:c16="http://schemas.microsoft.com/office/drawing/2014/chart" uri="{C3380CC4-5D6E-409C-BE32-E72D297353CC}">
              <c16:uniqueId val="{00000001-2A1D-4155-9FAF-B93265B823FC}"/>
            </c:ext>
          </c:extLst>
        </c:ser>
        <c:dLbls>
          <c:showLegendKey val="0"/>
          <c:showVal val="0"/>
          <c:showCatName val="0"/>
          <c:showSerName val="0"/>
          <c:showPercent val="0"/>
          <c:showBubbleSize val="0"/>
        </c:dLbls>
        <c:gapWidth val="182"/>
        <c:axId val="1147858896"/>
        <c:axId val="1147854304"/>
      </c:barChart>
      <c:catAx>
        <c:axId val="1147858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47854304"/>
        <c:crosses val="autoZero"/>
        <c:auto val="1"/>
        <c:lblAlgn val="ctr"/>
        <c:lblOffset val="100"/>
        <c:noMultiLvlLbl val="0"/>
      </c:catAx>
      <c:valAx>
        <c:axId val="1147854304"/>
        <c:scaling>
          <c:orientation val="minMax"/>
        </c:scaling>
        <c:delete val="1"/>
        <c:axPos val="l"/>
        <c:numFmt formatCode="General" sourceLinked="1"/>
        <c:majorTickMark val="none"/>
        <c:minorTickMark val="none"/>
        <c:tickLblPos val="nextTo"/>
        <c:crossAx val="1147858896"/>
        <c:crosses val="autoZero"/>
        <c:crossBetween val="between"/>
      </c:valAx>
      <c:spPr>
        <a:noFill/>
        <a:ln>
          <a:noFill/>
        </a:ln>
        <a:effectLst/>
      </c:spPr>
    </c:plotArea>
    <c:legend>
      <c:legendPos val="b"/>
      <c:layout>
        <c:manualLayout>
          <c:xMode val="edge"/>
          <c:yMode val="edge"/>
          <c:x val="0.16944432293185574"/>
          <c:y val="0.8894168307086614"/>
          <c:w val="0.67011944687469616"/>
          <c:h val="0.11058316929133859"/>
        </c:manualLayout>
      </c:layout>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b="1" dirty="0"/>
              <a:t>Loss/gain of Senate seats by president's party (1922-2018)</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7.7421874999999987E-2"/>
          <c:w val="0.96604938271604934"/>
          <c:h val="0.84445312500000003"/>
        </c:manualLayout>
      </c:layout>
      <c:barChart>
        <c:barDir val="col"/>
        <c:grouping val="clustered"/>
        <c:varyColors val="0"/>
        <c:ser>
          <c:idx val="0"/>
          <c:order val="0"/>
          <c:tx>
            <c:strRef>
              <c:f>Sheet1!$B$1</c:f>
              <c:strCache>
                <c:ptCount val="1"/>
                <c:pt idx="0">
                  <c:v>Loss/gain of Senate seats by president's party</c:v>
                </c:pt>
              </c:strCache>
            </c:strRef>
          </c:tx>
          <c:spPr>
            <a:solidFill>
              <a:srgbClr val="FF0000"/>
            </a:solidFill>
            <a:ln>
              <a:noFill/>
            </a:ln>
            <a:effectLst/>
          </c:spPr>
          <c:invertIfNegative val="0"/>
          <c:dPt>
            <c:idx val="3"/>
            <c:invertIfNegative val="0"/>
            <c:bubble3D val="0"/>
            <c:spPr>
              <a:solidFill>
                <a:srgbClr val="00B050"/>
              </a:solidFill>
              <a:ln>
                <a:noFill/>
              </a:ln>
              <a:effectLst/>
            </c:spPr>
            <c:extLst>
              <c:ext xmlns:c16="http://schemas.microsoft.com/office/drawing/2014/chart" uri="{C3380CC4-5D6E-409C-BE32-E72D297353CC}">
                <c16:uniqueId val="{00000004-D027-4EA8-95D2-3A1D4DBDDF82}"/>
              </c:ext>
            </c:extLst>
          </c:dPt>
          <c:dPt>
            <c:idx val="10"/>
            <c:invertIfNegative val="0"/>
            <c:bubble3D val="0"/>
            <c:spPr>
              <a:solidFill>
                <a:srgbClr val="00B050"/>
              </a:solidFill>
              <a:ln>
                <a:noFill/>
              </a:ln>
              <a:effectLst/>
            </c:spPr>
            <c:extLst>
              <c:ext xmlns:c16="http://schemas.microsoft.com/office/drawing/2014/chart" uri="{C3380CC4-5D6E-409C-BE32-E72D297353CC}">
                <c16:uniqueId val="{00000005-D027-4EA8-95D2-3A1D4DBDDF82}"/>
              </c:ext>
            </c:extLst>
          </c:dPt>
          <c:dPt>
            <c:idx val="12"/>
            <c:invertIfNegative val="0"/>
            <c:bubble3D val="0"/>
            <c:spPr>
              <a:solidFill>
                <a:srgbClr val="00B050"/>
              </a:solidFill>
              <a:ln>
                <a:noFill/>
              </a:ln>
              <a:effectLst/>
            </c:spPr>
            <c:extLst>
              <c:ext xmlns:c16="http://schemas.microsoft.com/office/drawing/2014/chart" uri="{C3380CC4-5D6E-409C-BE32-E72D297353CC}">
                <c16:uniqueId val="{00000006-D027-4EA8-95D2-3A1D4DBDDF82}"/>
              </c:ext>
            </c:extLst>
          </c:dPt>
          <c:dPt>
            <c:idx val="15"/>
            <c:invertIfNegative val="0"/>
            <c:bubble3D val="0"/>
            <c:spPr>
              <a:solidFill>
                <a:srgbClr val="00B050"/>
              </a:solidFill>
              <a:ln>
                <a:noFill/>
              </a:ln>
              <a:effectLst/>
            </c:spPr>
            <c:extLst>
              <c:ext xmlns:c16="http://schemas.microsoft.com/office/drawing/2014/chart" uri="{C3380CC4-5D6E-409C-BE32-E72D297353CC}">
                <c16:uniqueId val="{00000007-D027-4EA8-95D2-3A1D4DBDDF82}"/>
              </c:ext>
            </c:extLst>
          </c:dPt>
          <c:dPt>
            <c:idx val="20"/>
            <c:invertIfNegative val="0"/>
            <c:bubble3D val="0"/>
            <c:spPr>
              <a:solidFill>
                <a:srgbClr val="00B050"/>
              </a:solidFill>
              <a:ln>
                <a:noFill/>
              </a:ln>
              <a:effectLst/>
            </c:spPr>
            <c:extLst>
              <c:ext xmlns:c16="http://schemas.microsoft.com/office/drawing/2014/chart" uri="{C3380CC4-5D6E-409C-BE32-E72D297353CC}">
                <c16:uniqueId val="{00000008-D027-4EA8-95D2-3A1D4DBDDF82}"/>
              </c:ext>
            </c:extLst>
          </c:dPt>
          <c:dPt>
            <c:idx val="24"/>
            <c:invertIfNegative val="0"/>
            <c:bubble3D val="0"/>
            <c:spPr>
              <a:solidFill>
                <a:srgbClr val="00B050"/>
              </a:solidFill>
              <a:ln>
                <a:noFill/>
              </a:ln>
              <a:effectLst/>
            </c:spPr>
            <c:extLst>
              <c:ext xmlns:c16="http://schemas.microsoft.com/office/drawing/2014/chart" uri="{C3380CC4-5D6E-409C-BE32-E72D297353CC}">
                <c16:uniqueId val="{00000009-D027-4EA8-95D2-3A1D4DBDDF8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Sheet1!$A$2:$A$26</c:f>
              <c:numCache>
                <c:formatCode>General</c:formatCode>
                <c:ptCount val="25"/>
                <c:pt idx="0">
                  <c:v>22</c:v>
                </c:pt>
                <c:pt idx="1">
                  <c:v>26</c:v>
                </c:pt>
                <c:pt idx="2">
                  <c:v>30</c:v>
                </c:pt>
                <c:pt idx="3">
                  <c:v>34</c:v>
                </c:pt>
                <c:pt idx="4">
                  <c:v>38</c:v>
                </c:pt>
                <c:pt idx="5">
                  <c:v>42</c:v>
                </c:pt>
                <c:pt idx="6">
                  <c:v>46</c:v>
                </c:pt>
                <c:pt idx="7">
                  <c:v>50</c:v>
                </c:pt>
                <c:pt idx="8">
                  <c:v>54</c:v>
                </c:pt>
                <c:pt idx="9">
                  <c:v>58</c:v>
                </c:pt>
                <c:pt idx="10">
                  <c:v>62</c:v>
                </c:pt>
                <c:pt idx="11">
                  <c:v>66</c:v>
                </c:pt>
                <c:pt idx="12">
                  <c:v>70</c:v>
                </c:pt>
                <c:pt idx="13">
                  <c:v>74</c:v>
                </c:pt>
                <c:pt idx="14">
                  <c:v>78</c:v>
                </c:pt>
                <c:pt idx="15">
                  <c:v>82</c:v>
                </c:pt>
                <c:pt idx="16">
                  <c:v>86</c:v>
                </c:pt>
                <c:pt idx="17">
                  <c:v>90</c:v>
                </c:pt>
                <c:pt idx="18">
                  <c:v>94</c:v>
                </c:pt>
                <c:pt idx="19">
                  <c:v>98</c:v>
                </c:pt>
                <c:pt idx="20">
                  <c:v>2</c:v>
                </c:pt>
                <c:pt idx="21">
                  <c:v>6</c:v>
                </c:pt>
                <c:pt idx="22">
                  <c:v>10</c:v>
                </c:pt>
                <c:pt idx="23">
                  <c:v>14</c:v>
                </c:pt>
                <c:pt idx="24">
                  <c:v>18</c:v>
                </c:pt>
              </c:numCache>
            </c:numRef>
          </c:cat>
          <c:val>
            <c:numRef>
              <c:f>Sheet1!$B$2:$B$26</c:f>
              <c:numCache>
                <c:formatCode>General</c:formatCode>
                <c:ptCount val="25"/>
                <c:pt idx="0">
                  <c:v>-6</c:v>
                </c:pt>
                <c:pt idx="1">
                  <c:v>-6</c:v>
                </c:pt>
                <c:pt idx="2">
                  <c:v>-8</c:v>
                </c:pt>
                <c:pt idx="3">
                  <c:v>10</c:v>
                </c:pt>
                <c:pt idx="4">
                  <c:v>-7</c:v>
                </c:pt>
                <c:pt idx="5">
                  <c:v>-9</c:v>
                </c:pt>
                <c:pt idx="6">
                  <c:v>-12</c:v>
                </c:pt>
                <c:pt idx="7">
                  <c:v>-5</c:v>
                </c:pt>
                <c:pt idx="8">
                  <c:v>-1</c:v>
                </c:pt>
                <c:pt idx="9">
                  <c:v>-12</c:v>
                </c:pt>
                <c:pt idx="10">
                  <c:v>2</c:v>
                </c:pt>
                <c:pt idx="11">
                  <c:v>-4</c:v>
                </c:pt>
                <c:pt idx="12">
                  <c:v>1</c:v>
                </c:pt>
                <c:pt idx="13">
                  <c:v>-4</c:v>
                </c:pt>
                <c:pt idx="14">
                  <c:v>-3</c:v>
                </c:pt>
                <c:pt idx="15">
                  <c:v>1</c:v>
                </c:pt>
                <c:pt idx="16">
                  <c:v>-8</c:v>
                </c:pt>
                <c:pt idx="17">
                  <c:v>-1</c:v>
                </c:pt>
                <c:pt idx="18">
                  <c:v>-8</c:v>
                </c:pt>
                <c:pt idx="19">
                  <c:v>0</c:v>
                </c:pt>
                <c:pt idx="20">
                  <c:v>1</c:v>
                </c:pt>
                <c:pt idx="21">
                  <c:v>-6</c:v>
                </c:pt>
                <c:pt idx="22">
                  <c:v>-6</c:v>
                </c:pt>
                <c:pt idx="23">
                  <c:v>-9</c:v>
                </c:pt>
                <c:pt idx="24">
                  <c:v>2</c:v>
                </c:pt>
              </c:numCache>
            </c:numRef>
          </c:val>
          <c:extLst>
            <c:ext xmlns:c16="http://schemas.microsoft.com/office/drawing/2014/chart" uri="{C3380CC4-5D6E-409C-BE32-E72D297353CC}">
              <c16:uniqueId val="{00000000-D027-4EA8-95D2-3A1D4DBDDF82}"/>
            </c:ext>
          </c:extLst>
        </c:ser>
        <c:dLbls>
          <c:showLegendKey val="0"/>
          <c:showVal val="0"/>
          <c:showCatName val="0"/>
          <c:showSerName val="0"/>
          <c:showPercent val="0"/>
          <c:showBubbleSize val="0"/>
        </c:dLbls>
        <c:gapWidth val="219"/>
        <c:overlap val="-27"/>
        <c:axId val="1331721152"/>
        <c:axId val="1331720168"/>
      </c:barChart>
      <c:catAx>
        <c:axId val="13317211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crossAx val="1331720168"/>
        <c:crosses val="autoZero"/>
        <c:auto val="1"/>
        <c:lblAlgn val="ctr"/>
        <c:lblOffset val="100"/>
        <c:noMultiLvlLbl val="0"/>
      </c:catAx>
      <c:valAx>
        <c:axId val="1331720168"/>
        <c:scaling>
          <c:orientation val="minMax"/>
        </c:scaling>
        <c:delete val="1"/>
        <c:axPos val="l"/>
        <c:numFmt formatCode="General" sourceLinked="1"/>
        <c:majorTickMark val="none"/>
        <c:minorTickMark val="none"/>
        <c:tickLblPos val="nextTo"/>
        <c:crossAx val="13317211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number of House districts</c:v>
                </c:pt>
              </c:strCache>
            </c:strRef>
          </c:tx>
          <c:spPr>
            <a:solidFill>
              <a:schemeClr val="accent1"/>
            </a:solidFill>
            <a:ln>
              <a:noFill/>
            </a:ln>
            <a:effectLst/>
          </c:spPr>
          <c:invertIfNegative val="0"/>
          <c:dPt>
            <c:idx val="0"/>
            <c:invertIfNegative val="0"/>
            <c:bubble3D val="0"/>
            <c:spPr>
              <a:solidFill>
                <a:srgbClr val="00B050"/>
              </a:solidFill>
              <a:ln>
                <a:noFill/>
              </a:ln>
              <a:effectLst/>
            </c:spPr>
            <c:extLst>
              <c:ext xmlns:c16="http://schemas.microsoft.com/office/drawing/2014/chart" uri="{C3380CC4-5D6E-409C-BE32-E72D297353CC}">
                <c16:uniqueId val="{00000006-7535-46D6-8E60-7ECDFFEFFD84}"/>
              </c:ext>
            </c:extLst>
          </c:dPt>
          <c:dPt>
            <c:idx val="1"/>
            <c:invertIfNegative val="0"/>
            <c:bubble3D val="0"/>
            <c:spPr>
              <a:solidFill>
                <a:srgbClr val="FFC000"/>
              </a:solidFill>
              <a:ln>
                <a:noFill/>
              </a:ln>
              <a:effectLst/>
            </c:spPr>
            <c:extLst>
              <c:ext xmlns:c16="http://schemas.microsoft.com/office/drawing/2014/chart" uri="{C3380CC4-5D6E-409C-BE32-E72D297353CC}">
                <c16:uniqueId val="{00000005-7535-46D6-8E60-7ECDFFEFFD84}"/>
              </c:ext>
            </c:extLst>
          </c:dPt>
          <c:dPt>
            <c:idx val="3"/>
            <c:invertIfNegative val="0"/>
            <c:bubble3D val="0"/>
            <c:spPr>
              <a:solidFill>
                <a:srgbClr val="FF0000"/>
              </a:solidFill>
              <a:ln>
                <a:noFill/>
              </a:ln>
              <a:effectLst/>
            </c:spPr>
            <c:extLst>
              <c:ext xmlns:c16="http://schemas.microsoft.com/office/drawing/2014/chart" uri="{C3380CC4-5D6E-409C-BE32-E72D297353CC}">
                <c16:uniqueId val="{00000004-7535-46D6-8E60-7ECDFFEFFD84}"/>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 redistricting</c:v>
                </c:pt>
                <c:pt idx="1">
                  <c:v>Both/neither</c:v>
                </c:pt>
                <c:pt idx="2">
                  <c:v>Democratic control</c:v>
                </c:pt>
                <c:pt idx="3">
                  <c:v>Republican control</c:v>
                </c:pt>
              </c:strCache>
            </c:strRef>
          </c:cat>
          <c:val>
            <c:numRef>
              <c:f>Sheet1!$B$2:$B$5</c:f>
              <c:numCache>
                <c:formatCode>General</c:formatCode>
                <c:ptCount val="4"/>
                <c:pt idx="0">
                  <c:v>6</c:v>
                </c:pt>
                <c:pt idx="1">
                  <c:v>167</c:v>
                </c:pt>
                <c:pt idx="2">
                  <c:v>75</c:v>
                </c:pt>
                <c:pt idx="3">
                  <c:v>187</c:v>
                </c:pt>
              </c:numCache>
            </c:numRef>
          </c:val>
          <c:extLst>
            <c:ext xmlns:c16="http://schemas.microsoft.com/office/drawing/2014/chart" uri="{C3380CC4-5D6E-409C-BE32-E72D297353CC}">
              <c16:uniqueId val="{00000000-7535-46D6-8E60-7ECDFFEFFD84}"/>
            </c:ext>
          </c:extLst>
        </c:ser>
        <c:dLbls>
          <c:showLegendKey val="0"/>
          <c:showVal val="0"/>
          <c:showCatName val="0"/>
          <c:showSerName val="0"/>
          <c:showPercent val="0"/>
          <c:showBubbleSize val="0"/>
        </c:dLbls>
        <c:gapWidth val="182"/>
        <c:axId val="731812880"/>
        <c:axId val="731811896"/>
      </c:barChart>
      <c:catAx>
        <c:axId val="73181288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731811896"/>
        <c:crosses val="autoZero"/>
        <c:auto val="1"/>
        <c:lblAlgn val="ctr"/>
        <c:lblOffset val="100"/>
        <c:noMultiLvlLbl val="0"/>
      </c:catAx>
      <c:valAx>
        <c:axId val="731811896"/>
        <c:scaling>
          <c:orientation val="minMax"/>
        </c:scaling>
        <c:delete val="1"/>
        <c:axPos val="b"/>
        <c:numFmt formatCode="General" sourceLinked="1"/>
        <c:majorTickMark val="none"/>
        <c:minorTickMark val="none"/>
        <c:tickLblPos val="nextTo"/>
        <c:crossAx val="7318128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Republican members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100 most rural districts</c:v>
                </c:pt>
                <c:pt idx="1">
                  <c:v>100 most urban districts</c:v>
                </c:pt>
              </c:strCache>
            </c:strRef>
          </c:cat>
          <c:val>
            <c:numRef>
              <c:f>Sheet1!$B$2:$B$3</c:f>
              <c:numCache>
                <c:formatCode>General</c:formatCode>
                <c:ptCount val="2"/>
                <c:pt idx="0">
                  <c:v>88</c:v>
                </c:pt>
                <c:pt idx="1">
                  <c:v>13</c:v>
                </c:pt>
              </c:numCache>
            </c:numRef>
          </c:val>
          <c:extLst>
            <c:ext xmlns:c16="http://schemas.microsoft.com/office/drawing/2014/chart" uri="{C3380CC4-5D6E-409C-BE32-E72D297353CC}">
              <c16:uniqueId val="{00000000-9663-4E5D-AD68-52AFF6750FD5}"/>
            </c:ext>
          </c:extLst>
        </c:ser>
        <c:ser>
          <c:idx val="1"/>
          <c:order val="1"/>
          <c:tx>
            <c:strRef>
              <c:f>Sheet1!$C$1</c:f>
              <c:strCache>
                <c:ptCount val="1"/>
                <c:pt idx="0">
                  <c:v>Democratic members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100 most rural districts</c:v>
                </c:pt>
                <c:pt idx="1">
                  <c:v>100 most urban districts</c:v>
                </c:pt>
              </c:strCache>
            </c:strRef>
          </c:cat>
          <c:val>
            <c:numRef>
              <c:f>Sheet1!$C$2:$C$3</c:f>
              <c:numCache>
                <c:formatCode>General</c:formatCode>
                <c:ptCount val="2"/>
                <c:pt idx="0">
                  <c:v>12</c:v>
                </c:pt>
                <c:pt idx="1">
                  <c:v>87</c:v>
                </c:pt>
              </c:numCache>
            </c:numRef>
          </c:val>
          <c:extLst>
            <c:ext xmlns:c16="http://schemas.microsoft.com/office/drawing/2014/chart" uri="{C3380CC4-5D6E-409C-BE32-E72D297353CC}">
              <c16:uniqueId val="{00000004-9663-4E5D-AD68-52AFF6750FD5}"/>
            </c:ext>
          </c:extLst>
        </c:ser>
        <c:dLbls>
          <c:showLegendKey val="0"/>
          <c:showVal val="0"/>
          <c:showCatName val="0"/>
          <c:showSerName val="0"/>
          <c:showPercent val="0"/>
          <c:showBubbleSize val="0"/>
        </c:dLbls>
        <c:gapWidth val="219"/>
        <c:overlap val="-27"/>
        <c:axId val="1057656928"/>
        <c:axId val="1057653320"/>
      </c:barChart>
      <c:catAx>
        <c:axId val="1057656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1057653320"/>
        <c:crosses val="autoZero"/>
        <c:auto val="1"/>
        <c:lblAlgn val="ctr"/>
        <c:lblOffset val="100"/>
        <c:noMultiLvlLbl val="0"/>
      </c:catAx>
      <c:valAx>
        <c:axId val="1057653320"/>
        <c:scaling>
          <c:orientation val="minMax"/>
        </c:scaling>
        <c:delete val="1"/>
        <c:axPos val="l"/>
        <c:numFmt formatCode="General" sourceLinked="1"/>
        <c:majorTickMark val="none"/>
        <c:minorTickMark val="none"/>
        <c:tickLblPos val="nextTo"/>
        <c:crossAx val="10576569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number of competitive seats</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0.1240205829534466"/>
          <c:w val="0.96604938271604934"/>
          <c:h val="0.6775049500391398"/>
        </c:manualLayout>
      </c:layout>
      <c:lineChart>
        <c:grouping val="standard"/>
        <c:varyColors val="0"/>
        <c:ser>
          <c:idx val="0"/>
          <c:order val="0"/>
          <c:tx>
            <c:strRef>
              <c:f>Sheet1!$B$1</c:f>
              <c:strCache>
                <c:ptCount val="1"/>
                <c:pt idx="0">
                  <c:v>number of competitive seats</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Sheet1!$A$2:$A$5</c:f>
              <c:numCache>
                <c:formatCode>General</c:formatCode>
                <c:ptCount val="4"/>
                <c:pt idx="0">
                  <c:v>1992</c:v>
                </c:pt>
                <c:pt idx="1">
                  <c:v>2002</c:v>
                </c:pt>
                <c:pt idx="2">
                  <c:v>2012</c:v>
                </c:pt>
                <c:pt idx="3">
                  <c:v>2022</c:v>
                </c:pt>
              </c:numCache>
            </c:numRef>
          </c:cat>
          <c:val>
            <c:numRef>
              <c:f>Sheet1!$B$2:$B$5</c:f>
              <c:numCache>
                <c:formatCode>General</c:formatCode>
                <c:ptCount val="4"/>
                <c:pt idx="0">
                  <c:v>108</c:v>
                </c:pt>
                <c:pt idx="1">
                  <c:v>81</c:v>
                </c:pt>
                <c:pt idx="2">
                  <c:v>73</c:v>
                </c:pt>
                <c:pt idx="3">
                  <c:v>38</c:v>
                </c:pt>
              </c:numCache>
            </c:numRef>
          </c:val>
          <c:smooth val="0"/>
          <c:extLst>
            <c:ext xmlns:c16="http://schemas.microsoft.com/office/drawing/2014/chart" uri="{C3380CC4-5D6E-409C-BE32-E72D297353CC}">
              <c16:uniqueId val="{00000000-B581-4FFD-9ECF-313F5887F4C2}"/>
            </c:ext>
          </c:extLst>
        </c:ser>
        <c:dLbls>
          <c:showLegendKey val="0"/>
          <c:showVal val="0"/>
          <c:showCatName val="0"/>
          <c:showSerName val="0"/>
          <c:showPercent val="0"/>
          <c:showBubbleSize val="0"/>
        </c:dLbls>
        <c:smooth val="0"/>
        <c:axId val="993865032"/>
        <c:axId val="993865360"/>
      </c:lineChart>
      <c:catAx>
        <c:axId val="993865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crossAx val="993865360"/>
        <c:crosses val="autoZero"/>
        <c:auto val="1"/>
        <c:lblAlgn val="ctr"/>
        <c:lblOffset val="100"/>
        <c:noMultiLvlLbl val="0"/>
      </c:catAx>
      <c:valAx>
        <c:axId val="993865360"/>
        <c:scaling>
          <c:orientation val="minMax"/>
        </c:scaling>
        <c:delete val="1"/>
        <c:axPos val="l"/>
        <c:numFmt formatCode="General" sourceLinked="1"/>
        <c:majorTickMark val="none"/>
        <c:minorTickMark val="none"/>
        <c:tickLblPos val="nextTo"/>
        <c:crossAx val="9938650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r>
              <a:rPr lang="en-US" sz="2800" dirty="0"/>
              <a:t>Percentage</a:t>
            </a:r>
            <a:r>
              <a:rPr lang="en-US" sz="2800" baseline="0" dirty="0"/>
              <a:t> of seats</a:t>
            </a:r>
            <a:endParaRPr lang="en-US" sz="2800" dirty="0"/>
          </a:p>
        </c:rich>
      </c:tx>
      <c:overlay val="0"/>
      <c:spPr>
        <a:noFill/>
        <a:ln>
          <a:noFill/>
        </a:ln>
        <a:effectLst/>
      </c:spPr>
      <c:txPr>
        <a:bodyPr rot="0" spcFirstLastPara="1" vertOverflow="ellipsis" vert="horz" wrap="square" anchor="ctr" anchorCtr="1"/>
        <a:lstStyle/>
        <a:p>
          <a:pPr>
            <a:defRPr sz="2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Senate</c:v>
                </c:pt>
              </c:strCache>
            </c:strRef>
          </c:tx>
          <c:spPr>
            <a:ln w="57150" cap="rnd">
              <a:solidFill>
                <a:srgbClr val="FFC000"/>
              </a:solidFill>
              <a:round/>
            </a:ln>
            <a:effectLst/>
          </c:spPr>
          <c:marker>
            <c:symbol val="none"/>
          </c:marker>
          <c:dLbls>
            <c:dLbl>
              <c:idx val="0"/>
              <c:layout>
                <c:manualLayout>
                  <c:x val="-2.8036949903636782E-2"/>
                  <c:y val="5.107526881720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80C-4FDB-BB7E-0FF59DDE6C3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Solid Democratic</c:v>
                </c:pt>
                <c:pt idx="1">
                  <c:v>Likely/lean Democratic</c:v>
                </c:pt>
                <c:pt idx="2">
                  <c:v>Toss up</c:v>
                </c:pt>
                <c:pt idx="3">
                  <c:v>Likely/lean Republican</c:v>
                </c:pt>
                <c:pt idx="4">
                  <c:v>Solid Republican</c:v>
                </c:pt>
              </c:strCache>
            </c:strRef>
          </c:cat>
          <c:val>
            <c:numRef>
              <c:f>Sheet1!$B$2:$B$6</c:f>
              <c:numCache>
                <c:formatCode>General</c:formatCode>
                <c:ptCount val="5"/>
                <c:pt idx="0">
                  <c:v>29</c:v>
                </c:pt>
                <c:pt idx="1">
                  <c:v>13</c:v>
                </c:pt>
                <c:pt idx="2">
                  <c:v>18</c:v>
                </c:pt>
                <c:pt idx="3">
                  <c:v>18</c:v>
                </c:pt>
                <c:pt idx="4">
                  <c:v>29</c:v>
                </c:pt>
              </c:numCache>
            </c:numRef>
          </c:val>
          <c:smooth val="0"/>
          <c:extLst>
            <c:ext xmlns:c16="http://schemas.microsoft.com/office/drawing/2014/chart" uri="{C3380CC4-5D6E-409C-BE32-E72D297353CC}">
              <c16:uniqueId val="{00000000-580C-4FDB-BB7E-0FF59DDE6C3D}"/>
            </c:ext>
          </c:extLst>
        </c:ser>
        <c:ser>
          <c:idx val="1"/>
          <c:order val="1"/>
          <c:tx>
            <c:strRef>
              <c:f>Sheet1!$C$1</c:f>
              <c:strCache>
                <c:ptCount val="1"/>
                <c:pt idx="0">
                  <c:v>House</c:v>
                </c:pt>
              </c:strCache>
            </c:strRef>
          </c:tx>
          <c:spPr>
            <a:ln w="57150" cap="rnd">
              <a:solidFill>
                <a:schemeClr val="accent2"/>
              </a:solidFill>
              <a:round/>
            </a:ln>
            <a:effectLst/>
          </c:spPr>
          <c:marker>
            <c:symbol val="none"/>
          </c:marker>
          <c:dLbls>
            <c:dLbl>
              <c:idx val="1"/>
              <c:layout>
                <c:manualLayout>
                  <c:x val="-2.4921733247677196E-2"/>
                  <c:y val="4.03225806451611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80C-4FDB-BB7E-0FF59DDE6C3D}"/>
                </c:ext>
              </c:extLst>
            </c:dLbl>
            <c:dLbl>
              <c:idx val="2"/>
              <c:layout>
                <c:manualLayout>
                  <c:x val="-3.1152166559596426E-3"/>
                  <c:y val="3.22580645161290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80C-4FDB-BB7E-0FF59DDE6C3D}"/>
                </c:ext>
              </c:extLst>
            </c:dLbl>
            <c:dLbl>
              <c:idx val="3"/>
              <c:layout>
                <c:manualLayout>
                  <c:x val="0"/>
                  <c:y val="2.956989247311828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80C-4FDB-BB7E-0FF59DDE6C3D}"/>
                </c:ext>
              </c:extLst>
            </c:dLbl>
            <c:spPr>
              <a:noFill/>
              <a:ln>
                <a:noFill/>
              </a:ln>
              <a:effectLst/>
            </c:spPr>
            <c:txPr>
              <a:bodyPr rot="0" spcFirstLastPara="1" vertOverflow="ellipsis" vert="horz" wrap="square" anchor="ctr" anchorCtr="1"/>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Solid Democratic</c:v>
                </c:pt>
                <c:pt idx="1">
                  <c:v>Likely/lean Democratic</c:v>
                </c:pt>
                <c:pt idx="2">
                  <c:v>Toss up</c:v>
                </c:pt>
                <c:pt idx="3">
                  <c:v>Likely/lean Republican</c:v>
                </c:pt>
                <c:pt idx="4">
                  <c:v>Solid Republican</c:v>
                </c:pt>
              </c:strCache>
            </c:strRef>
          </c:cat>
          <c:val>
            <c:numRef>
              <c:f>Sheet1!$C$2:$C$6</c:f>
              <c:numCache>
                <c:formatCode>General</c:formatCode>
                <c:ptCount val="5"/>
                <c:pt idx="0">
                  <c:v>42</c:v>
                </c:pt>
                <c:pt idx="1">
                  <c:v>8</c:v>
                </c:pt>
                <c:pt idx="2">
                  <c:v>6</c:v>
                </c:pt>
                <c:pt idx="3">
                  <c:v>7</c:v>
                </c:pt>
                <c:pt idx="4">
                  <c:v>38</c:v>
                </c:pt>
              </c:numCache>
            </c:numRef>
          </c:val>
          <c:smooth val="0"/>
          <c:extLst>
            <c:ext xmlns:c16="http://schemas.microsoft.com/office/drawing/2014/chart" uri="{C3380CC4-5D6E-409C-BE32-E72D297353CC}">
              <c16:uniqueId val="{00000001-580C-4FDB-BB7E-0FF59DDE6C3D}"/>
            </c:ext>
          </c:extLst>
        </c:ser>
        <c:dLbls>
          <c:showLegendKey val="0"/>
          <c:showVal val="0"/>
          <c:showCatName val="0"/>
          <c:showSerName val="0"/>
          <c:showPercent val="0"/>
          <c:showBubbleSize val="0"/>
        </c:dLbls>
        <c:smooth val="0"/>
        <c:axId val="757880160"/>
        <c:axId val="757875896"/>
      </c:lineChart>
      <c:catAx>
        <c:axId val="7578801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757875896"/>
        <c:crosses val="autoZero"/>
        <c:auto val="1"/>
        <c:lblAlgn val="ctr"/>
        <c:lblOffset val="100"/>
        <c:noMultiLvlLbl val="0"/>
      </c:catAx>
      <c:valAx>
        <c:axId val="757875896"/>
        <c:scaling>
          <c:orientation val="minMax"/>
        </c:scaling>
        <c:delete val="1"/>
        <c:axPos val="l"/>
        <c:numFmt formatCode="General" sourceLinked="1"/>
        <c:majorTickMark val="none"/>
        <c:minorTickMark val="none"/>
        <c:tickLblPos val="nextTo"/>
        <c:crossAx val="757880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b="0" dirty="0"/>
              <a:t>percentage of Senate race winners from same party as state's most recent presidential winner</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6975308641975308E-2"/>
          <c:y val="0.20466145833333335"/>
          <c:w val="0.96604938271604934"/>
          <c:h val="0.68176632217847766"/>
        </c:manualLayout>
      </c:layout>
      <c:lineChart>
        <c:grouping val="standard"/>
        <c:varyColors val="0"/>
        <c:ser>
          <c:idx val="0"/>
          <c:order val="0"/>
          <c:tx>
            <c:strRef>
              <c:f>Sheet1!$B$1</c:f>
              <c:strCache>
                <c:ptCount val="1"/>
                <c:pt idx="0">
                  <c:v>percentage of Senate race winners from same party as state's most recent presidential winner</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pt idx="0">
                  <c:v>1992</c:v>
                </c:pt>
                <c:pt idx="1">
                  <c:v>1996</c:v>
                </c:pt>
                <c:pt idx="2">
                  <c:v>2000</c:v>
                </c:pt>
                <c:pt idx="3">
                  <c:v>2004</c:v>
                </c:pt>
                <c:pt idx="4">
                  <c:v>2008</c:v>
                </c:pt>
                <c:pt idx="5">
                  <c:v>2012</c:v>
                </c:pt>
                <c:pt idx="6">
                  <c:v>2016</c:v>
                </c:pt>
                <c:pt idx="7">
                  <c:v>2020</c:v>
                </c:pt>
              </c:numCache>
            </c:numRef>
          </c:cat>
          <c:val>
            <c:numRef>
              <c:f>Sheet1!$B$2:$B$9</c:f>
              <c:numCache>
                <c:formatCode>General</c:formatCode>
                <c:ptCount val="8"/>
                <c:pt idx="0">
                  <c:v>64</c:v>
                </c:pt>
                <c:pt idx="1">
                  <c:v>71</c:v>
                </c:pt>
                <c:pt idx="2">
                  <c:v>75</c:v>
                </c:pt>
                <c:pt idx="3">
                  <c:v>77</c:v>
                </c:pt>
                <c:pt idx="4">
                  <c:v>78</c:v>
                </c:pt>
                <c:pt idx="5">
                  <c:v>85</c:v>
                </c:pt>
                <c:pt idx="6">
                  <c:v>100</c:v>
                </c:pt>
                <c:pt idx="7">
                  <c:v>97</c:v>
                </c:pt>
              </c:numCache>
            </c:numRef>
          </c:val>
          <c:smooth val="0"/>
          <c:extLst>
            <c:ext xmlns:c16="http://schemas.microsoft.com/office/drawing/2014/chart" uri="{C3380CC4-5D6E-409C-BE32-E72D297353CC}">
              <c16:uniqueId val="{00000000-57CF-4ECE-AF1D-88FAA668177C}"/>
            </c:ext>
          </c:extLst>
        </c:ser>
        <c:dLbls>
          <c:showLegendKey val="0"/>
          <c:showVal val="0"/>
          <c:showCatName val="0"/>
          <c:showSerName val="0"/>
          <c:showPercent val="0"/>
          <c:showBubbleSize val="0"/>
        </c:dLbls>
        <c:smooth val="0"/>
        <c:axId val="150308024"/>
        <c:axId val="150316552"/>
      </c:lineChart>
      <c:catAx>
        <c:axId val="1503080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50316552"/>
        <c:crosses val="autoZero"/>
        <c:auto val="1"/>
        <c:lblAlgn val="ctr"/>
        <c:lblOffset val="100"/>
        <c:noMultiLvlLbl val="0"/>
      </c:catAx>
      <c:valAx>
        <c:axId val="150316552"/>
        <c:scaling>
          <c:orientation val="minMax"/>
        </c:scaling>
        <c:delete val="1"/>
        <c:axPos val="l"/>
        <c:numFmt formatCode="General" sourceLinked="1"/>
        <c:majorTickMark val="none"/>
        <c:minorTickMark val="none"/>
        <c:tickLblPos val="nextTo"/>
        <c:crossAx val="150308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7236412394254E-2"/>
          <c:y val="3.9080634537023748E-2"/>
          <c:w val="0.94288159169631314"/>
          <c:h val="0.86974705646103112"/>
        </c:manualLayout>
      </c:layout>
      <c:scatterChart>
        <c:scatterStyle val="lineMarker"/>
        <c:varyColors val="0"/>
        <c:ser>
          <c:idx val="0"/>
          <c:order val="0"/>
          <c:tx>
            <c:strRef>
              <c:f>Sheet1!$C$1</c:f>
              <c:strCache>
                <c:ptCount val="1"/>
                <c:pt idx="0">
                  <c:v>Y-Values</c:v>
                </c:pt>
              </c:strCache>
            </c:strRef>
          </c:tx>
          <c:spPr>
            <a:ln w="38100" cap="rnd">
              <a:noFill/>
              <a:round/>
            </a:ln>
            <a:effectLst/>
          </c:spPr>
          <c:marker>
            <c:symbol val="circle"/>
            <c:size val="5"/>
            <c:spPr>
              <a:solidFill>
                <a:schemeClr val="accent1"/>
              </a:solidFill>
              <a:ln w="9525">
                <a:solidFill>
                  <a:schemeClr val="accent1"/>
                </a:solidFill>
              </a:ln>
              <a:effectLst/>
            </c:spPr>
          </c:marker>
          <c:dLbls>
            <c:dLbl>
              <c:idx val="0"/>
              <c:tx>
                <c:rich>
                  <a:bodyPr/>
                  <a:lstStyle/>
                  <a:p>
                    <a:fld id="{13EFCE69-16D0-4CAE-BCC6-108C5B3FA9C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8-14EF-994A-B69E-112AF33C1CF3}"/>
                </c:ext>
              </c:extLst>
            </c:dLbl>
            <c:dLbl>
              <c:idx val="1"/>
              <c:tx>
                <c:rich>
                  <a:bodyPr/>
                  <a:lstStyle/>
                  <a:p>
                    <a:fld id="{0777A30C-6247-4F3E-8C15-E5DD234644ED}"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6-14EF-994A-B69E-112AF33C1CF3}"/>
                </c:ext>
              </c:extLst>
            </c:dLbl>
            <c:dLbl>
              <c:idx val="2"/>
              <c:tx>
                <c:rich>
                  <a:bodyPr/>
                  <a:lstStyle/>
                  <a:p>
                    <a:fld id="{A533B899-2BCF-43FA-A7E8-1F90A3AA493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9-14EF-994A-B69E-112AF33C1CF3}"/>
                </c:ext>
              </c:extLst>
            </c:dLbl>
            <c:dLbl>
              <c:idx val="3"/>
              <c:tx>
                <c:rich>
                  <a:bodyPr/>
                  <a:lstStyle/>
                  <a:p>
                    <a:fld id="{F4EFD12E-C619-4FF3-9D09-22198AB902B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4-14EF-994A-B69E-112AF33C1CF3}"/>
                </c:ext>
              </c:extLst>
            </c:dLbl>
            <c:dLbl>
              <c:idx val="4"/>
              <c:tx>
                <c:rich>
                  <a:bodyPr/>
                  <a:lstStyle/>
                  <a:p>
                    <a:fld id="{FFA73B6D-A775-4778-98D6-268FDFB2C3A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A-14EF-994A-B69E-112AF33C1CF3}"/>
                </c:ext>
              </c:extLst>
            </c:dLbl>
            <c:dLbl>
              <c:idx val="5"/>
              <c:tx>
                <c:rich>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fld id="{F1017C74-E5EF-4330-9E07-C1A97D930F3A}" type="CELLRANGE">
                      <a:rPr lang="en-US"/>
                      <a:pPr>
                        <a:defRPr/>
                      </a:pPr>
                      <a:t>[CELLRANGE]</a:t>
                    </a:fld>
                    <a:endParaRPr lang="en-US"/>
                  </a:p>
                </c:rich>
              </c:tx>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B-14EF-994A-B69E-112AF33C1CF3}"/>
                </c:ext>
              </c:extLst>
            </c:dLbl>
            <c:dLbl>
              <c:idx val="6"/>
              <c:tx>
                <c:rich>
                  <a:bodyPr/>
                  <a:lstStyle/>
                  <a:p>
                    <a:fld id="{380D856D-47C1-4AD1-891A-50FF6DAB1DB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C-14EF-994A-B69E-112AF33C1CF3}"/>
                </c:ext>
              </c:extLst>
            </c:dLbl>
            <c:dLbl>
              <c:idx val="7"/>
              <c:tx>
                <c:rich>
                  <a:bodyPr/>
                  <a:lstStyle/>
                  <a:p>
                    <a:fld id="{F3B312E9-CD89-456A-A84E-C858E36325C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D-14EF-994A-B69E-112AF33C1CF3}"/>
                </c:ext>
              </c:extLst>
            </c:dLbl>
            <c:dLbl>
              <c:idx val="8"/>
              <c:tx>
                <c:rich>
                  <a:bodyPr/>
                  <a:lstStyle/>
                  <a:p>
                    <a:fld id="{1F98F593-3B1A-49F0-A74D-EA71FA8AD56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E-14EF-994A-B69E-112AF33C1CF3}"/>
                </c:ext>
              </c:extLst>
            </c:dLbl>
            <c:dLbl>
              <c:idx val="9"/>
              <c:tx>
                <c:rich>
                  <a:bodyPr/>
                  <a:lstStyle/>
                  <a:p>
                    <a:fld id="{0899852A-B4CF-4183-8937-CAB22F39275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5-14EF-994A-B69E-112AF33C1CF3}"/>
                </c:ext>
              </c:extLst>
            </c:dLbl>
            <c:dLbl>
              <c:idx val="10"/>
              <c:tx>
                <c:rich>
                  <a:bodyPr/>
                  <a:lstStyle/>
                  <a:p>
                    <a:fld id="{68358E96-6043-4F7F-9862-271B25B485E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F-14EF-994A-B69E-112AF33C1CF3}"/>
                </c:ext>
              </c:extLst>
            </c:dLbl>
            <c:dLbl>
              <c:idx val="11"/>
              <c:tx>
                <c:rich>
                  <a:bodyPr/>
                  <a:lstStyle/>
                  <a:p>
                    <a:fld id="{6EBCBD91-6297-43B1-8DF6-BB4A569E54A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0-14EF-994A-B69E-112AF33C1CF3}"/>
                </c:ext>
              </c:extLst>
            </c:dLbl>
            <c:dLbl>
              <c:idx val="12"/>
              <c:tx>
                <c:rich>
                  <a:bodyPr/>
                  <a:lstStyle/>
                  <a:p>
                    <a:fld id="{529425FB-EC7F-4B35-9536-A07584E94C7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1-14EF-994A-B69E-112AF33C1CF3}"/>
                </c:ext>
              </c:extLst>
            </c:dLbl>
            <c:dLbl>
              <c:idx val="13"/>
              <c:tx>
                <c:rich>
                  <a:bodyPr/>
                  <a:lstStyle/>
                  <a:p>
                    <a:fld id="{BBA3E4F2-03B7-4FD3-8E38-436ED3E970E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2-14EF-994A-B69E-112AF33C1CF3}"/>
                </c:ext>
              </c:extLst>
            </c:dLbl>
            <c:dLbl>
              <c:idx val="14"/>
              <c:tx>
                <c:rich>
                  <a:bodyPr/>
                  <a:lstStyle/>
                  <a:p>
                    <a:fld id="{CEEB708B-D2E6-4712-AE99-1E215D0AB6D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3-14EF-994A-B69E-112AF33C1CF3}"/>
                </c:ext>
              </c:extLst>
            </c:dLbl>
            <c:dLbl>
              <c:idx val="15"/>
              <c:tx>
                <c:rich>
                  <a:bodyPr/>
                  <a:lstStyle/>
                  <a:p>
                    <a:fld id="{FFBB14BD-F5C0-45F6-A3DD-4F11626D397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4-14EF-994A-B69E-112AF33C1CF3}"/>
                </c:ext>
              </c:extLst>
            </c:dLbl>
            <c:dLbl>
              <c:idx val="16"/>
              <c:tx>
                <c:rich>
                  <a:bodyPr/>
                  <a:lstStyle/>
                  <a:p>
                    <a:fld id="{E5A02064-39D3-40EF-920A-62FBF5FD56E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5-14EF-994A-B69E-112AF33C1CF3}"/>
                </c:ext>
              </c:extLst>
            </c:dLbl>
            <c:dLbl>
              <c:idx val="17"/>
              <c:tx>
                <c:rich>
                  <a:bodyPr/>
                  <a:lstStyle/>
                  <a:p>
                    <a:fld id="{64E87040-7232-4129-8FC2-6A34048DD84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6-14EF-994A-B69E-112AF33C1CF3}"/>
                </c:ext>
              </c:extLst>
            </c:dLbl>
            <c:dLbl>
              <c:idx val="18"/>
              <c:tx>
                <c:rich>
                  <a:bodyPr/>
                  <a:lstStyle/>
                  <a:p>
                    <a:fld id="{756D2E57-801B-484C-A413-FC509349881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7-14EF-994A-B69E-112AF33C1CF3}"/>
                </c:ext>
              </c:extLst>
            </c:dLbl>
            <c:dLbl>
              <c:idx val="19"/>
              <c:tx>
                <c:rich>
                  <a:bodyPr/>
                  <a:lstStyle/>
                  <a:p>
                    <a:fld id="{8FE5873D-56D7-406D-900D-640CC8E0AB0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8-14EF-994A-B69E-112AF33C1CF3}"/>
                </c:ext>
              </c:extLst>
            </c:dLbl>
            <c:dLbl>
              <c:idx val="20"/>
              <c:tx>
                <c:rich>
                  <a:bodyPr/>
                  <a:lstStyle/>
                  <a:p>
                    <a:fld id="{A1615882-D8FA-4D73-AC8A-C98590346D0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9-14EF-994A-B69E-112AF33C1CF3}"/>
                </c:ext>
              </c:extLst>
            </c:dLbl>
            <c:dLbl>
              <c:idx val="21"/>
              <c:tx>
                <c:rich>
                  <a:bodyPr/>
                  <a:lstStyle/>
                  <a:p>
                    <a:fld id="{35EFF6F7-D14C-4E8C-ACBF-14A06106420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A-14EF-994A-B69E-112AF33C1CF3}"/>
                </c:ext>
              </c:extLst>
            </c:dLbl>
            <c:dLbl>
              <c:idx val="22"/>
              <c:tx>
                <c:rich>
                  <a:bodyPr/>
                  <a:lstStyle/>
                  <a:p>
                    <a:fld id="{5E51E88A-2DF6-474E-9FFD-6A742750098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B-14EF-994A-B69E-112AF33C1CF3}"/>
                </c:ext>
              </c:extLst>
            </c:dLbl>
            <c:dLbl>
              <c:idx val="23"/>
              <c:tx>
                <c:rich>
                  <a:bodyPr/>
                  <a:lstStyle/>
                  <a:p>
                    <a:fld id="{3B7C68DD-E33E-46ED-BE5B-22A65D8E6B8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C-14EF-994A-B69E-112AF33C1CF3}"/>
                </c:ext>
              </c:extLst>
            </c:dLbl>
            <c:dLbl>
              <c:idx val="24"/>
              <c:tx>
                <c:rich>
                  <a:bodyPr/>
                  <a:lstStyle/>
                  <a:p>
                    <a:fld id="{CAB2C106-2BB4-4329-9942-F756FBA6F33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D-14EF-994A-B69E-112AF33C1CF3}"/>
                </c:ext>
              </c:extLst>
            </c:dLbl>
            <c:dLbl>
              <c:idx val="25"/>
              <c:tx>
                <c:rich>
                  <a:bodyPr/>
                  <a:lstStyle/>
                  <a:p>
                    <a:fld id="{2EB35E5C-13D8-4260-968C-D57ED9141A7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E-14EF-994A-B69E-112AF33C1CF3}"/>
                </c:ext>
              </c:extLst>
            </c:dLbl>
            <c:dLbl>
              <c:idx val="26"/>
              <c:tx>
                <c:rich>
                  <a:bodyPr/>
                  <a:lstStyle/>
                  <a:p>
                    <a:fld id="{0C2C491D-D570-4E33-A7A4-B886E12BEB69}" type="CELLRANGE">
                      <a:rPr lang="en-US"/>
                      <a:pPr/>
                      <a:t>[CELLRANGE]</a:t>
                    </a:fld>
                    <a:endParaRPr lang="en-US"/>
                  </a:p>
                </c:rich>
              </c:tx>
              <c:showLegendKey val="0"/>
              <c:showVal val="0"/>
              <c:showCatName val="0"/>
              <c:showSerName val="0"/>
              <c:showPercent val="0"/>
              <c:showBubbleSize val="0"/>
              <c:separator>, </c:separator>
              <c:extLst>
                <c:ext xmlns:c15="http://schemas.microsoft.com/office/drawing/2012/chart" uri="{CE6537A1-D6FC-4f65-9D91-7224C49458BB}">
                  <c15:dlblFieldTable/>
                  <c15:showDataLabelsRange val="1"/>
                </c:ext>
                <c:ext xmlns:c16="http://schemas.microsoft.com/office/drawing/2014/chart" uri="{C3380CC4-5D6E-409C-BE32-E72D297353CC}">
                  <c16:uniqueId val="{00000002-14EF-994A-B69E-112AF33C1CF3}"/>
                </c:ext>
              </c:extLst>
            </c:dLbl>
            <c:dLbl>
              <c:idx val="27"/>
              <c:tx>
                <c:rich>
                  <a:bodyPr/>
                  <a:lstStyle/>
                  <a:p>
                    <a:fld id="{411C7995-91DC-42D3-96AD-7457D107870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1F-14EF-994A-B69E-112AF33C1CF3}"/>
                </c:ext>
              </c:extLst>
            </c:dLbl>
            <c:dLbl>
              <c:idx val="28"/>
              <c:tx>
                <c:rich>
                  <a:bodyPr/>
                  <a:lstStyle/>
                  <a:p>
                    <a:fld id="{F8CD8066-96DA-4698-AA1F-F4C99BBFF8E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7-14EF-994A-B69E-112AF33C1CF3}"/>
                </c:ext>
              </c:extLst>
            </c:dLbl>
            <c:dLbl>
              <c:idx val="29"/>
              <c:tx>
                <c:rich>
                  <a:bodyPr/>
                  <a:lstStyle/>
                  <a:p>
                    <a:fld id="{0F55EE65-AA38-4FC3-A3AB-6236C6C5F71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0-14EF-994A-B69E-112AF33C1CF3}"/>
                </c:ext>
              </c:extLst>
            </c:dLbl>
            <c:dLbl>
              <c:idx val="30"/>
              <c:tx>
                <c:rich>
                  <a:bodyPr/>
                  <a:lstStyle/>
                  <a:p>
                    <a:fld id="{8FB7907E-9987-4540-BCCA-C33A10AC2ACF}"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1-14EF-994A-B69E-112AF33C1CF3}"/>
                </c:ext>
              </c:extLst>
            </c:dLbl>
            <c:dLbl>
              <c:idx val="31"/>
              <c:tx>
                <c:rich>
                  <a:bodyPr/>
                  <a:lstStyle/>
                  <a:p>
                    <a:fld id="{C633AAB9-DC5E-4169-9097-DCF10FCBF59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2-14EF-994A-B69E-112AF33C1CF3}"/>
                </c:ext>
              </c:extLst>
            </c:dLbl>
            <c:dLbl>
              <c:idx val="32"/>
              <c:tx>
                <c:rich>
                  <a:bodyPr/>
                  <a:lstStyle/>
                  <a:p>
                    <a:fld id="{3DDED4DD-2C7F-46A9-86A0-326F0A09D91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3-14EF-994A-B69E-112AF33C1CF3}"/>
                </c:ext>
              </c:extLst>
            </c:dLbl>
            <c:dLbl>
              <c:idx val="33"/>
              <c:tx>
                <c:rich>
                  <a:bodyPr/>
                  <a:lstStyle/>
                  <a:p>
                    <a:fld id="{9D23C5B9-4926-4C9F-BEC0-465D8608AC7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4-14EF-994A-B69E-112AF33C1CF3}"/>
                </c:ext>
              </c:extLst>
            </c:dLbl>
            <c:dLbl>
              <c:idx val="34"/>
              <c:tx>
                <c:rich>
                  <a:bodyPr/>
                  <a:lstStyle/>
                  <a:p>
                    <a:fld id="{3BF2CE69-EDD3-43D7-A304-060F0FA9F86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0-14EF-994A-B69E-112AF33C1CF3}"/>
                </c:ext>
              </c:extLst>
            </c:dLbl>
            <c:dLbl>
              <c:idx val="35"/>
              <c:tx>
                <c:rich>
                  <a:bodyPr/>
                  <a:lstStyle/>
                  <a:p>
                    <a:fld id="{A8D846A6-6EE9-4BA2-ABB6-35EBC6AAD00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5-14EF-994A-B69E-112AF33C1CF3}"/>
                </c:ext>
              </c:extLst>
            </c:dLbl>
            <c:dLbl>
              <c:idx val="36"/>
              <c:tx>
                <c:rich>
                  <a:bodyPr/>
                  <a:lstStyle/>
                  <a:p>
                    <a:fld id="{5E4D36A6-C394-4488-B0D9-1B85EA3112AE}"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6-14EF-994A-B69E-112AF33C1CF3}"/>
                </c:ext>
              </c:extLst>
            </c:dLbl>
            <c:dLbl>
              <c:idx val="37"/>
              <c:tx>
                <c:rich>
                  <a:bodyPr/>
                  <a:lstStyle/>
                  <a:p>
                    <a:fld id="{6B32CE01-4B37-4335-A950-720A9CC948B7}"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7-14EF-994A-B69E-112AF33C1CF3}"/>
                </c:ext>
              </c:extLst>
            </c:dLbl>
            <c:dLbl>
              <c:idx val="38"/>
              <c:tx>
                <c:rich>
                  <a:bodyPr/>
                  <a:lstStyle/>
                  <a:p>
                    <a:fld id="{75F02620-7571-432D-B42D-10E48B6DC0A1}"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8-14EF-994A-B69E-112AF33C1CF3}"/>
                </c:ext>
              </c:extLst>
            </c:dLbl>
            <c:dLbl>
              <c:idx val="39"/>
              <c:tx>
                <c:rich>
                  <a:bodyPr/>
                  <a:lstStyle/>
                  <a:p>
                    <a:fld id="{8005EE35-DEE4-4E62-9124-8D7187D8AFE0}"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9-14EF-994A-B69E-112AF33C1CF3}"/>
                </c:ext>
              </c:extLst>
            </c:dLbl>
            <c:dLbl>
              <c:idx val="40"/>
              <c:tx>
                <c:rich>
                  <a:bodyPr/>
                  <a:lstStyle/>
                  <a:p>
                    <a:fld id="{92E7A5C7-9BB5-4097-8A46-4E0B97B4ACD4}"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A-14EF-994A-B69E-112AF33C1CF3}"/>
                </c:ext>
              </c:extLst>
            </c:dLbl>
            <c:dLbl>
              <c:idx val="41"/>
              <c:layout>
                <c:manualLayout>
                  <c:x val="3.2149395964744519E-3"/>
                  <c:y val="1.2703942456809097E-2"/>
                </c:manualLayout>
              </c:layout>
              <c:tx>
                <c:rich>
                  <a:bodyPr/>
                  <a:lstStyle/>
                  <a:p>
                    <a:fld id="{473DBA46-BD3D-4626-86EB-E4758415AB83}"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showDataLabelsRange val="1"/>
                </c:ext>
                <c:ext xmlns:c16="http://schemas.microsoft.com/office/drawing/2014/chart" uri="{C3380CC4-5D6E-409C-BE32-E72D297353CC}">
                  <c16:uniqueId val="{0000002B-14EF-994A-B69E-112AF33C1CF3}"/>
                </c:ext>
              </c:extLst>
            </c:dLbl>
            <c:dLbl>
              <c:idx val="42"/>
              <c:layout>
                <c:manualLayout>
                  <c:x val="-3.2150028826869806E-3"/>
                  <c:y val="-5.5050250594434552E-2"/>
                </c:manualLayout>
              </c:layout>
              <c:tx>
                <c:rich>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mn-lt"/>
                        <a:ea typeface="+mn-ea"/>
                        <a:cs typeface="+mn-cs"/>
                      </a:defRPr>
                    </a:pPr>
                    <a:fld id="{2D97EA8D-DDB0-42A5-905F-BB3361F28E90}" type="CELLRANGE">
                      <a:rPr lang="en-US"/>
                      <a:pPr>
                        <a:defRPr b="1"/>
                      </a:pPr>
                      <a:t>[CELLRANGE]</a:t>
                    </a:fld>
                    <a:endParaRPr lang="en-US"/>
                  </a:p>
                </c:rich>
              </c:tx>
              <c:spPr>
                <a:noFill/>
                <a:ln>
                  <a:noFill/>
                </a:ln>
                <a:effectLst/>
              </c:spPr>
              <c:txPr>
                <a:bodyPr rot="0" spcFirstLastPara="1" vertOverflow="ellipsis" vert="horz" wrap="square" lIns="38100" tIns="19050" rIns="38100" bIns="19050" anchor="ctr" anchorCtr="1">
                  <a:no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layout>
                    <c:manualLayout>
                      <c:w val="3.0855413753960333E-2"/>
                      <c:h val="0.15926509193353003"/>
                    </c:manualLayout>
                  </c15:layout>
                  <c15:dlblFieldTable/>
                  <c15:showDataLabelsRange val="1"/>
                </c:ext>
                <c:ext xmlns:c16="http://schemas.microsoft.com/office/drawing/2014/chart" uri="{C3380CC4-5D6E-409C-BE32-E72D297353CC}">
                  <c16:uniqueId val="{0000002C-14EF-994A-B69E-112AF33C1CF3}"/>
                </c:ext>
              </c:extLst>
            </c:dLbl>
            <c:dLbl>
              <c:idx val="43"/>
              <c:tx>
                <c:rich>
                  <a:bodyPr/>
                  <a:lstStyle/>
                  <a:p>
                    <a:fld id="{42295B6E-92E2-435D-98EE-2E6F860FC1A2}"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D-14EF-994A-B69E-112AF33C1CF3}"/>
                </c:ext>
              </c:extLst>
            </c:dLbl>
            <c:dLbl>
              <c:idx val="44"/>
              <c:tx>
                <c:rich>
                  <a:bodyPr/>
                  <a:lstStyle/>
                  <a:p>
                    <a:fld id="{D0826B36-AC2C-4C33-9854-E1BB5DE34828}"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E-14EF-994A-B69E-112AF33C1CF3}"/>
                </c:ext>
              </c:extLst>
            </c:dLbl>
            <c:dLbl>
              <c:idx val="45"/>
              <c:tx>
                <c:rich>
                  <a:bodyPr/>
                  <a:lstStyle/>
                  <a:p>
                    <a:fld id="{3F0C8EBD-5F14-42D8-9B82-B3C2DC76C23B}"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2F-14EF-994A-B69E-112AF33C1CF3}"/>
                </c:ext>
              </c:extLst>
            </c:dLbl>
            <c:dLbl>
              <c:idx val="46"/>
              <c:tx>
                <c:rich>
                  <a:bodyPr/>
                  <a:lstStyle/>
                  <a:p>
                    <a:fld id="{B5881513-0686-4C82-A297-C4560F52FB86}"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0-14EF-994A-B69E-112AF33C1CF3}"/>
                </c:ext>
              </c:extLst>
            </c:dLbl>
            <c:dLbl>
              <c:idx val="47"/>
              <c:tx>
                <c:rich>
                  <a:bodyPr/>
                  <a:lstStyle/>
                  <a:p>
                    <a:fld id="{B2C1FA7C-3F15-462D-81BD-A4AD11DE70BA}"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03-14EF-994A-B69E-112AF33C1CF3}"/>
                </c:ext>
              </c:extLst>
            </c:dLbl>
            <c:dLbl>
              <c:idx val="48"/>
              <c:tx>
                <c:rich>
                  <a:bodyPr/>
                  <a:lstStyle/>
                  <a:p>
                    <a:fld id="{7A453CF8-A498-4BC9-BC45-FE02DFF31FA5}"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1-14EF-994A-B69E-112AF33C1CF3}"/>
                </c:ext>
              </c:extLst>
            </c:dLbl>
            <c:dLbl>
              <c:idx val="49"/>
              <c:tx>
                <c:rich>
                  <a:bodyPr/>
                  <a:lstStyle/>
                  <a:p>
                    <a:fld id="{30721E77-E2C2-4C26-8AE0-7CA6A276BEE9}" type="CELLRANGE">
                      <a:rPr lang="en-US"/>
                      <a:pPr/>
                      <a:t>[CELLRANGE]</a:t>
                    </a:fld>
                    <a:endParaRPr lang="en-US"/>
                  </a:p>
                </c:rich>
              </c:tx>
              <c:showLegendKey val="0"/>
              <c:showVal val="0"/>
              <c:showCatName val="0"/>
              <c:showSerName val="0"/>
              <c:showPercent val="0"/>
              <c:showBubbleSize val="0"/>
              <c:extLst>
                <c:ext xmlns:c15="http://schemas.microsoft.com/office/drawing/2012/chart" uri="{CE6537A1-D6FC-4f65-9D91-7224C49458BB}">
                  <c15:dlblFieldTable/>
                  <c15:xForSave val="1"/>
                  <c15:showDataLabelsRange val="1"/>
                </c:ext>
                <c:ext xmlns:c16="http://schemas.microsoft.com/office/drawing/2014/chart" uri="{C3380CC4-5D6E-409C-BE32-E72D297353CC}">
                  <c16:uniqueId val="{00000032-14EF-994A-B69E-112AF33C1CF3}"/>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1"/>
                <c15:leaderLines>
                  <c:spPr>
                    <a:ln w="9525" cap="flat" cmpd="sng" algn="ctr">
                      <a:solidFill>
                        <a:schemeClr val="tx1">
                          <a:lumMod val="35000"/>
                          <a:lumOff val="65000"/>
                        </a:schemeClr>
                      </a:solidFill>
                      <a:round/>
                    </a:ln>
                    <a:effectLst/>
                  </c:spPr>
                </c15:leaderLines>
              </c:ext>
            </c:extLst>
          </c:dLbls>
          <c:trendline>
            <c:spPr>
              <a:ln w="57150" cap="rnd">
                <a:solidFill>
                  <a:schemeClr val="accent1"/>
                </a:solidFill>
                <a:prstDash val="solid"/>
              </a:ln>
              <a:effectLst/>
            </c:spPr>
            <c:trendlineType val="linear"/>
            <c:dispRSqr val="0"/>
            <c:dispEq val="0"/>
          </c:trendline>
          <c:xVal>
            <c:numRef>
              <c:f>Sheet1!$B$2:$B$51</c:f>
              <c:numCache>
                <c:formatCode>General</c:formatCode>
                <c:ptCount val="50"/>
                <c:pt idx="0">
                  <c:v>36</c:v>
                </c:pt>
                <c:pt idx="1">
                  <c:v>39</c:v>
                </c:pt>
                <c:pt idx="2">
                  <c:v>42</c:v>
                </c:pt>
                <c:pt idx="3">
                  <c:v>30</c:v>
                </c:pt>
                <c:pt idx="4">
                  <c:v>10</c:v>
                </c:pt>
                <c:pt idx="5">
                  <c:v>7</c:v>
                </c:pt>
                <c:pt idx="6">
                  <c:v>20</c:v>
                </c:pt>
                <c:pt idx="7">
                  <c:v>33</c:v>
                </c:pt>
                <c:pt idx="8">
                  <c:v>40</c:v>
                </c:pt>
                <c:pt idx="9">
                  <c:v>49</c:v>
                </c:pt>
                <c:pt idx="10">
                  <c:v>6</c:v>
                </c:pt>
                <c:pt idx="11">
                  <c:v>24</c:v>
                </c:pt>
                <c:pt idx="12">
                  <c:v>18</c:v>
                </c:pt>
                <c:pt idx="13">
                  <c:v>4</c:v>
                </c:pt>
                <c:pt idx="14">
                  <c:v>41</c:v>
                </c:pt>
                <c:pt idx="15">
                  <c:v>38</c:v>
                </c:pt>
                <c:pt idx="16">
                  <c:v>43</c:v>
                </c:pt>
                <c:pt idx="17">
                  <c:v>27</c:v>
                </c:pt>
                <c:pt idx="18">
                  <c:v>11</c:v>
                </c:pt>
                <c:pt idx="19">
                  <c:v>5</c:v>
                </c:pt>
                <c:pt idx="20">
                  <c:v>14</c:v>
                </c:pt>
                <c:pt idx="21">
                  <c:v>13</c:v>
                </c:pt>
                <c:pt idx="22">
                  <c:v>15</c:v>
                </c:pt>
                <c:pt idx="23">
                  <c:v>48</c:v>
                </c:pt>
                <c:pt idx="24">
                  <c:v>47</c:v>
                </c:pt>
                <c:pt idx="25">
                  <c:v>21</c:v>
                </c:pt>
                <c:pt idx="26">
                  <c:v>23</c:v>
                </c:pt>
                <c:pt idx="27">
                  <c:v>8</c:v>
                </c:pt>
                <c:pt idx="28">
                  <c:v>22</c:v>
                </c:pt>
                <c:pt idx="29">
                  <c:v>45</c:v>
                </c:pt>
                <c:pt idx="30">
                  <c:v>16</c:v>
                </c:pt>
                <c:pt idx="31">
                  <c:v>31</c:v>
                </c:pt>
                <c:pt idx="32">
                  <c:v>28</c:v>
                </c:pt>
                <c:pt idx="33">
                  <c:v>17</c:v>
                </c:pt>
                <c:pt idx="34">
                  <c:v>34</c:v>
                </c:pt>
                <c:pt idx="35">
                  <c:v>37</c:v>
                </c:pt>
                <c:pt idx="36">
                  <c:v>1</c:v>
                </c:pt>
                <c:pt idx="37">
                  <c:v>32</c:v>
                </c:pt>
                <c:pt idx="38">
                  <c:v>19</c:v>
                </c:pt>
                <c:pt idx="39">
                  <c:v>44</c:v>
                </c:pt>
                <c:pt idx="40">
                  <c:v>29</c:v>
                </c:pt>
                <c:pt idx="41">
                  <c:v>46</c:v>
                </c:pt>
                <c:pt idx="42">
                  <c:v>50</c:v>
                </c:pt>
                <c:pt idx="43">
                  <c:v>3</c:v>
                </c:pt>
                <c:pt idx="44">
                  <c:v>12</c:v>
                </c:pt>
                <c:pt idx="45">
                  <c:v>9</c:v>
                </c:pt>
                <c:pt idx="46">
                  <c:v>2</c:v>
                </c:pt>
                <c:pt idx="47">
                  <c:v>25</c:v>
                </c:pt>
                <c:pt idx="48">
                  <c:v>35</c:v>
                </c:pt>
                <c:pt idx="49">
                  <c:v>26</c:v>
                </c:pt>
              </c:numCache>
            </c:numRef>
          </c:xVal>
          <c:yVal>
            <c:numRef>
              <c:f>Sheet1!$C$2:$C$51</c:f>
              <c:numCache>
                <c:formatCode>General</c:formatCode>
                <c:ptCount val="50"/>
                <c:pt idx="0">
                  <c:v>10</c:v>
                </c:pt>
                <c:pt idx="1">
                  <c:v>28</c:v>
                </c:pt>
                <c:pt idx="2">
                  <c:v>2</c:v>
                </c:pt>
                <c:pt idx="3">
                  <c:v>20</c:v>
                </c:pt>
                <c:pt idx="4">
                  <c:v>27</c:v>
                </c:pt>
                <c:pt idx="5">
                  <c:v>49</c:v>
                </c:pt>
                <c:pt idx="6">
                  <c:v>35</c:v>
                </c:pt>
                <c:pt idx="7">
                  <c:v>31</c:v>
                </c:pt>
                <c:pt idx="8">
                  <c:v>36</c:v>
                </c:pt>
                <c:pt idx="9">
                  <c:v>26</c:v>
                </c:pt>
                <c:pt idx="10">
                  <c:v>3</c:v>
                </c:pt>
                <c:pt idx="11">
                  <c:v>40</c:v>
                </c:pt>
                <c:pt idx="12">
                  <c:v>25</c:v>
                </c:pt>
                <c:pt idx="13">
                  <c:v>23</c:v>
                </c:pt>
                <c:pt idx="14">
                  <c:v>9</c:v>
                </c:pt>
                <c:pt idx="15">
                  <c:v>19</c:v>
                </c:pt>
                <c:pt idx="16">
                  <c:v>16</c:v>
                </c:pt>
                <c:pt idx="17">
                  <c:v>15</c:v>
                </c:pt>
                <c:pt idx="18">
                  <c:v>37</c:v>
                </c:pt>
                <c:pt idx="19">
                  <c:v>32</c:v>
                </c:pt>
                <c:pt idx="20">
                  <c:v>48</c:v>
                </c:pt>
                <c:pt idx="21">
                  <c:v>41</c:v>
                </c:pt>
                <c:pt idx="22">
                  <c:v>50</c:v>
                </c:pt>
                <c:pt idx="23">
                  <c:v>22</c:v>
                </c:pt>
                <c:pt idx="24">
                  <c:v>6</c:v>
                </c:pt>
                <c:pt idx="25">
                  <c:v>39</c:v>
                </c:pt>
                <c:pt idx="26">
                  <c:v>34</c:v>
                </c:pt>
                <c:pt idx="27">
                  <c:v>12</c:v>
                </c:pt>
                <c:pt idx="28">
                  <c:v>30</c:v>
                </c:pt>
                <c:pt idx="29">
                  <c:v>44</c:v>
                </c:pt>
                <c:pt idx="30">
                  <c:v>43</c:v>
                </c:pt>
                <c:pt idx="31">
                  <c:v>8</c:v>
                </c:pt>
                <c:pt idx="32">
                  <c:v>17</c:v>
                </c:pt>
                <c:pt idx="33">
                  <c:v>11</c:v>
                </c:pt>
                <c:pt idx="34">
                  <c:v>24</c:v>
                </c:pt>
                <c:pt idx="35">
                  <c:v>1</c:v>
                </c:pt>
                <c:pt idx="36">
                  <c:v>45</c:v>
                </c:pt>
                <c:pt idx="37">
                  <c:v>33</c:v>
                </c:pt>
                <c:pt idx="38">
                  <c:v>18</c:v>
                </c:pt>
                <c:pt idx="39">
                  <c:v>13</c:v>
                </c:pt>
                <c:pt idx="40">
                  <c:v>21</c:v>
                </c:pt>
                <c:pt idx="41">
                  <c:v>5</c:v>
                </c:pt>
                <c:pt idx="42">
                  <c:v>7</c:v>
                </c:pt>
                <c:pt idx="43">
                  <c:v>29</c:v>
                </c:pt>
                <c:pt idx="44">
                  <c:v>38</c:v>
                </c:pt>
                <c:pt idx="45">
                  <c:v>42</c:v>
                </c:pt>
                <c:pt idx="46">
                  <c:v>46</c:v>
                </c:pt>
                <c:pt idx="47">
                  <c:v>47</c:v>
                </c:pt>
                <c:pt idx="48">
                  <c:v>4</c:v>
                </c:pt>
                <c:pt idx="49">
                  <c:v>14</c:v>
                </c:pt>
              </c:numCache>
            </c:numRef>
          </c:yVal>
          <c:smooth val="0"/>
          <c:extLst>
            <c:ext xmlns:c15="http://schemas.microsoft.com/office/drawing/2012/chart" uri="{02D57815-91ED-43cb-92C2-25804820EDAC}">
              <c15:datalabelsRange>
                <c15:f>Sheet1!$A$2:$A$51</c15:f>
                <c15:dlblRangeCache>
                  <c:ptCount val="50"/>
                  <c:pt idx="0">
                    <c:v>AK</c:v>
                  </c:pt>
                  <c:pt idx="1">
                    <c:v>AL</c:v>
                  </c:pt>
                  <c:pt idx="2">
                    <c:v>AR</c:v>
                  </c:pt>
                  <c:pt idx="3">
                    <c:v>AZ</c:v>
                  </c:pt>
                  <c:pt idx="4">
                    <c:v>CA</c:v>
                  </c:pt>
                  <c:pt idx="5">
                    <c:v>CO</c:v>
                  </c:pt>
                  <c:pt idx="6">
                    <c:v>CT</c:v>
                  </c:pt>
                  <c:pt idx="7">
                    <c:v>DE</c:v>
                  </c:pt>
                  <c:pt idx="8">
                    <c:v>FL</c:v>
                  </c:pt>
                  <c:pt idx="9">
                    <c:v>GA</c:v>
                  </c:pt>
                  <c:pt idx="10">
                    <c:v>HI</c:v>
                  </c:pt>
                  <c:pt idx="11">
                    <c:v>IA</c:v>
                  </c:pt>
                  <c:pt idx="12">
                    <c:v>ID</c:v>
                  </c:pt>
                  <c:pt idx="13">
                    <c:v>IL</c:v>
                  </c:pt>
                  <c:pt idx="14">
                    <c:v>IN</c:v>
                  </c:pt>
                  <c:pt idx="15">
                    <c:v>KS</c:v>
                  </c:pt>
                  <c:pt idx="16">
                    <c:v>KY</c:v>
                  </c:pt>
                  <c:pt idx="17">
                    <c:v>LA</c:v>
                  </c:pt>
                  <c:pt idx="18">
                    <c:v>MA</c:v>
                  </c:pt>
                  <c:pt idx="19">
                    <c:v>MD</c:v>
                  </c:pt>
                  <c:pt idx="20">
                    <c:v>ME</c:v>
                  </c:pt>
                  <c:pt idx="21">
                    <c:v>MI</c:v>
                  </c:pt>
                  <c:pt idx="22">
                    <c:v>MN</c:v>
                  </c:pt>
                  <c:pt idx="23">
                    <c:v>MO</c:v>
                  </c:pt>
                  <c:pt idx="24">
                    <c:v>MS</c:v>
                  </c:pt>
                  <c:pt idx="25">
                    <c:v>MT</c:v>
                  </c:pt>
                  <c:pt idx="26">
                    <c:v>NC</c:v>
                  </c:pt>
                  <c:pt idx="27">
                    <c:v>ND</c:v>
                  </c:pt>
                  <c:pt idx="28">
                    <c:v>NE</c:v>
                  </c:pt>
                  <c:pt idx="29">
                    <c:v>NH</c:v>
                  </c:pt>
                  <c:pt idx="30">
                    <c:v>NJ</c:v>
                  </c:pt>
                  <c:pt idx="31">
                    <c:v>NM</c:v>
                  </c:pt>
                  <c:pt idx="32">
                    <c:v>NV</c:v>
                  </c:pt>
                  <c:pt idx="33">
                    <c:v>NY</c:v>
                  </c:pt>
                  <c:pt idx="34">
                    <c:v>OH</c:v>
                  </c:pt>
                  <c:pt idx="35">
                    <c:v>OK</c:v>
                  </c:pt>
                  <c:pt idx="36">
                    <c:v>OR</c:v>
                  </c:pt>
                  <c:pt idx="37">
                    <c:v>PA</c:v>
                  </c:pt>
                  <c:pt idx="38">
                    <c:v>RI</c:v>
                  </c:pt>
                  <c:pt idx="39">
                    <c:v>SC</c:v>
                  </c:pt>
                  <c:pt idx="40">
                    <c:v>SD</c:v>
                  </c:pt>
                  <c:pt idx="41">
                    <c:v>TN</c:v>
                  </c:pt>
                  <c:pt idx="42">
                    <c:v>TX</c:v>
                  </c:pt>
                  <c:pt idx="43">
                    <c:v>UT</c:v>
                  </c:pt>
                  <c:pt idx="44">
                    <c:v>VA</c:v>
                  </c:pt>
                  <c:pt idx="45">
                    <c:v>VT</c:v>
                  </c:pt>
                  <c:pt idx="46">
                    <c:v>WA</c:v>
                  </c:pt>
                  <c:pt idx="47">
                    <c:v>WI</c:v>
                  </c:pt>
                  <c:pt idx="48">
                    <c:v>WV</c:v>
                  </c:pt>
                  <c:pt idx="49">
                    <c:v>WY</c:v>
                  </c:pt>
                </c15:dlblRangeCache>
              </c15:datalabelsRange>
            </c:ext>
            <c:ext xmlns:c16="http://schemas.microsoft.com/office/drawing/2014/chart" uri="{C3380CC4-5D6E-409C-BE32-E72D297353CC}">
              <c16:uniqueId val="{00000000-B738-4F79-B0F2-720CD6696128}"/>
            </c:ext>
          </c:extLst>
        </c:ser>
        <c:dLbls>
          <c:showLegendKey val="0"/>
          <c:showVal val="0"/>
          <c:showCatName val="0"/>
          <c:showSerName val="0"/>
          <c:showPercent val="0"/>
          <c:showBubbleSize val="0"/>
        </c:dLbls>
        <c:axId val="547430016"/>
        <c:axId val="547423784"/>
      </c:scatterChart>
      <c:valAx>
        <c:axId val="547430016"/>
        <c:scaling>
          <c:orientation val="minMax"/>
          <c:max val="50"/>
        </c:scaling>
        <c:delete val="0"/>
        <c:axPos val="b"/>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23784"/>
        <c:crosses val="autoZero"/>
        <c:crossBetween val="midCat"/>
      </c:valAx>
      <c:valAx>
        <c:axId val="547423784"/>
        <c:scaling>
          <c:orientation val="minMax"/>
          <c:max val="50"/>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197" b="1" i="0" u="none" strike="noStrike" kern="1200" baseline="0">
                <a:solidFill>
                  <a:schemeClr val="tx1">
                    <a:lumMod val="65000"/>
                    <a:lumOff val="35000"/>
                  </a:schemeClr>
                </a:solidFill>
                <a:latin typeface="+mn-lt"/>
                <a:ea typeface="+mn-ea"/>
                <a:cs typeface="+mn-cs"/>
              </a:defRPr>
            </a:pPr>
            <a:endParaRPr lang="en-US"/>
          </a:p>
        </c:txPr>
        <c:crossAx val="547430016"/>
        <c:crosses val="autoZero"/>
        <c:crossBetween val="midCat"/>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0" dirty="0"/>
              <a:t>Percent of campaign promises in first year as president that were . .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In progress</c:v>
                </c:pt>
              </c:strCache>
            </c:strRef>
          </c:tx>
          <c:spPr>
            <a:solidFill>
              <a:srgbClr val="FFFF0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Trump</c:v>
                </c:pt>
                <c:pt idx="1">
                  <c:v>Obama</c:v>
                </c:pt>
                <c:pt idx="2">
                  <c:v>Biden</c:v>
                </c:pt>
              </c:strCache>
            </c:strRef>
          </c:cat>
          <c:val>
            <c:numRef>
              <c:f>Sheet1!$B$2:$B$4</c:f>
              <c:numCache>
                <c:formatCode>General</c:formatCode>
                <c:ptCount val="3"/>
                <c:pt idx="0">
                  <c:v>46</c:v>
                </c:pt>
                <c:pt idx="1">
                  <c:v>52</c:v>
                </c:pt>
                <c:pt idx="2">
                  <c:v>46</c:v>
                </c:pt>
              </c:numCache>
            </c:numRef>
          </c:val>
          <c:extLst>
            <c:ext xmlns:c16="http://schemas.microsoft.com/office/drawing/2014/chart" uri="{C3380CC4-5D6E-409C-BE32-E72D297353CC}">
              <c16:uniqueId val="{00000000-AF5C-44E6-8B24-65EF0DC55BDE}"/>
            </c:ext>
          </c:extLst>
        </c:ser>
        <c:ser>
          <c:idx val="1"/>
          <c:order val="1"/>
          <c:tx>
            <c:strRef>
              <c:f>Sheet1!$C$1</c:f>
              <c:strCache>
                <c:ptCount val="1"/>
                <c:pt idx="0">
                  <c:v>Fulfilled</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Trump</c:v>
                </c:pt>
                <c:pt idx="1">
                  <c:v>Obama</c:v>
                </c:pt>
                <c:pt idx="2">
                  <c:v>Biden</c:v>
                </c:pt>
              </c:strCache>
            </c:strRef>
          </c:cat>
          <c:val>
            <c:numRef>
              <c:f>Sheet1!$C$2:$C$4</c:f>
              <c:numCache>
                <c:formatCode>General</c:formatCode>
                <c:ptCount val="3"/>
                <c:pt idx="0">
                  <c:v>15</c:v>
                </c:pt>
                <c:pt idx="1">
                  <c:v>25</c:v>
                </c:pt>
                <c:pt idx="2">
                  <c:v>19</c:v>
                </c:pt>
              </c:numCache>
            </c:numRef>
          </c:val>
          <c:extLst>
            <c:ext xmlns:c16="http://schemas.microsoft.com/office/drawing/2014/chart" uri="{C3380CC4-5D6E-409C-BE32-E72D297353CC}">
              <c16:uniqueId val="{00000001-AF5C-44E6-8B24-65EF0DC55BDE}"/>
            </c:ext>
          </c:extLst>
        </c:ser>
        <c:dLbls>
          <c:showLegendKey val="0"/>
          <c:showVal val="0"/>
          <c:showCatName val="0"/>
          <c:showSerName val="0"/>
          <c:showPercent val="0"/>
          <c:showBubbleSize val="0"/>
        </c:dLbls>
        <c:gapWidth val="182"/>
        <c:axId val="175774848"/>
        <c:axId val="175776488"/>
      </c:barChart>
      <c:catAx>
        <c:axId val="175774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75776488"/>
        <c:crosses val="autoZero"/>
        <c:auto val="1"/>
        <c:lblAlgn val="ctr"/>
        <c:lblOffset val="100"/>
        <c:noMultiLvlLbl val="0"/>
      </c:catAx>
      <c:valAx>
        <c:axId val="175776488"/>
        <c:scaling>
          <c:orientation val="minMax"/>
        </c:scaling>
        <c:delete val="1"/>
        <c:axPos val="b"/>
        <c:numFmt formatCode="General" sourceLinked="1"/>
        <c:majorTickMark val="none"/>
        <c:minorTickMark val="none"/>
        <c:tickLblPos val="nextTo"/>
        <c:crossAx val="17577484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1800" b="0" dirty="0"/>
              <a:t>Percent of campaign promises in first year as president that were . . .</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In progress</c:v>
                </c:pt>
              </c:strCache>
            </c:strRef>
          </c:tx>
          <c:spPr>
            <a:solidFill>
              <a:srgbClr val="FFFF0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Trump</c:v>
                </c:pt>
                <c:pt idx="1">
                  <c:v>Obama</c:v>
                </c:pt>
                <c:pt idx="2">
                  <c:v>Biden</c:v>
                </c:pt>
              </c:strCache>
            </c:strRef>
          </c:cat>
          <c:val>
            <c:numRef>
              <c:f>Sheet1!$B$2:$B$4</c:f>
              <c:numCache>
                <c:formatCode>General</c:formatCode>
                <c:ptCount val="3"/>
                <c:pt idx="0">
                  <c:v>46</c:v>
                </c:pt>
                <c:pt idx="1">
                  <c:v>52</c:v>
                </c:pt>
                <c:pt idx="2">
                  <c:v>46</c:v>
                </c:pt>
              </c:numCache>
            </c:numRef>
          </c:val>
          <c:extLst>
            <c:ext xmlns:c16="http://schemas.microsoft.com/office/drawing/2014/chart" uri="{C3380CC4-5D6E-409C-BE32-E72D297353CC}">
              <c16:uniqueId val="{00000000-AF5C-44E6-8B24-65EF0DC55BDE}"/>
            </c:ext>
          </c:extLst>
        </c:ser>
        <c:ser>
          <c:idx val="1"/>
          <c:order val="1"/>
          <c:tx>
            <c:strRef>
              <c:f>Sheet1!$C$1</c:f>
              <c:strCache>
                <c:ptCount val="1"/>
                <c:pt idx="0">
                  <c:v>Fulfilled</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Trump</c:v>
                </c:pt>
                <c:pt idx="1">
                  <c:v>Obama</c:v>
                </c:pt>
                <c:pt idx="2">
                  <c:v>Biden</c:v>
                </c:pt>
              </c:strCache>
            </c:strRef>
          </c:cat>
          <c:val>
            <c:numRef>
              <c:f>Sheet1!$C$2:$C$4</c:f>
              <c:numCache>
                <c:formatCode>General</c:formatCode>
                <c:ptCount val="3"/>
                <c:pt idx="0">
                  <c:v>15</c:v>
                </c:pt>
                <c:pt idx="1">
                  <c:v>25</c:v>
                </c:pt>
                <c:pt idx="2">
                  <c:v>19</c:v>
                </c:pt>
              </c:numCache>
            </c:numRef>
          </c:val>
          <c:extLst>
            <c:ext xmlns:c16="http://schemas.microsoft.com/office/drawing/2014/chart" uri="{C3380CC4-5D6E-409C-BE32-E72D297353CC}">
              <c16:uniqueId val="{00000001-AF5C-44E6-8B24-65EF0DC55BDE}"/>
            </c:ext>
          </c:extLst>
        </c:ser>
        <c:dLbls>
          <c:showLegendKey val="0"/>
          <c:showVal val="0"/>
          <c:showCatName val="0"/>
          <c:showSerName val="0"/>
          <c:showPercent val="0"/>
          <c:showBubbleSize val="0"/>
        </c:dLbls>
        <c:gapWidth val="182"/>
        <c:axId val="175774848"/>
        <c:axId val="175776488"/>
      </c:barChart>
      <c:catAx>
        <c:axId val="17577484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crossAx val="175776488"/>
        <c:crosses val="autoZero"/>
        <c:auto val="1"/>
        <c:lblAlgn val="ctr"/>
        <c:lblOffset val="100"/>
        <c:noMultiLvlLbl val="0"/>
      </c:catAx>
      <c:valAx>
        <c:axId val="175776488"/>
        <c:scaling>
          <c:orientation val="minMax"/>
        </c:scaling>
        <c:delete val="1"/>
        <c:axPos val="b"/>
        <c:numFmt formatCode="General" sourceLinked="1"/>
        <c:majorTickMark val="none"/>
        <c:minorTickMark val="none"/>
        <c:tickLblPos val="nextTo"/>
        <c:crossAx val="17577484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b="0"/>
            </a:pPr>
            <a:r>
              <a:rPr lang="en-US" sz="1800" b="0" dirty="0"/>
              <a:t>percentage of bills passed by Congress that were backed by president</a:t>
            </a:r>
          </a:p>
        </c:rich>
      </c:tx>
      <c:layout>
        <c:manualLayout>
          <c:xMode val="edge"/>
          <c:yMode val="edge"/>
          <c:x val="0.1901829911447985"/>
          <c:y val="1.1299435028248588E-2"/>
        </c:manualLayout>
      </c:layout>
      <c:overlay val="0"/>
    </c:title>
    <c:autoTitleDeleted val="0"/>
    <c:plotArea>
      <c:layout/>
      <c:barChart>
        <c:barDir val="bar"/>
        <c:grouping val="clustered"/>
        <c:varyColors val="0"/>
        <c:ser>
          <c:idx val="0"/>
          <c:order val="0"/>
          <c:tx>
            <c:strRef>
              <c:f>Sheet1!$B$1</c:f>
              <c:strCache>
                <c:ptCount val="1"/>
                <c:pt idx="0">
                  <c:v>percentage of bills passed that were backed by president</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One or both houses of Congress controlled by other party</c:v>
                </c:pt>
                <c:pt idx="1">
                  <c:v>Congress controlled by president's party</c:v>
                </c:pt>
              </c:strCache>
            </c:strRef>
          </c:cat>
          <c:val>
            <c:numRef>
              <c:f>Sheet1!$B$2:$B$3</c:f>
              <c:numCache>
                <c:formatCode>General</c:formatCode>
                <c:ptCount val="2"/>
                <c:pt idx="0">
                  <c:v>56</c:v>
                </c:pt>
                <c:pt idx="1">
                  <c:v>83</c:v>
                </c:pt>
              </c:numCache>
            </c:numRef>
          </c:val>
          <c:extLst>
            <c:ext xmlns:c16="http://schemas.microsoft.com/office/drawing/2014/chart" uri="{C3380CC4-5D6E-409C-BE32-E72D297353CC}">
              <c16:uniqueId val="{00000000-E5A6-4897-8044-E6EFE0C2367F}"/>
            </c:ext>
          </c:extLst>
        </c:ser>
        <c:dLbls>
          <c:showLegendKey val="0"/>
          <c:showVal val="0"/>
          <c:showCatName val="0"/>
          <c:showSerName val="0"/>
          <c:showPercent val="0"/>
          <c:showBubbleSize val="0"/>
        </c:dLbls>
        <c:gapWidth val="150"/>
        <c:axId val="427465584"/>
        <c:axId val="427465976"/>
      </c:barChart>
      <c:catAx>
        <c:axId val="427465584"/>
        <c:scaling>
          <c:orientation val="minMax"/>
        </c:scaling>
        <c:delete val="0"/>
        <c:axPos val="l"/>
        <c:numFmt formatCode="General" sourceLinked="0"/>
        <c:majorTickMark val="out"/>
        <c:minorTickMark val="none"/>
        <c:tickLblPos val="nextTo"/>
        <c:txPr>
          <a:bodyPr/>
          <a:lstStyle/>
          <a:p>
            <a:pPr>
              <a:defRPr b="1"/>
            </a:pPr>
            <a:endParaRPr lang="en-US"/>
          </a:p>
        </c:txPr>
        <c:crossAx val="427465976"/>
        <c:crosses val="autoZero"/>
        <c:auto val="1"/>
        <c:lblAlgn val="ctr"/>
        <c:lblOffset val="100"/>
        <c:noMultiLvlLbl val="0"/>
      </c:catAx>
      <c:valAx>
        <c:axId val="427465976"/>
        <c:scaling>
          <c:orientation val="minMax"/>
        </c:scaling>
        <c:delete val="1"/>
        <c:axPos val="b"/>
        <c:numFmt formatCode="General" sourceLinked="1"/>
        <c:majorTickMark val="out"/>
        <c:minorTickMark val="none"/>
        <c:tickLblPos val="nextTo"/>
        <c:crossAx val="427465584"/>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rgbClr val="FF0000"/>
            </a:solidFill>
            <a:ln>
              <a:noFill/>
            </a:ln>
            <a:effectLst/>
          </c:spPr>
          <c:invertIfNegative val="0"/>
          <c:dPt>
            <c:idx val="2"/>
            <c:invertIfNegative val="0"/>
            <c:bubble3D val="0"/>
            <c:spPr>
              <a:solidFill>
                <a:srgbClr val="0070C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2017</c:v>
                </c:pt>
                <c:pt idx="1">
                  <c:v>2018</c:v>
                </c:pt>
                <c:pt idx="2">
                  <c:v>2019</c:v>
                </c:pt>
              </c:numCache>
            </c:numRef>
          </c:cat>
          <c:val>
            <c:numRef>
              <c:f>Sheet1!$B$2:$B$4</c:f>
              <c:numCache>
                <c:formatCode>General</c:formatCode>
                <c:ptCount val="3"/>
                <c:pt idx="0">
                  <c:v>98.7</c:v>
                </c:pt>
                <c:pt idx="1">
                  <c:v>93.5</c:v>
                </c:pt>
                <c:pt idx="2">
                  <c:v>37.299999999999997</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1524205808498872"/>
          <c:y val="0.16391819578831004"/>
          <c:w val="0.63733985582764829"/>
          <c:h val="0.63426710480228221"/>
        </c:manualLayout>
      </c:layout>
      <c:pieChart>
        <c:varyColors val="1"/>
        <c:ser>
          <c:idx val="0"/>
          <c:order val="0"/>
          <c:tx>
            <c:strRef>
              <c:f>Sheet1!$B$1</c:f>
              <c:strCache>
                <c:ptCount val="1"/>
                <c:pt idx="0">
                  <c:v>percentage of voters</c:v>
                </c:pt>
              </c:strCache>
            </c:strRef>
          </c:tx>
          <c:dPt>
            <c:idx val="0"/>
            <c:bubble3D val="0"/>
            <c:spPr>
              <a:solidFill>
                <a:srgbClr val="FFC000"/>
              </a:solidFill>
              <a:ln w="19050">
                <a:solidFill>
                  <a:schemeClr val="lt1"/>
                </a:solidFill>
              </a:ln>
              <a:effectLst/>
            </c:spPr>
            <c:extLst>
              <c:ext xmlns:c16="http://schemas.microsoft.com/office/drawing/2014/chart" uri="{C3380CC4-5D6E-409C-BE32-E72D297353CC}">
                <c16:uniqueId val="{00000002-5C3D-4DE4-9F7B-E82ACFA7912C}"/>
              </c:ext>
            </c:extLst>
          </c:dPt>
          <c:dPt>
            <c:idx val="1"/>
            <c:bubble3D val="0"/>
            <c:spPr>
              <a:solidFill>
                <a:srgbClr val="92D050"/>
              </a:solidFill>
              <a:ln w="19050">
                <a:solidFill>
                  <a:schemeClr val="lt1"/>
                </a:solidFill>
              </a:ln>
              <a:effectLst/>
            </c:spPr>
            <c:extLst>
              <c:ext xmlns:c16="http://schemas.microsoft.com/office/drawing/2014/chart" uri="{C3380CC4-5D6E-409C-BE32-E72D297353CC}">
                <c16:uniqueId val="{00000004-5C3D-4DE4-9F7B-E82ACFA7912C}"/>
              </c:ext>
            </c:extLst>
          </c:dPt>
          <c:dPt>
            <c:idx val="2"/>
            <c:bubble3D val="0"/>
            <c:spPr>
              <a:solidFill>
                <a:srgbClr val="C00000"/>
              </a:solidFill>
              <a:ln w="19050">
                <a:solidFill>
                  <a:schemeClr val="lt1"/>
                </a:solidFill>
              </a:ln>
              <a:effectLst/>
            </c:spPr>
            <c:extLst>
              <c:ext xmlns:c16="http://schemas.microsoft.com/office/drawing/2014/chart" uri="{C3380CC4-5D6E-409C-BE32-E72D297353CC}">
                <c16:uniqueId val="{00000003-5C3D-4DE4-9F7B-E82ACFA7912C}"/>
              </c:ext>
            </c:extLst>
          </c:dPt>
          <c:dLbls>
            <c:dLbl>
              <c:idx val="0"/>
              <c:layout>
                <c:manualLayout>
                  <c:x val="-0.20972001186093009"/>
                  <c:y val="9.8138036234463696E-2"/>
                </c:manualLayout>
              </c:layout>
              <c:showLegendKey val="0"/>
              <c:showVal val="1"/>
              <c:showCatName val="0"/>
              <c:showSerName val="0"/>
              <c:showPercent val="0"/>
              <c:showBubbleSize val="0"/>
              <c:extLst>
                <c:ext xmlns:c15="http://schemas.microsoft.com/office/drawing/2012/chart" uri="{CE6537A1-D6FC-4f65-9D91-7224C49458BB}">
                  <c15:layout>
                    <c:manualLayout>
                      <c:w val="0.20750905718321222"/>
                      <c:h val="5.461462125300965E-2"/>
                    </c:manualLayout>
                  </c15:layout>
                </c:ext>
                <c:ext xmlns:c16="http://schemas.microsoft.com/office/drawing/2014/chart" uri="{C3380CC4-5D6E-409C-BE32-E72D297353CC}">
                  <c16:uniqueId val="{00000002-5C3D-4DE4-9F7B-E82ACFA7912C}"/>
                </c:ext>
              </c:extLst>
            </c:dLbl>
            <c:dLbl>
              <c:idx val="1"/>
              <c:layout>
                <c:manualLayout>
                  <c:x val="-7.3983441490571025E-2"/>
                  <c:y val="-0.1736986732658865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C3D-4DE4-9F7B-E82ACFA7912C}"/>
                </c:ext>
              </c:extLst>
            </c:dLbl>
            <c:dLbl>
              <c:idx val="2"/>
              <c:layout>
                <c:manualLayout>
                  <c:x val="0.19147569399410716"/>
                  <c:y val="6.662690483572765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C3D-4DE4-9F7B-E82ACFA7912C}"/>
                </c:ext>
              </c:extLst>
            </c:dLbl>
            <c:spPr>
              <a:noFill/>
              <a:ln>
                <a:noFill/>
              </a:ln>
              <a:effectLst/>
            </c:spPr>
            <c:txPr>
              <a:bodyPr rot="0" spcFirstLastPara="1" vertOverflow="ellipsis" vert="horz" wrap="square" anchor="ctr" anchorCtr="1"/>
              <a:lstStyle/>
              <a:p>
                <a:pPr>
                  <a:defRPr sz="18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Independents</c:v>
                </c:pt>
                <c:pt idx="1">
                  <c:v>Weak Partisans</c:v>
                </c:pt>
                <c:pt idx="2">
                  <c:v>Strong Partisans</c:v>
                </c:pt>
              </c:strCache>
            </c:strRef>
          </c:cat>
          <c:val>
            <c:numRef>
              <c:f>Sheet1!$B$2:$B$4</c:f>
              <c:numCache>
                <c:formatCode>General</c:formatCode>
                <c:ptCount val="3"/>
                <c:pt idx="0">
                  <c:v>30</c:v>
                </c:pt>
                <c:pt idx="1">
                  <c:v>30</c:v>
                </c:pt>
                <c:pt idx="2">
                  <c:v>40</c:v>
                </c:pt>
              </c:numCache>
            </c:numRef>
          </c:val>
          <c:extLst>
            <c:ext xmlns:c16="http://schemas.microsoft.com/office/drawing/2014/chart" uri="{C3380CC4-5D6E-409C-BE32-E72D297353CC}">
              <c16:uniqueId val="{00000000-5C3D-4DE4-9F7B-E82ACFA7912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2983832616438785"/>
          <c:y val="0.80200402498822942"/>
          <c:w val="0.62106617147792176"/>
          <c:h val="0.17871124776549036"/>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b="1"/>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1.7133956386292833E-2"/>
          <c:y val="0.19522822941971466"/>
          <c:w val="0.96573208722741433"/>
          <c:h val="0.68465776434865144"/>
        </c:manualLayout>
      </c:layout>
      <c:barChart>
        <c:barDir val="col"/>
        <c:grouping val="clustered"/>
        <c:varyColors val="0"/>
        <c:ser>
          <c:idx val="0"/>
          <c:order val="0"/>
          <c:tx>
            <c:strRef>
              <c:f>Sheet1!$B$1</c:f>
              <c:strCache>
                <c:ptCount val="1"/>
                <c:pt idx="0">
                  <c:v>success rate</c:v>
                </c:pt>
              </c:strCache>
            </c:strRef>
          </c:tx>
          <c:spPr>
            <a:solidFill>
              <a:schemeClr val="accent2">
                <a:lumMod val="60000"/>
                <a:lumOff val="40000"/>
              </a:schemeClr>
            </a:solidFill>
            <a:ln>
              <a:noFill/>
            </a:ln>
            <a:effectLst/>
          </c:spPr>
          <c:invertIfNegative val="0"/>
          <c:dPt>
            <c:idx val="0"/>
            <c:invertIfNegative val="0"/>
            <c:bubble3D val="0"/>
            <c:spPr>
              <a:solidFill>
                <a:srgbClr val="0070C0"/>
              </a:solidFill>
              <a:ln>
                <a:noFill/>
              </a:ln>
              <a:effectLst/>
            </c:spPr>
            <c:extLst>
              <c:ext xmlns:c16="http://schemas.microsoft.com/office/drawing/2014/chart" uri="{C3380CC4-5D6E-409C-BE32-E72D297353CC}">
                <c16:uniqueId val="{00000000-19C5-433C-916C-DFF9C483D673}"/>
              </c:ext>
            </c:extLst>
          </c:dPt>
          <c:dPt>
            <c:idx val="1"/>
            <c:invertIfNegative val="0"/>
            <c:bubble3D val="0"/>
            <c:spPr>
              <a:solidFill>
                <a:srgbClr val="0070C0"/>
              </a:solidFill>
              <a:ln>
                <a:noFill/>
              </a:ln>
              <a:effectLst/>
            </c:spPr>
            <c:extLst>
              <c:ext xmlns:c16="http://schemas.microsoft.com/office/drawing/2014/chart" uri="{C3380CC4-5D6E-409C-BE32-E72D297353CC}">
                <c16:uniqueId val="{00000001-19C5-433C-916C-DFF9C483D673}"/>
              </c:ext>
            </c:extLst>
          </c:dPt>
          <c:dPt>
            <c:idx val="2"/>
            <c:invertIfNegative val="0"/>
            <c:bubble3D val="0"/>
            <c:spPr>
              <a:solidFill>
                <a:srgbClr val="FF0000"/>
              </a:solidFill>
              <a:ln>
                <a:noFill/>
              </a:ln>
              <a:effectLst/>
            </c:spPr>
            <c:extLst>
              <c:ext xmlns:c16="http://schemas.microsoft.com/office/drawing/2014/chart" uri="{C3380CC4-5D6E-409C-BE32-E72D297353CC}">
                <c16:uniqueId val="{00000003-20EF-4EBE-B6B8-40363C221296}"/>
              </c:ext>
            </c:extLst>
          </c:dPt>
          <c:dLbls>
            <c:spPr>
              <a:noFill/>
              <a:ln>
                <a:noFill/>
              </a:ln>
              <a:effectLst/>
            </c:spPr>
            <c:txPr>
              <a:bodyPr rot="0" spcFirstLastPara="1" vertOverflow="ellipsis" vert="horz" wrap="square" anchor="ctr" anchorCtr="1"/>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2009</c:v>
                </c:pt>
                <c:pt idx="1">
                  <c:v>2010</c:v>
                </c:pt>
                <c:pt idx="2">
                  <c:v>2011</c:v>
                </c:pt>
              </c:numCache>
            </c:numRef>
          </c:cat>
          <c:val>
            <c:numRef>
              <c:f>Sheet1!$B$2:$B$4</c:f>
              <c:numCache>
                <c:formatCode>General</c:formatCode>
                <c:ptCount val="3"/>
                <c:pt idx="0">
                  <c:v>96.7</c:v>
                </c:pt>
                <c:pt idx="1">
                  <c:v>88.3</c:v>
                </c:pt>
                <c:pt idx="2">
                  <c:v>56.4</c:v>
                </c:pt>
              </c:numCache>
            </c:numRef>
          </c:val>
          <c:extLst>
            <c:ext xmlns:c16="http://schemas.microsoft.com/office/drawing/2014/chart" uri="{C3380CC4-5D6E-409C-BE32-E72D297353CC}">
              <c16:uniqueId val="{00000000-20EF-4EBE-B6B8-40363C221296}"/>
            </c:ext>
          </c:extLst>
        </c:ser>
        <c:dLbls>
          <c:showLegendKey val="0"/>
          <c:showVal val="0"/>
          <c:showCatName val="0"/>
          <c:showSerName val="0"/>
          <c:showPercent val="0"/>
          <c:showBubbleSize val="0"/>
        </c:dLbls>
        <c:gapWidth val="219"/>
        <c:overlap val="-27"/>
        <c:axId val="631164624"/>
        <c:axId val="631164952"/>
      </c:barChart>
      <c:catAx>
        <c:axId val="631164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631164952"/>
        <c:crosses val="autoZero"/>
        <c:auto val="1"/>
        <c:lblAlgn val="ctr"/>
        <c:lblOffset val="100"/>
        <c:noMultiLvlLbl val="0"/>
      </c:catAx>
      <c:valAx>
        <c:axId val="631164952"/>
        <c:scaling>
          <c:orientation val="minMax"/>
          <c:max val="100"/>
        </c:scaling>
        <c:delete val="1"/>
        <c:axPos val="l"/>
        <c:numFmt formatCode="General" sourceLinked="1"/>
        <c:majorTickMark val="none"/>
        <c:minorTickMark val="none"/>
        <c:tickLblPos val="nextTo"/>
        <c:crossAx val="6311646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sz="2000" dirty="0"/>
              <a:t>Winner of next presidential election (1948-2020)</a:t>
            </a:r>
          </a:p>
        </c:rich>
      </c:tx>
      <c:layout>
        <c:manualLayout>
          <c:xMode val="edge"/>
          <c:yMode val="edge"/>
          <c:x val="0.27397759307864294"/>
          <c:y val="5.281438504397476E-2"/>
        </c:manualLayout>
      </c:layout>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Winner of presidential election (1948-2020)</c:v>
                </c:pt>
              </c:strCache>
            </c:strRef>
          </c:tx>
          <c:spPr>
            <a:solidFill>
              <a:schemeClr val="accent1"/>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5-8A6F-4B01-B3C8-F2615412EB9E}"/>
              </c:ext>
            </c:extLst>
          </c:dPt>
          <c:dPt>
            <c:idx val="1"/>
            <c:invertIfNegative val="0"/>
            <c:bubble3D val="0"/>
            <c:spPr>
              <a:solidFill>
                <a:srgbClr val="00B050"/>
              </a:solidFill>
              <a:ln>
                <a:noFill/>
              </a:ln>
              <a:effectLst/>
            </c:spPr>
            <c:extLst>
              <c:ext xmlns:c16="http://schemas.microsoft.com/office/drawing/2014/chart" uri="{C3380CC4-5D6E-409C-BE32-E72D297353CC}">
                <c16:uniqueId val="{00000004-8A6F-4B01-B3C8-F2615412EB9E}"/>
              </c:ext>
            </c:extLst>
          </c:dPt>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Loser of midterm</c:v>
                </c:pt>
                <c:pt idx="1">
                  <c:v>Winner of midterm</c:v>
                </c:pt>
              </c:strCache>
            </c:strRef>
          </c:cat>
          <c:val>
            <c:numRef>
              <c:f>Sheet1!$B$2:$B$3</c:f>
              <c:numCache>
                <c:formatCode>General</c:formatCode>
                <c:ptCount val="2"/>
                <c:pt idx="0">
                  <c:v>9</c:v>
                </c:pt>
                <c:pt idx="1">
                  <c:v>10</c:v>
                </c:pt>
              </c:numCache>
            </c:numRef>
          </c:val>
          <c:extLst>
            <c:ext xmlns:c16="http://schemas.microsoft.com/office/drawing/2014/chart" uri="{C3380CC4-5D6E-409C-BE32-E72D297353CC}">
              <c16:uniqueId val="{00000000-8A6F-4B01-B3C8-F2615412EB9E}"/>
            </c:ext>
          </c:extLst>
        </c:ser>
        <c:dLbls>
          <c:showLegendKey val="0"/>
          <c:showVal val="0"/>
          <c:showCatName val="0"/>
          <c:showSerName val="0"/>
          <c:showPercent val="0"/>
          <c:showBubbleSize val="0"/>
        </c:dLbls>
        <c:gapWidth val="182"/>
        <c:axId val="1019333472"/>
        <c:axId val="1019342000"/>
      </c:barChart>
      <c:catAx>
        <c:axId val="10193334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19342000"/>
        <c:crosses val="autoZero"/>
        <c:auto val="1"/>
        <c:lblAlgn val="ctr"/>
        <c:lblOffset val="100"/>
        <c:noMultiLvlLbl val="0"/>
      </c:catAx>
      <c:valAx>
        <c:axId val="1019342000"/>
        <c:scaling>
          <c:orientation val="minMax"/>
          <c:min val="0"/>
        </c:scaling>
        <c:delete val="1"/>
        <c:axPos val="b"/>
        <c:numFmt formatCode="General" sourceLinked="1"/>
        <c:majorTickMark val="none"/>
        <c:minorTickMark val="none"/>
        <c:tickLblPos val="nextTo"/>
        <c:crossAx val="1019333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average approval rating</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57</c:v>
                </c:pt>
                <c:pt idx="1">
                  <c:v>43</c:v>
                </c:pt>
                <c:pt idx="2">
                  <c:v>45</c:v>
                </c:pt>
                <c:pt idx="3">
                  <c:v>56</c:v>
                </c:pt>
              </c:numCache>
            </c:numRef>
          </c:val>
          <c:smooth val="0"/>
          <c:extLst>
            <c:ext xmlns:c16="http://schemas.microsoft.com/office/drawing/2014/chart" uri="{C3380CC4-5D6E-409C-BE32-E72D297353CC}">
              <c16:uniqueId val="{00000000-A5A5-4342-99DE-91EDB95E7914}"/>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average approval rating</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019838384806573E-2"/>
          <c:y val="0.13818364501312336"/>
          <c:w val="0.90098736998902706"/>
          <c:h val="0.72893024114173233"/>
        </c:manualLayout>
      </c:layout>
      <c:lineChart>
        <c:grouping val="standard"/>
        <c:varyColors val="0"/>
        <c:ser>
          <c:idx val="0"/>
          <c:order val="0"/>
          <c:tx>
            <c:strRef>
              <c:f>Sheet1!$B$1</c:f>
              <c:strCache>
                <c:ptCount val="1"/>
                <c:pt idx="0">
                  <c:v>average approval rating</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Year 1</c:v>
                </c:pt>
                <c:pt idx="1">
                  <c:v>Year 2</c:v>
                </c:pt>
                <c:pt idx="2">
                  <c:v>Year 3</c:v>
                </c:pt>
                <c:pt idx="3">
                  <c:v>Year 4</c:v>
                </c:pt>
              </c:strCache>
            </c:strRef>
          </c:cat>
          <c:val>
            <c:numRef>
              <c:f>Sheet1!$B$2:$B$5</c:f>
              <c:numCache>
                <c:formatCode>General</c:formatCode>
                <c:ptCount val="4"/>
                <c:pt idx="0">
                  <c:v>61</c:v>
                </c:pt>
                <c:pt idx="1">
                  <c:v>45</c:v>
                </c:pt>
                <c:pt idx="2">
                  <c:v>38</c:v>
                </c:pt>
                <c:pt idx="3">
                  <c:v>38</c:v>
                </c:pt>
              </c:numCache>
            </c:numRef>
          </c:val>
          <c:smooth val="0"/>
          <c:extLst>
            <c:ext xmlns:c16="http://schemas.microsoft.com/office/drawing/2014/chart" uri="{C3380CC4-5D6E-409C-BE32-E72D297353CC}">
              <c16:uniqueId val="{00000000-A5A5-4342-99DE-91EDB95E7914}"/>
            </c:ext>
          </c:extLst>
        </c:ser>
        <c:dLbls>
          <c:showLegendKey val="0"/>
          <c:showVal val="0"/>
          <c:showCatName val="0"/>
          <c:showSerName val="0"/>
          <c:showPercent val="0"/>
          <c:showBubbleSize val="0"/>
        </c:dLbls>
        <c:smooth val="0"/>
        <c:axId val="1157436344"/>
        <c:axId val="1157432408"/>
      </c:lineChart>
      <c:catAx>
        <c:axId val="1157436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157432408"/>
        <c:crosses val="autoZero"/>
        <c:auto val="1"/>
        <c:lblAlgn val="ctr"/>
        <c:lblOffset val="100"/>
        <c:noMultiLvlLbl val="0"/>
      </c:catAx>
      <c:valAx>
        <c:axId val="1157432408"/>
        <c:scaling>
          <c:orientation val="minMax"/>
        </c:scaling>
        <c:delete val="1"/>
        <c:axPos val="l"/>
        <c:numFmt formatCode="General" sourceLinked="1"/>
        <c:majorTickMark val="none"/>
        <c:minorTickMark val="none"/>
        <c:tickLblPos val="nextTo"/>
        <c:crossAx val="1157436344"/>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r>
              <a:rPr lang="en-US" dirty="0"/>
              <a:t>average number of seats gained</a:t>
            </a:r>
          </a:p>
        </c:rich>
      </c:tx>
      <c:overlay val="0"/>
      <c:spPr>
        <a:noFill/>
        <a:ln>
          <a:noFill/>
        </a:ln>
        <a:effectLst/>
      </c:spPr>
      <c:txPr>
        <a:bodyPr rot="0" spcFirstLastPara="1" vertOverflow="ellipsis" vert="horz" wrap="square" anchor="ctr" anchorCtr="1"/>
        <a:lstStyle/>
        <a:p>
          <a:pPr>
            <a:defRPr sz="2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5050281909205796"/>
          <c:y val="0.13097666502624672"/>
          <c:w val="0.73252187226596677"/>
          <c:h val="0.84298166830708665"/>
        </c:manualLayout>
      </c:layout>
      <c:barChart>
        <c:barDir val="bar"/>
        <c:grouping val="clustered"/>
        <c:varyColors val="0"/>
        <c:ser>
          <c:idx val="0"/>
          <c:order val="0"/>
          <c:tx>
            <c:strRef>
              <c:f>Sheet1!$B$1</c:f>
              <c:strCache>
                <c:ptCount val="1"/>
                <c:pt idx="0">
                  <c:v>average number of seats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5"/>
                <c:pt idx="0">
                  <c:v>Senate seats</c:v>
                </c:pt>
                <c:pt idx="1">
                  <c:v>House seats</c:v>
                </c:pt>
                <c:pt idx="3">
                  <c:v>Senate seats</c:v>
                </c:pt>
                <c:pt idx="4">
                  <c:v>House seats</c:v>
                </c:pt>
              </c:strCache>
            </c:strRef>
          </c:cat>
          <c:val>
            <c:numRef>
              <c:f>Sheet1!$B$2:$B$7</c:f>
              <c:numCache>
                <c:formatCode>General</c:formatCode>
                <c:ptCount val="6"/>
                <c:pt idx="0">
                  <c:v>1</c:v>
                </c:pt>
                <c:pt idx="1">
                  <c:v>3</c:v>
                </c:pt>
                <c:pt idx="3">
                  <c:v>1</c:v>
                </c:pt>
                <c:pt idx="4">
                  <c:v>10</c:v>
                </c:pt>
              </c:numCache>
            </c:numRef>
          </c:val>
          <c:extLst>
            <c:ext xmlns:c16="http://schemas.microsoft.com/office/drawing/2014/chart" uri="{C3380CC4-5D6E-409C-BE32-E72D297353CC}">
              <c16:uniqueId val="{00000000-B499-4E53-96FC-020BCB3864AD}"/>
            </c:ext>
          </c:extLst>
        </c:ser>
        <c:dLbls>
          <c:showLegendKey val="0"/>
          <c:showVal val="0"/>
          <c:showCatName val="0"/>
          <c:showSerName val="0"/>
          <c:showPercent val="0"/>
          <c:showBubbleSize val="0"/>
        </c:dLbls>
        <c:gapWidth val="182"/>
        <c:axId val="947924552"/>
        <c:axId val="947927832"/>
      </c:barChart>
      <c:catAx>
        <c:axId val="94792455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947927832"/>
        <c:crosses val="autoZero"/>
        <c:auto val="1"/>
        <c:lblAlgn val="ctr"/>
        <c:lblOffset val="100"/>
        <c:noMultiLvlLbl val="0"/>
      </c:catAx>
      <c:valAx>
        <c:axId val="947927832"/>
        <c:scaling>
          <c:orientation val="minMax"/>
        </c:scaling>
        <c:delete val="1"/>
        <c:axPos val="b"/>
        <c:numFmt formatCode="General" sourceLinked="1"/>
        <c:majorTickMark val="none"/>
        <c:minorTickMark val="none"/>
        <c:tickLblPos val="nextTo"/>
        <c:crossAx val="9479245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b="1"/>
      </a:pPr>
      <a:endParaRPr lang="en-US"/>
    </a:p>
  </c:txPr>
  <c:externalData r:id="rId3">
    <c:autoUpdate val="0"/>
  </c:externalData>
  <c:userShapes r:id="rId4"/>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r>
              <a:rPr lang="en-US"/>
              <a:t>Number of seats won or lost</a:t>
            </a: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7.4789418683775644E-2"/>
          <c:y val="6.8783068783068779E-2"/>
          <c:w val="0.92212416156313792"/>
          <c:h val="0.79333437486980807"/>
        </c:manualLayout>
      </c:layout>
      <c:barChart>
        <c:barDir val="col"/>
        <c:grouping val="clustered"/>
        <c:varyColors val="0"/>
        <c:ser>
          <c:idx val="0"/>
          <c:order val="0"/>
          <c:tx>
            <c:strRef>
              <c:f>Sheet1!$B$1</c:f>
              <c:strCache>
                <c:ptCount val="1"/>
                <c:pt idx="0">
                  <c:v>midterm election</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Senate</c:v>
                </c:pt>
                <c:pt idx="1">
                  <c:v>House</c:v>
                </c:pt>
                <c:pt idx="2">
                  <c:v>Governor</c:v>
                </c:pt>
                <c:pt idx="3">
                  <c:v>State legislature</c:v>
                </c:pt>
              </c:strCache>
            </c:strRef>
          </c:cat>
          <c:val>
            <c:numRef>
              <c:f>Sheet1!$B$2:$B$5</c:f>
              <c:numCache>
                <c:formatCode>General</c:formatCode>
                <c:ptCount val="4"/>
                <c:pt idx="0">
                  <c:v>-5</c:v>
                </c:pt>
                <c:pt idx="1">
                  <c:v>-37</c:v>
                </c:pt>
                <c:pt idx="2">
                  <c:v>-5</c:v>
                </c:pt>
                <c:pt idx="3">
                  <c:v>-425</c:v>
                </c:pt>
              </c:numCache>
            </c:numRef>
          </c:val>
          <c:extLst>
            <c:ext xmlns:c16="http://schemas.microsoft.com/office/drawing/2014/chart" uri="{C3380CC4-5D6E-409C-BE32-E72D297353CC}">
              <c16:uniqueId val="{00000000-05D1-45F5-B1F0-FD201C9B8499}"/>
            </c:ext>
          </c:extLst>
        </c:ser>
        <c:ser>
          <c:idx val="1"/>
          <c:order val="1"/>
          <c:tx>
            <c:strRef>
              <c:f>Sheet1!$C$1</c:f>
              <c:strCache>
                <c:ptCount val="1"/>
                <c:pt idx="0">
                  <c:v>presidential election</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Senate</c:v>
                </c:pt>
                <c:pt idx="1">
                  <c:v>House</c:v>
                </c:pt>
                <c:pt idx="2">
                  <c:v>Governor</c:v>
                </c:pt>
                <c:pt idx="3">
                  <c:v>State legislature</c:v>
                </c:pt>
              </c:strCache>
            </c:strRef>
          </c:cat>
          <c:val>
            <c:numRef>
              <c:f>Sheet1!$C$2:$C$5</c:f>
              <c:numCache>
                <c:formatCode>General</c:formatCode>
                <c:ptCount val="4"/>
                <c:pt idx="0">
                  <c:v>-2</c:v>
                </c:pt>
                <c:pt idx="1">
                  <c:v>2</c:v>
                </c:pt>
                <c:pt idx="2">
                  <c:v>-1</c:v>
                </c:pt>
                <c:pt idx="3">
                  <c:v>-52</c:v>
                </c:pt>
              </c:numCache>
            </c:numRef>
          </c:val>
          <c:extLst>
            <c:ext xmlns:c16="http://schemas.microsoft.com/office/drawing/2014/chart" uri="{C3380CC4-5D6E-409C-BE32-E72D297353CC}">
              <c16:uniqueId val="{00000001-05D1-45F5-B1F0-FD201C9B8499}"/>
            </c:ext>
          </c:extLst>
        </c:ser>
        <c:dLbls>
          <c:showLegendKey val="0"/>
          <c:showVal val="0"/>
          <c:showCatName val="0"/>
          <c:showSerName val="0"/>
          <c:showPercent val="0"/>
          <c:showBubbleSize val="0"/>
        </c:dLbls>
        <c:gapWidth val="219"/>
        <c:overlap val="-27"/>
        <c:axId val="185834344"/>
        <c:axId val="185836968"/>
      </c:barChart>
      <c:catAx>
        <c:axId val="185834344"/>
        <c:scaling>
          <c:orientation val="minMax"/>
        </c:scaling>
        <c:delete val="1"/>
        <c:axPos val="b"/>
        <c:numFmt formatCode="General" sourceLinked="1"/>
        <c:majorTickMark val="none"/>
        <c:minorTickMark val="none"/>
        <c:tickLblPos val="nextTo"/>
        <c:crossAx val="185836968"/>
        <c:crosses val="autoZero"/>
        <c:auto val="1"/>
        <c:lblAlgn val="ctr"/>
        <c:lblOffset val="100"/>
        <c:noMultiLvlLbl val="0"/>
      </c:catAx>
      <c:valAx>
        <c:axId val="185836968"/>
        <c:scaling>
          <c:orientation val="minMax"/>
        </c:scaling>
        <c:delete val="1"/>
        <c:axPos val="l"/>
        <c:numFmt formatCode="General" sourceLinked="1"/>
        <c:majorTickMark val="none"/>
        <c:minorTickMark val="none"/>
        <c:tickLblPos val="nextTo"/>
        <c:crossAx val="185834344"/>
        <c:crosses val="autoZero"/>
        <c:crossBetween val="between"/>
      </c:valAx>
      <c:spPr>
        <a:noFill/>
        <a:ln w="25400">
          <a:noFill/>
        </a:ln>
        <a:effectLst/>
      </c:spPr>
    </c:plotArea>
    <c:legend>
      <c:legendPos val="b"/>
      <c:layout>
        <c:manualLayout>
          <c:xMode val="edge"/>
          <c:yMode val="edge"/>
          <c:x val="8.2013342082239704E-2"/>
          <c:y val="0.87748677248677254"/>
          <c:w val="0.84214603382910469"/>
          <c:h val="0.10130087905678457"/>
        </c:manualLayout>
      </c:layout>
      <c:overlay val="0"/>
      <c:spPr>
        <a:no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000"/>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9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203599550056243"/>
          <c:y val="0.21541055645510118"/>
          <c:w val="0.53007618365886089"/>
          <c:h val="0.49605300429102411"/>
        </c:manualLayout>
      </c:layout>
      <c:pieChart>
        <c:varyColors val="1"/>
        <c:ser>
          <c:idx val="0"/>
          <c:order val="0"/>
          <c:tx>
            <c:strRef>
              <c:f>Sheet1!$B$1</c:f>
              <c:strCache>
                <c:ptCount val="1"/>
                <c:pt idx="0">
                  <c:v>percentage of voters</c:v>
                </c:pt>
              </c:strCache>
            </c:strRef>
          </c:tx>
          <c:spPr>
            <a:solidFill>
              <a:srgbClr val="FFC000"/>
            </a:solidFill>
          </c:spPr>
          <c:dPt>
            <c:idx val="0"/>
            <c:bubble3D val="0"/>
            <c:spPr>
              <a:solidFill>
                <a:srgbClr val="FFC000"/>
              </a:solidFill>
              <a:ln w="19050">
                <a:solidFill>
                  <a:schemeClr val="lt1"/>
                </a:solidFill>
              </a:ln>
              <a:effectLst/>
            </c:spPr>
            <c:extLst>
              <c:ext xmlns:c16="http://schemas.microsoft.com/office/drawing/2014/chart" uri="{C3380CC4-5D6E-409C-BE32-E72D297353CC}">
                <c16:uniqueId val="{00000001-3BBA-4543-B3CA-E410E803E684}"/>
              </c:ext>
            </c:extLst>
          </c:dPt>
          <c:dPt>
            <c:idx val="1"/>
            <c:bubble3D val="0"/>
            <c:spPr>
              <a:solidFill>
                <a:srgbClr val="92D050"/>
              </a:solidFill>
              <a:ln w="19050">
                <a:solidFill>
                  <a:schemeClr val="lt1"/>
                </a:solidFill>
              </a:ln>
              <a:effectLst/>
            </c:spPr>
            <c:extLst>
              <c:ext xmlns:c16="http://schemas.microsoft.com/office/drawing/2014/chart" uri="{C3380CC4-5D6E-409C-BE32-E72D297353CC}">
                <c16:uniqueId val="{00000003-2160-463E-A4AC-258F1F8F6D9C}"/>
              </c:ext>
            </c:extLst>
          </c:dPt>
          <c:dPt>
            <c:idx val="2"/>
            <c:bubble3D val="0"/>
            <c:spPr>
              <a:solidFill>
                <a:srgbClr val="C00000"/>
              </a:solidFill>
              <a:ln w="19050">
                <a:solidFill>
                  <a:schemeClr val="lt1"/>
                </a:solidFill>
              </a:ln>
              <a:effectLst/>
            </c:spPr>
            <c:extLst>
              <c:ext xmlns:c16="http://schemas.microsoft.com/office/drawing/2014/chart" uri="{C3380CC4-5D6E-409C-BE32-E72D297353CC}">
                <c16:uniqueId val="{00000002-2160-463E-A4AC-258F1F8F6D9C}"/>
              </c:ext>
            </c:extLst>
          </c:dPt>
          <c:dLbls>
            <c:dLbl>
              <c:idx val="2"/>
              <c:layout>
                <c:manualLayout>
                  <c:x val="0.12737920544022907"/>
                  <c:y val="2.2371412822544457E-3"/>
                </c:manualLayout>
              </c:layout>
              <c:showLegendKey val="0"/>
              <c:showVal val="1"/>
              <c:showCatName val="0"/>
              <c:showSerName val="0"/>
              <c:showPercent val="0"/>
              <c:showBubbleSize val="0"/>
              <c:extLst>
                <c:ext xmlns:c15="http://schemas.microsoft.com/office/drawing/2012/chart" uri="{CE6537A1-D6FC-4f65-9D91-7224C49458BB}">
                  <c15:layout>
                    <c:manualLayout>
                      <c:w val="0.12084415584415584"/>
                      <c:h val="6.8454226524729836E-2"/>
                    </c:manualLayout>
                  </c15:layout>
                </c:ext>
                <c:ext xmlns:c16="http://schemas.microsoft.com/office/drawing/2014/chart" uri="{C3380CC4-5D6E-409C-BE32-E72D297353CC}">
                  <c16:uniqueId val="{00000002-2160-463E-A4AC-258F1F8F6D9C}"/>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Independents</c:v>
                </c:pt>
                <c:pt idx="1">
                  <c:v>Weak partisans</c:v>
                </c:pt>
                <c:pt idx="2">
                  <c:v>Stong partisans</c:v>
                </c:pt>
              </c:strCache>
            </c:strRef>
          </c:cat>
          <c:val>
            <c:numRef>
              <c:f>Sheet1!$B$2:$B$4</c:f>
              <c:numCache>
                <c:formatCode>General</c:formatCode>
                <c:ptCount val="3"/>
                <c:pt idx="0">
                  <c:v>25</c:v>
                </c:pt>
                <c:pt idx="1">
                  <c:v>25</c:v>
                </c:pt>
                <c:pt idx="2">
                  <c:v>50</c:v>
                </c:pt>
              </c:numCache>
            </c:numRef>
          </c:val>
          <c:extLst>
            <c:ext xmlns:c16="http://schemas.microsoft.com/office/drawing/2014/chart" uri="{C3380CC4-5D6E-409C-BE32-E72D297353CC}">
              <c16:uniqueId val="{00000000-2160-463E-A4AC-258F1F8F6D9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3950557316699048"/>
          <c:y val="0.73325369877681812"/>
          <c:w val="0.58267716535433067"/>
          <c:h val="0.24750268640357798"/>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two-party vote</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Sheet1!$B$2</c:f>
              <c:numCache>
                <c:formatCode>General</c:formatCode>
                <c:ptCount val="1"/>
                <c:pt idx="0">
                  <c:v>43</c:v>
                </c:pt>
              </c:numCache>
            </c:numRef>
          </c:val>
          <c:extLst>
            <c:ext xmlns:c16="http://schemas.microsoft.com/office/drawing/2014/chart" uri="{C3380CC4-5D6E-409C-BE32-E72D297353CC}">
              <c16:uniqueId val="{00000000-B906-4561-B502-BD00DAD17A01}"/>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Sheet1!$C$2</c:f>
              <c:numCache>
                <c:formatCode>General</c:formatCode>
                <c:ptCount val="1"/>
                <c:pt idx="0">
                  <c:v>57</c:v>
                </c:pt>
              </c:numCache>
            </c:numRef>
          </c:val>
          <c:extLst>
            <c:ext xmlns:c16="http://schemas.microsoft.com/office/drawing/2014/chart" uri="{C3380CC4-5D6E-409C-BE32-E72D297353CC}">
              <c16:uniqueId val="{00000001-B906-4561-B502-BD00DAD17A01}"/>
            </c:ext>
          </c:extLst>
        </c:ser>
        <c:dLbls>
          <c:showLegendKey val="0"/>
          <c:showVal val="0"/>
          <c:showCatName val="0"/>
          <c:showSerName val="0"/>
          <c:showPercent val="0"/>
          <c:showBubbleSize val="0"/>
        </c:dLbls>
        <c:gapWidth val="182"/>
        <c:axId val="1092139184"/>
        <c:axId val="1092145416"/>
      </c:barChart>
      <c:catAx>
        <c:axId val="10921391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92145416"/>
        <c:crosses val="autoZero"/>
        <c:auto val="1"/>
        <c:lblAlgn val="ctr"/>
        <c:lblOffset val="100"/>
        <c:noMultiLvlLbl val="0"/>
      </c:catAx>
      <c:valAx>
        <c:axId val="1092145416"/>
        <c:scaling>
          <c:orientation val="minMax"/>
        </c:scaling>
        <c:delete val="1"/>
        <c:axPos val="b"/>
        <c:numFmt formatCode="General" sourceLinked="1"/>
        <c:majorTickMark val="none"/>
        <c:minorTickMark val="none"/>
        <c:tickLblPos val="nextTo"/>
        <c:crossAx val="109213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r>
              <a:rPr lang="en-US" sz="2000" b="0" dirty="0"/>
              <a:t>Percentage of two-party vote</a:t>
            </a:r>
          </a:p>
        </c:rich>
      </c:tx>
      <c:overlay val="0"/>
      <c:spPr>
        <a:noFill/>
        <a:ln>
          <a:noFill/>
        </a:ln>
        <a:effectLst/>
      </c:spPr>
      <c:txPr>
        <a:bodyPr rot="0" spcFirstLastPara="1" vertOverflow="ellipsis" vert="horz" wrap="square" anchor="ctr" anchorCtr="1"/>
        <a:lstStyle/>
        <a:p>
          <a:pPr>
            <a:defRPr sz="28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Trump</c:v>
                </c:pt>
              </c:strCache>
            </c:strRef>
          </c:tx>
          <c:spPr>
            <a:solidFill>
              <a:srgbClr val="FF0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Sheet1!$B$2</c:f>
              <c:numCache>
                <c:formatCode>General</c:formatCode>
                <c:ptCount val="1"/>
                <c:pt idx="0">
                  <c:v>43</c:v>
                </c:pt>
              </c:numCache>
            </c:numRef>
          </c:val>
          <c:extLst>
            <c:ext xmlns:c16="http://schemas.microsoft.com/office/drawing/2014/chart" uri="{C3380CC4-5D6E-409C-BE32-E72D297353CC}">
              <c16:uniqueId val="{00000000-B906-4561-B502-BD00DAD17A01}"/>
            </c:ext>
          </c:extLst>
        </c:ser>
        <c:ser>
          <c:idx val="1"/>
          <c:order val="1"/>
          <c:tx>
            <c:strRef>
              <c:f>Sheet1!$C$1</c:f>
              <c:strCache>
                <c:ptCount val="1"/>
                <c:pt idx="0">
                  <c:v>Biden</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Independents</c:v>
                </c:pt>
              </c:strCache>
            </c:strRef>
          </c:cat>
          <c:val>
            <c:numRef>
              <c:f>Sheet1!$C$2</c:f>
              <c:numCache>
                <c:formatCode>General</c:formatCode>
                <c:ptCount val="1"/>
                <c:pt idx="0">
                  <c:v>57</c:v>
                </c:pt>
              </c:numCache>
            </c:numRef>
          </c:val>
          <c:extLst>
            <c:ext xmlns:c16="http://schemas.microsoft.com/office/drawing/2014/chart" uri="{C3380CC4-5D6E-409C-BE32-E72D297353CC}">
              <c16:uniqueId val="{00000001-B906-4561-B502-BD00DAD17A01}"/>
            </c:ext>
          </c:extLst>
        </c:ser>
        <c:dLbls>
          <c:showLegendKey val="0"/>
          <c:showVal val="0"/>
          <c:showCatName val="0"/>
          <c:showSerName val="0"/>
          <c:showPercent val="0"/>
          <c:showBubbleSize val="0"/>
        </c:dLbls>
        <c:gapWidth val="182"/>
        <c:axId val="1092139184"/>
        <c:axId val="1092145416"/>
      </c:barChart>
      <c:catAx>
        <c:axId val="10921391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crossAx val="1092145416"/>
        <c:crosses val="autoZero"/>
        <c:auto val="1"/>
        <c:lblAlgn val="ctr"/>
        <c:lblOffset val="100"/>
        <c:noMultiLvlLbl val="0"/>
      </c:catAx>
      <c:valAx>
        <c:axId val="1092145416"/>
        <c:scaling>
          <c:orientation val="minMax"/>
        </c:scaling>
        <c:delete val="1"/>
        <c:axPos val="b"/>
        <c:numFmt formatCode="General" sourceLinked="1"/>
        <c:majorTickMark val="none"/>
        <c:minorTickMark val="none"/>
        <c:tickLblPos val="nextTo"/>
        <c:crossAx val="10921391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3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2400" b="1"/>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Percentage change in presidential approval </a:t>
            </a:r>
          </a:p>
          <a:p>
            <a:pPr>
              <a:defRPr/>
            </a:pPr>
            <a:r>
              <a:rPr lang="en-US"/>
              <a:t>from year one to year two</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728395061728393E-2"/>
          <c:y val="0.17414062500000002"/>
          <c:w val="0.9372376543209876"/>
          <c:h val="0.65002235072178483"/>
        </c:manualLayout>
      </c:layout>
      <c:barChart>
        <c:barDir val="bar"/>
        <c:grouping val="clustered"/>
        <c:varyColors val="0"/>
        <c:ser>
          <c:idx val="0"/>
          <c:order val="0"/>
          <c:tx>
            <c:strRef>
              <c:f>Sheet1!$B$1</c:f>
              <c:strCache>
                <c:ptCount val="1"/>
                <c:pt idx="0">
                  <c:v>Percentage change in presidential approval from year one to year two</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2-3921-42EC-92A2-920FCF6DCDD5}"/>
              </c:ext>
            </c:extLst>
          </c:dPt>
          <c:dPt>
            <c:idx val="4"/>
            <c:invertIfNegative val="0"/>
            <c:bubble3D val="0"/>
            <c:spPr>
              <a:solidFill>
                <a:srgbClr val="00B050"/>
              </a:solidFill>
              <a:ln>
                <a:noFill/>
              </a:ln>
              <a:effectLst/>
            </c:spPr>
            <c:extLst>
              <c:ext xmlns:c16="http://schemas.microsoft.com/office/drawing/2014/chart" uri="{C3380CC4-5D6E-409C-BE32-E72D297353CC}">
                <c16:uniqueId val="{00000001-3921-42EC-92A2-920FCF6DCDD5}"/>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Sheet1!$A$2:$A$12</c:f>
              <c:numCache>
                <c:formatCode>General</c:formatCode>
                <c:ptCount val="11"/>
              </c:numCache>
            </c:numRef>
          </c:cat>
          <c:val>
            <c:numRef>
              <c:f>Sheet1!$B$2:$B$12</c:f>
              <c:numCache>
                <c:formatCode>General</c:formatCode>
                <c:ptCount val="11"/>
                <c:pt idx="0">
                  <c:v>-9</c:v>
                </c:pt>
                <c:pt idx="1">
                  <c:v>-12</c:v>
                </c:pt>
                <c:pt idx="2">
                  <c:v>22</c:v>
                </c:pt>
                <c:pt idx="3">
                  <c:v>-8</c:v>
                </c:pt>
                <c:pt idx="4">
                  <c:v>12</c:v>
                </c:pt>
                <c:pt idx="5">
                  <c:v>-13</c:v>
                </c:pt>
                <c:pt idx="6">
                  <c:v>-6</c:v>
                </c:pt>
                <c:pt idx="7">
                  <c:v>-28</c:v>
                </c:pt>
                <c:pt idx="8">
                  <c:v>-3</c:v>
                </c:pt>
                <c:pt idx="9">
                  <c:v>-8</c:v>
                </c:pt>
                <c:pt idx="10">
                  <c:v>-2</c:v>
                </c:pt>
              </c:numCache>
            </c:numRef>
          </c:val>
          <c:extLst>
            <c:ext xmlns:c16="http://schemas.microsoft.com/office/drawing/2014/chart" uri="{C3380CC4-5D6E-409C-BE32-E72D297353CC}">
              <c16:uniqueId val="{00000000-F589-485E-8DA9-90873F386733}"/>
            </c:ext>
          </c:extLst>
        </c:ser>
        <c:dLbls>
          <c:showLegendKey val="0"/>
          <c:showVal val="0"/>
          <c:showCatName val="0"/>
          <c:showSerName val="0"/>
          <c:showPercent val="0"/>
          <c:showBubbleSize val="0"/>
        </c:dLbls>
        <c:gapWidth val="182"/>
        <c:axId val="1168218856"/>
        <c:axId val="1168226728"/>
      </c:barChart>
      <c:catAx>
        <c:axId val="1168218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8226728"/>
        <c:crosses val="autoZero"/>
        <c:auto val="1"/>
        <c:lblAlgn val="ctr"/>
        <c:lblOffset val="100"/>
        <c:noMultiLvlLbl val="0"/>
      </c:catAx>
      <c:valAx>
        <c:axId val="1168226728"/>
        <c:scaling>
          <c:orientation val="minMax"/>
        </c:scaling>
        <c:delete val="1"/>
        <c:axPos val="b"/>
        <c:numFmt formatCode="General" sourceLinked="1"/>
        <c:majorTickMark val="none"/>
        <c:minorTickMark val="none"/>
        <c:tickLblPos val="nextTo"/>
        <c:crossAx val="116821885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Percentage change in presidential approval </a:t>
            </a:r>
          </a:p>
          <a:p>
            <a:pPr>
              <a:defRPr/>
            </a:pPr>
            <a:r>
              <a:rPr lang="en-US"/>
              <a:t>from year one to year two</a:t>
            </a:r>
          </a:p>
        </c:rich>
      </c:tx>
      <c:overlay val="0"/>
      <c:spPr>
        <a:noFill/>
        <a:ln>
          <a:noFill/>
        </a:ln>
        <a:effectLst/>
      </c:spPr>
      <c:txPr>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3.1728395061728393E-2"/>
          <c:y val="0.17414062500000002"/>
          <c:w val="0.9372376543209876"/>
          <c:h val="0.71773068405511808"/>
        </c:manualLayout>
      </c:layout>
      <c:barChart>
        <c:barDir val="bar"/>
        <c:grouping val="clustered"/>
        <c:varyColors val="0"/>
        <c:ser>
          <c:idx val="0"/>
          <c:order val="0"/>
          <c:tx>
            <c:strRef>
              <c:f>Sheet1!$B$1</c:f>
              <c:strCache>
                <c:ptCount val="1"/>
                <c:pt idx="0">
                  <c:v>Percentage change in presidential approval from year one to year two</c:v>
                </c:pt>
              </c:strCache>
            </c:strRef>
          </c:tx>
          <c:spPr>
            <a:solidFill>
              <a:srgbClr val="FF0000"/>
            </a:solidFill>
            <a:ln>
              <a:noFill/>
            </a:ln>
            <a:effectLst/>
          </c:spPr>
          <c:invertIfNegative val="0"/>
          <c:dPt>
            <c:idx val="2"/>
            <c:invertIfNegative val="0"/>
            <c:bubble3D val="0"/>
            <c:spPr>
              <a:solidFill>
                <a:srgbClr val="00B050"/>
              </a:solidFill>
              <a:ln>
                <a:noFill/>
              </a:ln>
              <a:effectLst/>
            </c:spPr>
            <c:extLst>
              <c:ext xmlns:c16="http://schemas.microsoft.com/office/drawing/2014/chart" uri="{C3380CC4-5D6E-409C-BE32-E72D297353CC}">
                <c16:uniqueId val="{00000002-3921-42EC-92A2-920FCF6DCDD5}"/>
              </c:ext>
            </c:extLst>
          </c:dPt>
          <c:dPt>
            <c:idx val="4"/>
            <c:invertIfNegative val="0"/>
            <c:bubble3D val="0"/>
            <c:spPr>
              <a:solidFill>
                <a:srgbClr val="00B050"/>
              </a:solidFill>
              <a:ln>
                <a:noFill/>
              </a:ln>
              <a:effectLst/>
            </c:spPr>
            <c:extLst>
              <c:ext xmlns:c16="http://schemas.microsoft.com/office/drawing/2014/chart" uri="{C3380CC4-5D6E-409C-BE32-E72D297353CC}">
                <c16:uniqueId val="{00000001-3921-42EC-92A2-920FCF6DCDD5}"/>
              </c:ext>
            </c:extLst>
          </c:dPt>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Sheet1!$A$2:$A$13</c:f>
              <c:numCache>
                <c:formatCode>General</c:formatCode>
                <c:ptCount val="12"/>
              </c:numCache>
            </c:numRef>
          </c:cat>
          <c:val>
            <c:numRef>
              <c:f>Sheet1!$B$2:$B$13</c:f>
              <c:numCache>
                <c:formatCode>General</c:formatCode>
                <c:ptCount val="12"/>
                <c:pt idx="0">
                  <c:v>-14</c:v>
                </c:pt>
                <c:pt idx="1">
                  <c:v>-9</c:v>
                </c:pt>
                <c:pt idx="2">
                  <c:v>-12</c:v>
                </c:pt>
                <c:pt idx="3">
                  <c:v>22</c:v>
                </c:pt>
                <c:pt idx="4">
                  <c:v>-8</c:v>
                </c:pt>
                <c:pt idx="5">
                  <c:v>12</c:v>
                </c:pt>
                <c:pt idx="6">
                  <c:v>-13</c:v>
                </c:pt>
                <c:pt idx="7">
                  <c:v>-6</c:v>
                </c:pt>
                <c:pt idx="8">
                  <c:v>-28</c:v>
                </c:pt>
                <c:pt idx="9">
                  <c:v>-3</c:v>
                </c:pt>
                <c:pt idx="10">
                  <c:v>-8</c:v>
                </c:pt>
                <c:pt idx="11">
                  <c:v>-2</c:v>
                </c:pt>
              </c:numCache>
            </c:numRef>
          </c:val>
          <c:extLst>
            <c:ext xmlns:c16="http://schemas.microsoft.com/office/drawing/2014/chart" uri="{C3380CC4-5D6E-409C-BE32-E72D297353CC}">
              <c16:uniqueId val="{00000000-F589-485E-8DA9-90873F386733}"/>
            </c:ext>
          </c:extLst>
        </c:ser>
        <c:dLbls>
          <c:showLegendKey val="0"/>
          <c:showVal val="0"/>
          <c:showCatName val="0"/>
          <c:showSerName val="0"/>
          <c:showPercent val="0"/>
          <c:showBubbleSize val="0"/>
        </c:dLbls>
        <c:gapWidth val="182"/>
        <c:axId val="1168218856"/>
        <c:axId val="1168226728"/>
      </c:barChart>
      <c:catAx>
        <c:axId val="11682188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168226728"/>
        <c:crosses val="autoZero"/>
        <c:auto val="1"/>
        <c:lblAlgn val="ctr"/>
        <c:lblOffset val="100"/>
        <c:noMultiLvlLbl val="0"/>
      </c:catAx>
      <c:valAx>
        <c:axId val="1168226728"/>
        <c:scaling>
          <c:orientation val="minMax"/>
        </c:scaling>
        <c:delete val="1"/>
        <c:axPos val="b"/>
        <c:numFmt formatCode="General" sourceLinked="1"/>
        <c:majorTickMark val="none"/>
        <c:minorTickMark val="none"/>
        <c:tickLblPos val="nextTo"/>
        <c:crossAx val="1168218856"/>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pPr>
      <a:endParaRPr lang="en-US"/>
    </a:p>
  </c:txPr>
  <c:externalData r:id="rId3">
    <c:autoUpdate val="0"/>
  </c:externalData>
  <c:userShapes r:id="rId4"/>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872610319281753E-2"/>
          <c:y val="5.0797149209243914E-2"/>
          <c:w val="0.87820904937668076"/>
          <c:h val="0.82470708799509784"/>
        </c:manualLayout>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xVal>
            <c:numRef>
              <c:f>Sheet1!$B$2:$B$8</c:f>
              <c:numCache>
                <c:formatCode>General</c:formatCode>
                <c:ptCount val="7"/>
                <c:pt idx="0">
                  <c:v>47</c:v>
                </c:pt>
                <c:pt idx="1">
                  <c:v>65</c:v>
                </c:pt>
                <c:pt idx="2">
                  <c:v>62</c:v>
                </c:pt>
                <c:pt idx="3">
                  <c:v>37</c:v>
                </c:pt>
                <c:pt idx="4">
                  <c:v>45</c:v>
                </c:pt>
                <c:pt idx="5">
                  <c:v>42</c:v>
                </c:pt>
                <c:pt idx="6">
                  <c:v>42</c:v>
                </c:pt>
              </c:numCache>
            </c:numRef>
          </c:xVal>
          <c:yVal>
            <c:numRef>
              <c:f>Sheet1!$C$2:$C$8</c:f>
              <c:numCache>
                <c:formatCode>General</c:formatCode>
                <c:ptCount val="7"/>
                <c:pt idx="0">
                  <c:v>55</c:v>
                </c:pt>
                <c:pt idx="1">
                  <c:v>50.5</c:v>
                </c:pt>
                <c:pt idx="2">
                  <c:v>47</c:v>
                </c:pt>
                <c:pt idx="3">
                  <c:v>54</c:v>
                </c:pt>
                <c:pt idx="4">
                  <c:v>53</c:v>
                </c:pt>
                <c:pt idx="5">
                  <c:v>53</c:v>
                </c:pt>
                <c:pt idx="6">
                  <c:v>54</c:v>
                </c:pt>
              </c:numCache>
            </c:numRef>
          </c:yVal>
          <c:smooth val="0"/>
          <c:extLst>
            <c:ext xmlns:c16="http://schemas.microsoft.com/office/drawing/2014/chart" uri="{C3380CC4-5D6E-409C-BE32-E72D297353CC}">
              <c16:uniqueId val="{00000000-F696-4E4D-B7CF-49EC58F9B1A0}"/>
            </c:ext>
          </c:extLst>
        </c:ser>
        <c:dLbls>
          <c:showLegendKey val="0"/>
          <c:showVal val="0"/>
          <c:showCatName val="0"/>
          <c:showSerName val="0"/>
          <c:showPercent val="0"/>
          <c:showBubbleSize val="0"/>
        </c:dLbls>
        <c:axId val="549513712"/>
        <c:axId val="549514368"/>
      </c:scatterChart>
      <c:valAx>
        <c:axId val="549513712"/>
        <c:scaling>
          <c:orientation val="minMax"/>
          <c:min val="35"/>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4368"/>
        <c:crosses val="autoZero"/>
        <c:crossBetween val="midCat"/>
      </c:valAx>
      <c:valAx>
        <c:axId val="549514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549513712"/>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b="1"/>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0.41667</cdr:x>
      <cdr:y>0.78125</cdr:y>
    </cdr:from>
    <cdr:to>
      <cdr:x>0.52778</cdr:x>
      <cdr:y>0.96875</cdr:y>
    </cdr:to>
    <cdr:sp macro="" textlink="">
      <cdr:nvSpPr>
        <cdr:cNvPr id="3" name="TextBox 2">
          <a:extLst xmlns:a="http://schemas.openxmlformats.org/drawingml/2006/main">
            <a:ext uri="{FF2B5EF4-FFF2-40B4-BE49-F238E27FC236}">
              <a16:creationId xmlns:a16="http://schemas.microsoft.com/office/drawing/2014/main" id="{5C3BEB0F-A942-493F-8F00-33D0726EA35D}"/>
            </a:ext>
          </a:extLst>
        </cdr:cNvPr>
        <cdr:cNvSpPr txBox="1"/>
      </cdr:nvSpPr>
      <cdr:spPr>
        <a:xfrm xmlns:a="http://schemas.openxmlformats.org/drawingml/2006/main">
          <a:off x="3429000" y="38100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b="1" dirty="0"/>
            <a:t>22 of 25 midterms </a:t>
          </a:r>
        </a:p>
        <a:p xmlns:a="http://schemas.openxmlformats.org/drawingml/2006/main">
          <a:r>
            <a:rPr lang="en-US" sz="1800" b="1" dirty="0"/>
            <a:t>marked by in-party losses</a:t>
          </a:r>
        </a:p>
      </cdr:txBody>
    </cdr:sp>
  </cdr:relSizeAnchor>
</c:userShapes>
</file>

<file path=ppt/drawings/drawing10.xml><?xml version="1.0" encoding="utf-8"?>
<c:userShapes xmlns:c="http://schemas.openxmlformats.org/drawingml/2006/chart">
  <cdr:relSizeAnchor xmlns:cdr="http://schemas.openxmlformats.org/drawingml/2006/chartDrawing">
    <cdr:from>
      <cdr:x>0.57407</cdr:x>
      <cdr:y>0.0625</cdr:y>
    </cdr:from>
    <cdr:to>
      <cdr:x>0.74074</cdr:x>
      <cdr:y>0.25</cdr:y>
    </cdr:to>
    <cdr:sp macro="" textlink="">
      <cdr:nvSpPr>
        <cdr:cNvPr id="2" name="TextBox 1">
          <a:extLst xmlns:a="http://schemas.openxmlformats.org/drawingml/2006/main">
            <a:ext uri="{FF2B5EF4-FFF2-40B4-BE49-F238E27FC236}">
              <a16:creationId xmlns:a16="http://schemas.microsoft.com/office/drawing/2014/main" id="{91665AAA-C89C-486E-AD44-3282BA9F6F9A}"/>
            </a:ext>
          </a:extLst>
        </cdr:cNvPr>
        <cdr:cNvSpPr txBox="1"/>
      </cdr:nvSpPr>
      <cdr:spPr>
        <a:xfrm xmlns:a="http://schemas.openxmlformats.org/drawingml/2006/main">
          <a:off x="4724401" y="304800"/>
          <a:ext cx="1371594"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600" dirty="0"/>
            <a:t>For each election:</a:t>
          </a:r>
        </a:p>
        <a:p xmlns:a="http://schemas.openxmlformats.org/drawingml/2006/main">
          <a:r>
            <a:rPr lang="en-US" sz="1600" dirty="0"/>
            <a:t>Left bar is enthusiasm gap;</a:t>
          </a:r>
        </a:p>
        <a:p xmlns:a="http://schemas.openxmlformats.org/drawingml/2006/main">
          <a:r>
            <a:rPr lang="en-US" sz="1600" dirty="0"/>
            <a:t>Right bar is change in House seats</a:t>
          </a:r>
        </a:p>
      </cdr:txBody>
    </cdr:sp>
  </cdr:relSizeAnchor>
</c:userShapes>
</file>

<file path=ppt/drawings/drawing11.xml><?xml version="1.0" encoding="utf-8"?>
<c:userShapes xmlns:c="http://schemas.openxmlformats.org/drawingml/2006/chart">
  <cdr:relSizeAnchor xmlns:cdr="http://schemas.openxmlformats.org/drawingml/2006/chartDrawing">
    <cdr:from>
      <cdr:x>0.96073</cdr:x>
      <cdr:y>0.6734</cdr:y>
    </cdr:from>
    <cdr:to>
      <cdr:x>1</cdr:x>
      <cdr:y>0.85125</cdr:y>
    </cdr:to>
    <cdr:sp macro="" textlink="">
      <cdr:nvSpPr>
        <cdr:cNvPr id="2" name="Oval 1">
          <a:extLst xmlns:a="http://schemas.openxmlformats.org/drawingml/2006/main">
            <a:ext uri="{FF2B5EF4-FFF2-40B4-BE49-F238E27FC236}">
              <a16:creationId xmlns:a16="http://schemas.microsoft.com/office/drawing/2014/main" id="{55677517-57ED-4A37-8682-8152760A97FB}"/>
            </a:ext>
          </a:extLst>
        </cdr:cNvPr>
        <cdr:cNvSpPr/>
      </cdr:nvSpPr>
      <cdr:spPr>
        <a:xfrm xmlns:a="http://schemas.openxmlformats.org/drawingml/2006/main">
          <a:off x="7447280" y="2019572"/>
          <a:ext cx="304422" cy="5334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12.xml><?xml version="1.0" encoding="utf-8"?>
<c:userShapes xmlns:c="http://schemas.openxmlformats.org/drawingml/2006/chart">
  <cdr:relSizeAnchor xmlns:cdr="http://schemas.openxmlformats.org/drawingml/2006/chartDrawing">
    <cdr:from>
      <cdr:x>0.5567</cdr:x>
      <cdr:y>0.16949</cdr:y>
    </cdr:from>
    <cdr:to>
      <cdr:x>0.83333</cdr:x>
      <cdr:y>0.50847</cdr:y>
    </cdr:to>
    <cdr:sp macro="" textlink="">
      <cdr:nvSpPr>
        <cdr:cNvPr id="2" name="TextBox 1">
          <a:extLst xmlns:a="http://schemas.openxmlformats.org/drawingml/2006/main">
            <a:ext uri="{FF2B5EF4-FFF2-40B4-BE49-F238E27FC236}">
              <a16:creationId xmlns:a16="http://schemas.microsoft.com/office/drawing/2014/main" id="{36A48641-7106-40AA-8734-1A8F1CA66B91}"/>
            </a:ext>
          </a:extLst>
        </cdr:cNvPr>
        <cdr:cNvSpPr txBox="1"/>
      </cdr:nvSpPr>
      <cdr:spPr>
        <a:xfrm xmlns:a="http://schemas.openxmlformats.org/drawingml/2006/main">
          <a:off x="4114801" y="762000"/>
          <a:ext cx="2044700" cy="15240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If Republicans take control of</a:t>
          </a:r>
          <a:br>
            <a:rPr lang="en-US" sz="2000" b="1" dirty="0"/>
          </a:br>
          <a:r>
            <a:rPr lang="en-US" sz="2000" b="1" dirty="0"/>
            <a:t>Congress, Biden won’t fulfill </a:t>
          </a:r>
        </a:p>
        <a:p xmlns:a="http://schemas.openxmlformats.org/drawingml/2006/main">
          <a:r>
            <a:rPr lang="en-US" sz="2000" b="1" dirty="0"/>
            <a:t>most of his commitments by </a:t>
          </a:r>
        </a:p>
        <a:p xmlns:a="http://schemas.openxmlformats.org/drawingml/2006/main">
          <a:r>
            <a:rPr lang="en-US" sz="2000" b="1" dirty="0"/>
            <a:t>end of his term.</a:t>
          </a:r>
        </a:p>
      </cdr:txBody>
    </cdr:sp>
  </cdr:relSizeAnchor>
</c:userShapes>
</file>

<file path=ppt/drawings/drawing13.xml><?xml version="1.0" encoding="utf-8"?>
<c:userShapes xmlns:c="http://schemas.openxmlformats.org/drawingml/2006/chart">
  <cdr:relSizeAnchor xmlns:cdr="http://schemas.openxmlformats.org/drawingml/2006/chartDrawing">
    <cdr:from>
      <cdr:x>0.64676</cdr:x>
      <cdr:y>0.01545</cdr:y>
    </cdr:from>
    <cdr:to>
      <cdr:x>0.99844</cdr:x>
      <cdr:y>0.19207</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3745517" y="56537"/>
          <a:ext cx="2036649"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 of Congress</a:t>
          </a:r>
        </a:p>
      </cdr:txBody>
    </cdr:sp>
  </cdr:relSizeAnchor>
  <cdr:relSizeAnchor xmlns:cdr="http://schemas.openxmlformats.org/drawingml/2006/chartDrawing">
    <cdr:from>
      <cdr:x>0.65071</cdr:x>
      <cdr:y>0.30251</cdr:y>
    </cdr:from>
    <cdr:to>
      <cdr:x>1</cdr:x>
      <cdr:y>0.47913</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3768392" y="1106996"/>
          <a:ext cx="2022808"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 of House</a:t>
          </a:r>
        </a:p>
      </cdr:txBody>
    </cdr:sp>
  </cdr:relSizeAnchor>
  <cdr:relSizeAnchor xmlns:cdr="http://schemas.openxmlformats.org/drawingml/2006/chartDrawing">
    <cdr:from>
      <cdr:x>0.2134</cdr:x>
      <cdr:y>0.10565</cdr:y>
    </cdr:from>
    <cdr:to>
      <cdr:x>0.63372</cdr:x>
      <cdr:y>0.15821</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304925" y="407007"/>
          <a:ext cx="2570278" cy="202482"/>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0.77632</cdr:x>
      <cdr:y>0.45811</cdr:y>
    </cdr:from>
    <cdr:to>
      <cdr:x>0.80752</cdr:x>
      <cdr:y>0.53096</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4495800" y="1676400"/>
          <a:ext cx="180710" cy="266579"/>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4.xml><?xml version="1.0" encoding="utf-8"?>
<c:userShapes xmlns:c="http://schemas.openxmlformats.org/drawingml/2006/chart">
  <cdr:relSizeAnchor xmlns:cdr="http://schemas.openxmlformats.org/drawingml/2006/chartDrawing">
    <cdr:from>
      <cdr:x>0.64644</cdr:x>
      <cdr:y>0</cdr:y>
    </cdr:from>
    <cdr:to>
      <cdr:x>0.98442</cdr:x>
      <cdr:y>0.16004</cdr:y>
    </cdr:to>
    <cdr:sp macro="" textlink="">
      <cdr:nvSpPr>
        <cdr:cNvPr id="2" name="TextBox 2">
          <a:extLst xmlns:a="http://schemas.openxmlformats.org/drawingml/2006/main">
            <a:ext uri="{FF2B5EF4-FFF2-40B4-BE49-F238E27FC236}">
              <a16:creationId xmlns:a16="http://schemas.microsoft.com/office/drawing/2014/main" id="{62175E3F-9C5E-4F57-9251-3B330204EA7A}"/>
            </a:ext>
          </a:extLst>
        </cdr:cNvPr>
        <cdr:cNvSpPr txBox="1"/>
      </cdr:nvSpPr>
      <cdr:spPr>
        <a:xfrm xmlns:a="http://schemas.openxmlformats.org/drawingml/2006/main">
          <a:off x="4482544" y="0"/>
          <a:ext cx="2343621"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Democrats in control</a:t>
          </a:r>
        </a:p>
        <a:p xmlns:a="http://schemas.openxmlformats.org/drawingml/2006/main">
          <a:r>
            <a:rPr lang="en-US" dirty="0"/>
            <a:t>of Congress</a:t>
          </a:r>
        </a:p>
      </cdr:txBody>
    </cdr:sp>
  </cdr:relSizeAnchor>
  <cdr:relSizeAnchor xmlns:cdr="http://schemas.openxmlformats.org/drawingml/2006/chartDrawing">
    <cdr:from>
      <cdr:x>0.64773</cdr:x>
      <cdr:y>0.21263</cdr:y>
    </cdr:from>
    <cdr:to>
      <cdr:x>0.98239</cdr:x>
      <cdr:y>0.3804</cdr:y>
    </cdr:to>
    <cdr:sp macro="" textlink="">
      <cdr:nvSpPr>
        <cdr:cNvPr id="3" name="TextBox 6">
          <a:extLst xmlns:a="http://schemas.openxmlformats.org/drawingml/2006/main">
            <a:ext uri="{FF2B5EF4-FFF2-40B4-BE49-F238E27FC236}">
              <a16:creationId xmlns:a16="http://schemas.microsoft.com/office/drawing/2014/main" id="{D0B89ACE-52D0-49A7-BB9F-60DA4D687D35}"/>
            </a:ext>
          </a:extLst>
        </cdr:cNvPr>
        <cdr:cNvSpPr txBox="1"/>
      </cdr:nvSpPr>
      <cdr:spPr>
        <a:xfrm xmlns:a="http://schemas.openxmlformats.org/drawingml/2006/main">
          <a:off x="4343400" y="819119"/>
          <a:ext cx="2244096" cy="64633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dirty="0"/>
            <a:t>Republicans in control</a:t>
          </a:r>
        </a:p>
        <a:p xmlns:a="http://schemas.openxmlformats.org/drawingml/2006/main">
          <a:r>
            <a:rPr lang="en-US" dirty="0"/>
            <a:t>of House</a:t>
          </a:r>
        </a:p>
      </cdr:txBody>
    </cdr:sp>
  </cdr:relSizeAnchor>
  <cdr:relSizeAnchor xmlns:cdr="http://schemas.openxmlformats.org/drawingml/2006/chartDrawing">
    <cdr:from>
      <cdr:x>0.22336</cdr:x>
      <cdr:y>0.08057</cdr:y>
    </cdr:from>
    <cdr:to>
      <cdr:x>0.64368</cdr:x>
      <cdr:y>0.13313</cdr:y>
    </cdr:to>
    <cdr:cxnSp macro="">
      <cdr:nvCxnSpPr>
        <cdr:cNvPr id="4" name="Straight Arrow Connector 3">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1821180" y="413865"/>
          <a:ext cx="3427013" cy="269947"/>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0.5253</cdr:x>
      <cdr:y>0.11455</cdr:y>
    </cdr:from>
    <cdr:to>
      <cdr:x>0.64953</cdr:x>
      <cdr:y>0.23228</cdr:y>
    </cdr:to>
    <cdr:cxnSp macro="">
      <cdr:nvCxnSpPr>
        <cdr:cNvPr id="7" name="Straight Arrow Connector 6">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flipH="1">
          <a:off x="4283021" y="588396"/>
          <a:ext cx="1012879" cy="604696"/>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0.74608</cdr:x>
      <cdr:y>0.39164</cdr:y>
    </cdr:from>
    <cdr:to>
      <cdr:x>0.77826</cdr:x>
      <cdr:y>0.47523</cdr:y>
    </cdr:to>
    <cdr:cxnSp macro="">
      <cdr:nvCxnSpPr>
        <cdr:cNvPr id="10" name="Straight Arrow Connector 9">
          <a:extLst xmlns:a="http://schemas.openxmlformats.org/drawingml/2006/main">
            <a:ext uri="{FF2B5EF4-FFF2-40B4-BE49-F238E27FC236}">
              <a16:creationId xmlns:a16="http://schemas.microsoft.com/office/drawing/2014/main" id="{9E65338F-7F1C-4711-B0EA-4E3275CBA1E4}"/>
            </a:ext>
          </a:extLst>
        </cdr:cNvPr>
        <cdr:cNvCxnSpPr>
          <a:cxnSpLocks xmlns:a="http://schemas.openxmlformats.org/drawingml/2006/main"/>
        </cdr:cNvCxnSpPr>
      </cdr:nvCxnSpPr>
      <cdr:spPr>
        <a:xfrm xmlns:a="http://schemas.openxmlformats.org/drawingml/2006/main">
          <a:off x="6083118" y="2011676"/>
          <a:ext cx="262354" cy="429374"/>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15.xml><?xml version="1.0" encoding="utf-8"?>
<c:userShapes xmlns:c="http://schemas.openxmlformats.org/drawingml/2006/chart">
  <cdr:relSizeAnchor xmlns:cdr="http://schemas.openxmlformats.org/drawingml/2006/chartDrawing">
    <cdr:from>
      <cdr:x>0</cdr:x>
      <cdr:y>0.15625</cdr:y>
    </cdr:from>
    <cdr:to>
      <cdr:x>0.13889</cdr:x>
      <cdr:y>0.21875</cdr:y>
    </cdr:to>
    <cdr:sp macro="" textlink="">
      <cdr:nvSpPr>
        <cdr:cNvPr id="2" name="TextBox 1">
          <a:extLst xmlns:a="http://schemas.openxmlformats.org/drawingml/2006/main">
            <a:ext uri="{FF2B5EF4-FFF2-40B4-BE49-F238E27FC236}">
              <a16:creationId xmlns:a16="http://schemas.microsoft.com/office/drawing/2014/main" id="{466F971B-0854-48E1-A92C-0CD51B5540D1}"/>
            </a:ext>
          </a:extLst>
        </cdr:cNvPr>
        <cdr:cNvSpPr txBox="1"/>
      </cdr:nvSpPr>
      <cdr:spPr>
        <a:xfrm xmlns:a="http://schemas.openxmlformats.org/drawingml/2006/main">
          <a:off x="0" y="762000"/>
          <a:ext cx="1143000" cy="3048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b="1" dirty="0"/>
            <a:t>Presidential elections 1948-1988</a:t>
          </a:r>
        </a:p>
      </cdr:txBody>
    </cdr:sp>
  </cdr:relSizeAnchor>
  <cdr:relSizeAnchor xmlns:cdr="http://schemas.openxmlformats.org/drawingml/2006/chartDrawing">
    <cdr:from>
      <cdr:x>0</cdr:x>
      <cdr:y>0.57813</cdr:y>
    </cdr:from>
    <cdr:to>
      <cdr:x>0.13889</cdr:x>
      <cdr:y>0.64063</cdr:y>
    </cdr:to>
    <cdr:sp macro="" textlink="">
      <cdr:nvSpPr>
        <cdr:cNvPr id="3" name="TextBox 1">
          <a:extLst xmlns:a="http://schemas.openxmlformats.org/drawingml/2006/main">
            <a:ext uri="{FF2B5EF4-FFF2-40B4-BE49-F238E27FC236}">
              <a16:creationId xmlns:a16="http://schemas.microsoft.com/office/drawing/2014/main" id="{D6C2213B-6707-427A-9189-A68EE5E2D589}"/>
            </a:ext>
          </a:extLst>
        </cdr:cNvPr>
        <cdr:cNvSpPr txBox="1"/>
      </cdr:nvSpPr>
      <cdr:spPr>
        <a:xfrm xmlns:a="http://schemas.openxmlformats.org/drawingml/2006/main">
          <a:off x="-457200" y="2819400"/>
          <a:ext cx="1143000" cy="3048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b="1" dirty="0"/>
            <a:t>Presidential elections 1992-2020</a:t>
          </a:r>
        </a:p>
      </cdr:txBody>
    </cdr:sp>
  </cdr:relSizeAnchor>
</c:userShapes>
</file>

<file path=ppt/drawings/drawing16.xml><?xml version="1.0" encoding="utf-8"?>
<c:userShapes xmlns:c="http://schemas.openxmlformats.org/drawingml/2006/chart">
  <cdr:relSizeAnchor xmlns:cdr="http://schemas.openxmlformats.org/drawingml/2006/chartDrawing">
    <cdr:from>
      <cdr:x>0.13889</cdr:x>
      <cdr:y>0.4375</cdr:y>
    </cdr:from>
    <cdr:to>
      <cdr:x>0.25</cdr:x>
      <cdr:y>0.625</cdr:y>
    </cdr:to>
    <cdr:sp macro="" textlink="">
      <cdr:nvSpPr>
        <cdr:cNvPr id="2" name="TextBox 1">
          <a:extLst xmlns:a="http://schemas.openxmlformats.org/drawingml/2006/main">
            <a:ext uri="{FF2B5EF4-FFF2-40B4-BE49-F238E27FC236}">
              <a16:creationId xmlns:a16="http://schemas.microsoft.com/office/drawing/2014/main" id="{E732C95A-A019-4C09-8103-5363A4418C86}"/>
            </a:ext>
          </a:extLst>
        </cdr:cNvPr>
        <cdr:cNvSpPr txBox="1"/>
      </cdr:nvSpPr>
      <cdr:spPr>
        <a:xfrm xmlns:a="http://schemas.openxmlformats.org/drawingml/2006/main">
          <a:off x="1143000" y="2133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Senate</a:t>
          </a:r>
        </a:p>
      </cdr:txBody>
    </cdr:sp>
  </cdr:relSizeAnchor>
  <cdr:relSizeAnchor xmlns:cdr="http://schemas.openxmlformats.org/drawingml/2006/chartDrawing">
    <cdr:from>
      <cdr:x>0.37037</cdr:x>
      <cdr:y>0.4375</cdr:y>
    </cdr:from>
    <cdr:to>
      <cdr:x>0.48148</cdr:x>
      <cdr:y>0.625</cdr:y>
    </cdr:to>
    <cdr:sp macro="" textlink="">
      <cdr:nvSpPr>
        <cdr:cNvPr id="3" name="TextBox 1">
          <a:extLst xmlns:a="http://schemas.openxmlformats.org/drawingml/2006/main">
            <a:ext uri="{FF2B5EF4-FFF2-40B4-BE49-F238E27FC236}">
              <a16:creationId xmlns:a16="http://schemas.microsoft.com/office/drawing/2014/main" id="{61F4A667-10B4-41C6-9BCC-D4190D3BD5A6}"/>
            </a:ext>
          </a:extLst>
        </cdr:cNvPr>
        <cdr:cNvSpPr txBox="1"/>
      </cdr:nvSpPr>
      <cdr:spPr>
        <a:xfrm xmlns:a="http://schemas.openxmlformats.org/drawingml/2006/main">
          <a:off x="3048000" y="21336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House</a:t>
          </a:r>
        </a:p>
      </cdr:txBody>
    </cdr:sp>
  </cdr:relSizeAnchor>
  <cdr:relSizeAnchor xmlns:cdr="http://schemas.openxmlformats.org/drawingml/2006/chartDrawing">
    <cdr:from>
      <cdr:x>0.59259</cdr:x>
      <cdr:y>0.4375</cdr:y>
    </cdr:from>
    <cdr:to>
      <cdr:x>0.7037</cdr:x>
      <cdr:y>0.625</cdr:y>
    </cdr:to>
    <cdr:sp macro="" textlink="">
      <cdr:nvSpPr>
        <cdr:cNvPr id="4" name="TextBox 1">
          <a:extLst xmlns:a="http://schemas.openxmlformats.org/drawingml/2006/main">
            <a:ext uri="{FF2B5EF4-FFF2-40B4-BE49-F238E27FC236}">
              <a16:creationId xmlns:a16="http://schemas.microsoft.com/office/drawing/2014/main" id="{61F4A667-10B4-41C6-9BCC-D4190D3BD5A6}"/>
            </a:ext>
          </a:extLst>
        </cdr:cNvPr>
        <cdr:cNvSpPr txBox="1"/>
      </cdr:nvSpPr>
      <cdr:spPr>
        <a:xfrm xmlns:a="http://schemas.openxmlformats.org/drawingml/2006/main">
          <a:off x="4876800" y="2133600"/>
          <a:ext cx="914400" cy="914400"/>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Governor</a:t>
          </a:r>
        </a:p>
      </cdr:txBody>
    </cdr:sp>
  </cdr:relSizeAnchor>
  <cdr:relSizeAnchor xmlns:cdr="http://schemas.openxmlformats.org/drawingml/2006/chartDrawing">
    <cdr:from>
      <cdr:x>0.74074</cdr:x>
      <cdr:y>0.81481</cdr:y>
    </cdr:from>
    <cdr:to>
      <cdr:x>0.96296</cdr:x>
      <cdr:y>0.92956</cdr:y>
    </cdr:to>
    <cdr:sp macro="" textlink="">
      <cdr:nvSpPr>
        <cdr:cNvPr id="5" name="TextBox 1">
          <a:extLst xmlns:a="http://schemas.openxmlformats.org/drawingml/2006/main">
            <a:ext uri="{FF2B5EF4-FFF2-40B4-BE49-F238E27FC236}">
              <a16:creationId xmlns:a16="http://schemas.microsoft.com/office/drawing/2014/main" id="{61F4A667-10B4-41C6-9BCC-D4190D3BD5A6}"/>
            </a:ext>
          </a:extLst>
        </cdr:cNvPr>
        <cdr:cNvSpPr txBox="1"/>
      </cdr:nvSpPr>
      <cdr:spPr>
        <a:xfrm xmlns:a="http://schemas.openxmlformats.org/drawingml/2006/main">
          <a:off x="6096000" y="3911600"/>
          <a:ext cx="1828782" cy="550869"/>
        </a:xfrm>
        <a:prstGeom xmlns:a="http://schemas.openxmlformats.org/drawingml/2006/main" prst="rect">
          <a:avLst/>
        </a:prstGeom>
      </cdr:spPr>
      <cdr:txBody>
        <a:bodyPr xmlns:a="http://schemas.openxmlformats.org/drawingml/2006/main" wrap="non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State legislatures</a:t>
          </a:r>
        </a:p>
      </cdr:txBody>
    </cdr:sp>
  </cdr:relSizeAnchor>
</c:userShapes>
</file>

<file path=ppt/drawings/drawing2.xml><?xml version="1.0" encoding="utf-8"?>
<c:userShapes xmlns:c="http://schemas.openxmlformats.org/drawingml/2006/chart">
  <cdr:relSizeAnchor xmlns:cdr="http://schemas.openxmlformats.org/drawingml/2006/chartDrawing">
    <cdr:from>
      <cdr:x>0.37037</cdr:x>
      <cdr:y>0.40625</cdr:y>
    </cdr:from>
    <cdr:to>
      <cdr:x>0.51852</cdr:x>
      <cdr:y>0.46875</cdr:y>
    </cdr:to>
    <cdr:sp macro="" textlink="">
      <cdr:nvSpPr>
        <cdr:cNvPr id="2" name="TextBox 1">
          <a:extLst xmlns:a="http://schemas.openxmlformats.org/drawingml/2006/main">
            <a:ext uri="{FF2B5EF4-FFF2-40B4-BE49-F238E27FC236}">
              <a16:creationId xmlns:a16="http://schemas.microsoft.com/office/drawing/2014/main" id="{B1E35D7B-7BAB-4BFA-8DC8-A5C3C5CD178A}"/>
            </a:ext>
          </a:extLst>
        </cdr:cNvPr>
        <cdr:cNvSpPr txBox="1"/>
      </cdr:nvSpPr>
      <cdr:spPr>
        <a:xfrm xmlns:a="http://schemas.openxmlformats.org/drawingml/2006/main">
          <a:off x="3048000" y="1981200"/>
          <a:ext cx="121921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Carter</a:t>
          </a:r>
        </a:p>
      </cdr:txBody>
    </cdr:sp>
  </cdr:relSizeAnchor>
  <cdr:relSizeAnchor xmlns:cdr="http://schemas.openxmlformats.org/drawingml/2006/chartDrawing">
    <cdr:from>
      <cdr:x>0.25</cdr:x>
      <cdr:y>0.46875</cdr:y>
    </cdr:from>
    <cdr:to>
      <cdr:x>0.39815</cdr:x>
      <cdr:y>0.53125</cdr:y>
    </cdr:to>
    <cdr:sp macro="" textlink="">
      <cdr:nvSpPr>
        <cdr:cNvPr id="3"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057400" y="2286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Reagan</a:t>
          </a:r>
        </a:p>
      </cdr:txBody>
    </cdr:sp>
  </cdr:relSizeAnchor>
  <cdr:relSizeAnchor xmlns:cdr="http://schemas.openxmlformats.org/drawingml/2006/chartDrawing">
    <cdr:from>
      <cdr:x>0.43519</cdr:x>
      <cdr:y>0.51563</cdr:y>
    </cdr:from>
    <cdr:to>
      <cdr:x>0.58334</cdr:x>
      <cdr:y>0.57813</cdr:y>
    </cdr:to>
    <cdr:sp macro="" textlink="">
      <cdr:nvSpPr>
        <cdr:cNvPr id="4"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581400" y="25146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GHWBush</a:t>
          </a:r>
          <a:endParaRPr lang="en-US" sz="1600" b="1" dirty="0"/>
        </a:p>
      </cdr:txBody>
    </cdr:sp>
  </cdr:relSizeAnchor>
  <cdr:relSizeAnchor xmlns:cdr="http://schemas.openxmlformats.org/drawingml/2006/chartDrawing">
    <cdr:from>
      <cdr:x>0.33333</cdr:x>
      <cdr:y>0.57813</cdr:y>
    </cdr:from>
    <cdr:to>
      <cdr:x>0.48148</cdr:x>
      <cdr:y>0.64063</cdr:y>
    </cdr:to>
    <cdr:sp macro="" textlink="">
      <cdr:nvSpPr>
        <cdr:cNvPr id="5"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743200" y="28194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Clinton</a:t>
          </a:r>
        </a:p>
      </cdr:txBody>
    </cdr:sp>
  </cdr:relSizeAnchor>
  <cdr:relSizeAnchor xmlns:cdr="http://schemas.openxmlformats.org/drawingml/2006/chartDrawing">
    <cdr:from>
      <cdr:x>0.44444</cdr:x>
      <cdr:y>0.64063</cdr:y>
    </cdr:from>
    <cdr:to>
      <cdr:x>0.59259</cdr:x>
      <cdr:y>0.70313</cdr:y>
    </cdr:to>
    <cdr:sp macro="" textlink="">
      <cdr:nvSpPr>
        <cdr:cNvPr id="6"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657600" y="3124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GWBush</a:t>
          </a:r>
          <a:endParaRPr lang="en-US" sz="1600" b="1" dirty="0"/>
        </a:p>
      </cdr:txBody>
    </cdr:sp>
  </cdr:relSizeAnchor>
  <cdr:relSizeAnchor xmlns:cdr="http://schemas.openxmlformats.org/drawingml/2006/chartDrawing">
    <cdr:from>
      <cdr:x>0.26852</cdr:x>
      <cdr:y>0.70313</cdr:y>
    </cdr:from>
    <cdr:to>
      <cdr:x>0.41667</cdr:x>
      <cdr:y>0.76563</cdr:y>
    </cdr:to>
    <cdr:sp macro="" textlink="">
      <cdr:nvSpPr>
        <cdr:cNvPr id="7"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209800" y="3429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Obama</a:t>
          </a:r>
        </a:p>
      </cdr:txBody>
    </cdr:sp>
  </cdr:relSizeAnchor>
  <cdr:relSizeAnchor xmlns:cdr="http://schemas.openxmlformats.org/drawingml/2006/chartDrawing">
    <cdr:from>
      <cdr:x>0.31481</cdr:x>
      <cdr:y>0.76563</cdr:y>
    </cdr:from>
    <cdr:to>
      <cdr:x>0.46296</cdr:x>
      <cdr:y>0.82813</cdr:y>
    </cdr:to>
    <cdr:sp macro="" textlink="">
      <cdr:nvSpPr>
        <cdr:cNvPr id="8"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590800" y="37338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Trump</a:t>
          </a:r>
        </a:p>
      </cdr:txBody>
    </cdr:sp>
  </cdr:relSizeAnchor>
  <cdr:relSizeAnchor xmlns:cdr="http://schemas.openxmlformats.org/drawingml/2006/chartDrawing">
    <cdr:from>
      <cdr:x>0.41667</cdr:x>
      <cdr:y>0.28125</cdr:y>
    </cdr:from>
    <cdr:to>
      <cdr:x>0.55556</cdr:x>
      <cdr:y>0.34375</cdr:y>
    </cdr:to>
    <cdr:sp macro="" textlink="">
      <cdr:nvSpPr>
        <cdr:cNvPr id="9" name="TextBox 1">
          <a:extLst xmlns:a="http://schemas.openxmlformats.org/drawingml/2006/main">
            <a:ext uri="{FF2B5EF4-FFF2-40B4-BE49-F238E27FC236}">
              <a16:creationId xmlns:a16="http://schemas.microsoft.com/office/drawing/2014/main" id="{C6F0755D-2116-42E3-9C0F-8A1208B8E4B7}"/>
            </a:ext>
          </a:extLst>
        </cdr:cNvPr>
        <cdr:cNvSpPr txBox="1"/>
      </cdr:nvSpPr>
      <cdr:spPr>
        <a:xfrm xmlns:a="http://schemas.openxmlformats.org/drawingml/2006/main">
          <a:off x="3429000" y="1371600"/>
          <a:ext cx="11430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Nixon</a:t>
          </a:r>
        </a:p>
      </cdr:txBody>
    </cdr:sp>
  </cdr:relSizeAnchor>
  <cdr:relSizeAnchor xmlns:cdr="http://schemas.openxmlformats.org/drawingml/2006/chartDrawing">
    <cdr:from>
      <cdr:x>0.07099</cdr:x>
      <cdr:y>0.35417</cdr:y>
    </cdr:from>
    <cdr:to>
      <cdr:x>0.21914</cdr:x>
      <cdr:y>0.41667</cdr:y>
    </cdr:to>
    <cdr:sp macro="" textlink="">
      <cdr:nvSpPr>
        <cdr:cNvPr id="10" name="TextBox 1">
          <a:extLst xmlns:a="http://schemas.openxmlformats.org/drawingml/2006/main">
            <a:ext uri="{FF2B5EF4-FFF2-40B4-BE49-F238E27FC236}">
              <a16:creationId xmlns:a16="http://schemas.microsoft.com/office/drawing/2014/main" id="{5D1BC5B0-8EB0-4545-B796-C40EE8F98FDD}"/>
            </a:ext>
          </a:extLst>
        </cdr:cNvPr>
        <cdr:cNvSpPr txBox="1"/>
      </cdr:nvSpPr>
      <cdr:spPr>
        <a:xfrm xmlns:a="http://schemas.openxmlformats.org/drawingml/2006/main">
          <a:off x="584200" y="1727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Ford</a:t>
          </a:r>
        </a:p>
      </cdr:txBody>
    </cdr:sp>
  </cdr:relSizeAnchor>
  <cdr:relSizeAnchor xmlns:cdr="http://schemas.openxmlformats.org/drawingml/2006/chartDrawing">
    <cdr:from>
      <cdr:x>0.39815</cdr:x>
      <cdr:y>0.17188</cdr:y>
    </cdr:from>
    <cdr:to>
      <cdr:x>0.55556</cdr:x>
      <cdr:y>0.21875</cdr:y>
    </cdr:to>
    <cdr:sp macro="" textlink="">
      <cdr:nvSpPr>
        <cdr:cNvPr id="11" name="TextBox 1">
          <a:extLst xmlns:a="http://schemas.openxmlformats.org/drawingml/2006/main">
            <a:ext uri="{FF2B5EF4-FFF2-40B4-BE49-F238E27FC236}">
              <a16:creationId xmlns:a16="http://schemas.microsoft.com/office/drawing/2014/main" id="{27870A33-8924-471C-A33A-D4B0E85F052D}"/>
            </a:ext>
          </a:extLst>
        </cdr:cNvPr>
        <cdr:cNvSpPr txBox="1"/>
      </cdr:nvSpPr>
      <cdr:spPr>
        <a:xfrm xmlns:a="http://schemas.openxmlformats.org/drawingml/2006/main">
          <a:off x="3276600" y="8382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Kennedy</a:t>
          </a:r>
        </a:p>
      </cdr:txBody>
    </cdr:sp>
  </cdr:relSizeAnchor>
  <cdr:relSizeAnchor xmlns:cdr="http://schemas.openxmlformats.org/drawingml/2006/chartDrawing">
    <cdr:from>
      <cdr:x>0.33025</cdr:x>
      <cdr:y>0.24479</cdr:y>
    </cdr:from>
    <cdr:to>
      <cdr:x>0.48766</cdr:x>
      <cdr:y>0.29167</cdr:y>
    </cdr:to>
    <cdr:sp macro="" textlink="">
      <cdr:nvSpPr>
        <cdr:cNvPr id="12" name="TextBox 1">
          <a:extLst xmlns:a="http://schemas.openxmlformats.org/drawingml/2006/main">
            <a:ext uri="{FF2B5EF4-FFF2-40B4-BE49-F238E27FC236}">
              <a16:creationId xmlns:a16="http://schemas.microsoft.com/office/drawing/2014/main" id="{3F853CA8-A6AB-428B-A90B-AA6C520CC9FA}"/>
            </a:ext>
          </a:extLst>
        </cdr:cNvPr>
        <cdr:cNvSpPr txBox="1"/>
      </cdr:nvSpPr>
      <cdr:spPr>
        <a:xfrm xmlns:a="http://schemas.openxmlformats.org/drawingml/2006/main">
          <a:off x="2717800" y="11938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Johnson</a:t>
          </a:r>
        </a:p>
      </cdr:txBody>
    </cdr:sp>
  </cdr:relSizeAnchor>
</c:userShapes>
</file>

<file path=ppt/drawings/drawing3.xml><?xml version="1.0" encoding="utf-8"?>
<c:userShapes xmlns:c="http://schemas.openxmlformats.org/drawingml/2006/chart">
  <cdr:relSizeAnchor xmlns:cdr="http://schemas.openxmlformats.org/drawingml/2006/chartDrawing">
    <cdr:from>
      <cdr:x>0.37037</cdr:x>
      <cdr:y>0.40625</cdr:y>
    </cdr:from>
    <cdr:to>
      <cdr:x>0.51852</cdr:x>
      <cdr:y>0.46875</cdr:y>
    </cdr:to>
    <cdr:sp macro="" textlink="">
      <cdr:nvSpPr>
        <cdr:cNvPr id="2" name="TextBox 1">
          <a:extLst xmlns:a="http://schemas.openxmlformats.org/drawingml/2006/main">
            <a:ext uri="{FF2B5EF4-FFF2-40B4-BE49-F238E27FC236}">
              <a16:creationId xmlns:a16="http://schemas.microsoft.com/office/drawing/2014/main" id="{B1E35D7B-7BAB-4BFA-8DC8-A5C3C5CD178A}"/>
            </a:ext>
          </a:extLst>
        </cdr:cNvPr>
        <cdr:cNvSpPr txBox="1"/>
      </cdr:nvSpPr>
      <cdr:spPr>
        <a:xfrm xmlns:a="http://schemas.openxmlformats.org/drawingml/2006/main">
          <a:off x="3048000" y="1981200"/>
          <a:ext cx="1219215" cy="3048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600" b="1" dirty="0"/>
            <a:t>Carter</a:t>
          </a:r>
        </a:p>
      </cdr:txBody>
    </cdr:sp>
  </cdr:relSizeAnchor>
  <cdr:relSizeAnchor xmlns:cdr="http://schemas.openxmlformats.org/drawingml/2006/chartDrawing">
    <cdr:from>
      <cdr:x>0.25</cdr:x>
      <cdr:y>0.46875</cdr:y>
    </cdr:from>
    <cdr:to>
      <cdr:x>0.39815</cdr:x>
      <cdr:y>0.53125</cdr:y>
    </cdr:to>
    <cdr:sp macro="" textlink="">
      <cdr:nvSpPr>
        <cdr:cNvPr id="3"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057400" y="2286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Reagan</a:t>
          </a:r>
        </a:p>
      </cdr:txBody>
    </cdr:sp>
  </cdr:relSizeAnchor>
  <cdr:relSizeAnchor xmlns:cdr="http://schemas.openxmlformats.org/drawingml/2006/chartDrawing">
    <cdr:from>
      <cdr:x>0.43519</cdr:x>
      <cdr:y>0.51563</cdr:y>
    </cdr:from>
    <cdr:to>
      <cdr:x>0.58334</cdr:x>
      <cdr:y>0.57813</cdr:y>
    </cdr:to>
    <cdr:sp macro="" textlink="">
      <cdr:nvSpPr>
        <cdr:cNvPr id="4"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581400" y="25146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GHWBush</a:t>
          </a:r>
          <a:endParaRPr lang="en-US" sz="1600" b="1" dirty="0"/>
        </a:p>
      </cdr:txBody>
    </cdr:sp>
  </cdr:relSizeAnchor>
  <cdr:relSizeAnchor xmlns:cdr="http://schemas.openxmlformats.org/drawingml/2006/chartDrawing">
    <cdr:from>
      <cdr:x>0.33333</cdr:x>
      <cdr:y>0.57813</cdr:y>
    </cdr:from>
    <cdr:to>
      <cdr:x>0.48148</cdr:x>
      <cdr:y>0.64063</cdr:y>
    </cdr:to>
    <cdr:sp macro="" textlink="">
      <cdr:nvSpPr>
        <cdr:cNvPr id="5"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743200" y="28194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Clinton</a:t>
          </a:r>
        </a:p>
      </cdr:txBody>
    </cdr:sp>
  </cdr:relSizeAnchor>
  <cdr:relSizeAnchor xmlns:cdr="http://schemas.openxmlformats.org/drawingml/2006/chartDrawing">
    <cdr:from>
      <cdr:x>0.44444</cdr:x>
      <cdr:y>0.64063</cdr:y>
    </cdr:from>
    <cdr:to>
      <cdr:x>0.59259</cdr:x>
      <cdr:y>0.70313</cdr:y>
    </cdr:to>
    <cdr:sp macro="" textlink="">
      <cdr:nvSpPr>
        <cdr:cNvPr id="6"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3657600" y="3124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err="1"/>
            <a:t>GWBush</a:t>
          </a:r>
          <a:endParaRPr lang="en-US" sz="1600" b="1" dirty="0"/>
        </a:p>
      </cdr:txBody>
    </cdr:sp>
  </cdr:relSizeAnchor>
  <cdr:relSizeAnchor xmlns:cdr="http://schemas.openxmlformats.org/drawingml/2006/chartDrawing">
    <cdr:from>
      <cdr:x>0.26852</cdr:x>
      <cdr:y>0.70313</cdr:y>
    </cdr:from>
    <cdr:to>
      <cdr:x>0.41667</cdr:x>
      <cdr:y>0.76563</cdr:y>
    </cdr:to>
    <cdr:sp macro="" textlink="">
      <cdr:nvSpPr>
        <cdr:cNvPr id="7"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209800" y="34290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Obama</a:t>
          </a:r>
        </a:p>
      </cdr:txBody>
    </cdr:sp>
  </cdr:relSizeAnchor>
  <cdr:relSizeAnchor xmlns:cdr="http://schemas.openxmlformats.org/drawingml/2006/chartDrawing">
    <cdr:from>
      <cdr:x>0.31481</cdr:x>
      <cdr:y>0.76563</cdr:y>
    </cdr:from>
    <cdr:to>
      <cdr:x>0.46296</cdr:x>
      <cdr:y>0.82813</cdr:y>
    </cdr:to>
    <cdr:sp macro="" textlink="">
      <cdr:nvSpPr>
        <cdr:cNvPr id="8" name="TextBox 1">
          <a:extLst xmlns:a="http://schemas.openxmlformats.org/drawingml/2006/main">
            <a:ext uri="{FF2B5EF4-FFF2-40B4-BE49-F238E27FC236}">
              <a16:creationId xmlns:a16="http://schemas.microsoft.com/office/drawing/2014/main" id="{C2E70574-D80B-4955-A3D9-91B548BE7099}"/>
            </a:ext>
          </a:extLst>
        </cdr:cNvPr>
        <cdr:cNvSpPr txBox="1"/>
      </cdr:nvSpPr>
      <cdr:spPr>
        <a:xfrm xmlns:a="http://schemas.openxmlformats.org/drawingml/2006/main">
          <a:off x="2590800" y="37338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Trump</a:t>
          </a:r>
        </a:p>
      </cdr:txBody>
    </cdr:sp>
  </cdr:relSizeAnchor>
  <cdr:relSizeAnchor xmlns:cdr="http://schemas.openxmlformats.org/drawingml/2006/chartDrawing">
    <cdr:from>
      <cdr:x>0.41667</cdr:x>
      <cdr:y>0.28125</cdr:y>
    </cdr:from>
    <cdr:to>
      <cdr:x>0.55556</cdr:x>
      <cdr:y>0.34375</cdr:y>
    </cdr:to>
    <cdr:sp macro="" textlink="">
      <cdr:nvSpPr>
        <cdr:cNvPr id="9" name="TextBox 1">
          <a:extLst xmlns:a="http://schemas.openxmlformats.org/drawingml/2006/main">
            <a:ext uri="{FF2B5EF4-FFF2-40B4-BE49-F238E27FC236}">
              <a16:creationId xmlns:a16="http://schemas.microsoft.com/office/drawing/2014/main" id="{C6F0755D-2116-42E3-9C0F-8A1208B8E4B7}"/>
            </a:ext>
          </a:extLst>
        </cdr:cNvPr>
        <cdr:cNvSpPr txBox="1"/>
      </cdr:nvSpPr>
      <cdr:spPr>
        <a:xfrm xmlns:a="http://schemas.openxmlformats.org/drawingml/2006/main">
          <a:off x="3429000" y="1371600"/>
          <a:ext cx="11430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Nixon</a:t>
          </a:r>
        </a:p>
      </cdr:txBody>
    </cdr:sp>
  </cdr:relSizeAnchor>
  <cdr:relSizeAnchor xmlns:cdr="http://schemas.openxmlformats.org/drawingml/2006/chartDrawing">
    <cdr:from>
      <cdr:x>0.07099</cdr:x>
      <cdr:y>0.35417</cdr:y>
    </cdr:from>
    <cdr:to>
      <cdr:x>0.21914</cdr:x>
      <cdr:y>0.41667</cdr:y>
    </cdr:to>
    <cdr:sp macro="" textlink="">
      <cdr:nvSpPr>
        <cdr:cNvPr id="10" name="TextBox 1">
          <a:extLst xmlns:a="http://schemas.openxmlformats.org/drawingml/2006/main">
            <a:ext uri="{FF2B5EF4-FFF2-40B4-BE49-F238E27FC236}">
              <a16:creationId xmlns:a16="http://schemas.microsoft.com/office/drawing/2014/main" id="{5D1BC5B0-8EB0-4545-B796-C40EE8F98FDD}"/>
            </a:ext>
          </a:extLst>
        </cdr:cNvPr>
        <cdr:cNvSpPr txBox="1"/>
      </cdr:nvSpPr>
      <cdr:spPr>
        <a:xfrm xmlns:a="http://schemas.openxmlformats.org/drawingml/2006/main">
          <a:off x="584200" y="1727200"/>
          <a:ext cx="12192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Ford</a:t>
          </a:r>
        </a:p>
      </cdr:txBody>
    </cdr:sp>
  </cdr:relSizeAnchor>
  <cdr:relSizeAnchor xmlns:cdr="http://schemas.openxmlformats.org/drawingml/2006/chartDrawing">
    <cdr:from>
      <cdr:x>0.39815</cdr:x>
      <cdr:y>0.17188</cdr:y>
    </cdr:from>
    <cdr:to>
      <cdr:x>0.55556</cdr:x>
      <cdr:y>0.21875</cdr:y>
    </cdr:to>
    <cdr:sp macro="" textlink="">
      <cdr:nvSpPr>
        <cdr:cNvPr id="11" name="TextBox 1">
          <a:extLst xmlns:a="http://schemas.openxmlformats.org/drawingml/2006/main">
            <a:ext uri="{FF2B5EF4-FFF2-40B4-BE49-F238E27FC236}">
              <a16:creationId xmlns:a16="http://schemas.microsoft.com/office/drawing/2014/main" id="{27870A33-8924-471C-A33A-D4B0E85F052D}"/>
            </a:ext>
          </a:extLst>
        </cdr:cNvPr>
        <cdr:cNvSpPr txBox="1"/>
      </cdr:nvSpPr>
      <cdr:spPr>
        <a:xfrm xmlns:a="http://schemas.openxmlformats.org/drawingml/2006/main">
          <a:off x="3276600" y="8382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Kennedy</a:t>
          </a:r>
        </a:p>
      </cdr:txBody>
    </cdr:sp>
  </cdr:relSizeAnchor>
  <cdr:relSizeAnchor xmlns:cdr="http://schemas.openxmlformats.org/drawingml/2006/chartDrawing">
    <cdr:from>
      <cdr:x>0.33025</cdr:x>
      <cdr:y>0.24479</cdr:y>
    </cdr:from>
    <cdr:to>
      <cdr:x>0.48766</cdr:x>
      <cdr:y>0.29167</cdr:y>
    </cdr:to>
    <cdr:sp macro="" textlink="">
      <cdr:nvSpPr>
        <cdr:cNvPr id="12" name="TextBox 1">
          <a:extLst xmlns:a="http://schemas.openxmlformats.org/drawingml/2006/main">
            <a:ext uri="{FF2B5EF4-FFF2-40B4-BE49-F238E27FC236}">
              <a16:creationId xmlns:a16="http://schemas.microsoft.com/office/drawing/2014/main" id="{3F853CA8-A6AB-428B-A90B-AA6C520CC9FA}"/>
            </a:ext>
          </a:extLst>
        </cdr:cNvPr>
        <cdr:cNvSpPr txBox="1"/>
      </cdr:nvSpPr>
      <cdr:spPr>
        <a:xfrm xmlns:a="http://schemas.openxmlformats.org/drawingml/2006/main">
          <a:off x="2717800" y="1193800"/>
          <a:ext cx="1295415" cy="228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Johnson</a:t>
          </a:r>
        </a:p>
      </cdr:txBody>
    </cdr:sp>
  </cdr:relSizeAnchor>
  <cdr:relSizeAnchor xmlns:cdr="http://schemas.openxmlformats.org/drawingml/2006/chartDrawing">
    <cdr:from>
      <cdr:x>0.25</cdr:x>
      <cdr:y>0.82813</cdr:y>
    </cdr:from>
    <cdr:to>
      <cdr:x>0.37037</cdr:x>
      <cdr:y>0.89063</cdr:y>
    </cdr:to>
    <cdr:sp macro="" textlink="">
      <cdr:nvSpPr>
        <cdr:cNvPr id="13" name="TextBox 1">
          <a:extLst xmlns:a="http://schemas.openxmlformats.org/drawingml/2006/main">
            <a:ext uri="{FF2B5EF4-FFF2-40B4-BE49-F238E27FC236}">
              <a16:creationId xmlns:a16="http://schemas.microsoft.com/office/drawing/2014/main" id="{361B8737-0270-4EB6-8E78-39001FD65135}"/>
            </a:ext>
          </a:extLst>
        </cdr:cNvPr>
        <cdr:cNvSpPr txBox="1"/>
      </cdr:nvSpPr>
      <cdr:spPr>
        <a:xfrm xmlns:a="http://schemas.openxmlformats.org/drawingml/2006/main">
          <a:off x="2057400" y="4038600"/>
          <a:ext cx="990615" cy="3048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b="1" dirty="0"/>
            <a:t>Biden</a:t>
          </a:r>
        </a:p>
      </cdr:txBody>
    </cdr:sp>
  </cdr:relSizeAnchor>
  <cdr:relSizeAnchor xmlns:cdr="http://schemas.openxmlformats.org/drawingml/2006/chartDrawing">
    <cdr:from>
      <cdr:x>0.23148</cdr:x>
      <cdr:y>0.8125</cdr:y>
    </cdr:from>
    <cdr:to>
      <cdr:x>0.62037</cdr:x>
      <cdr:y>0.92188</cdr:y>
    </cdr:to>
    <cdr:sp macro="" textlink="">
      <cdr:nvSpPr>
        <cdr:cNvPr id="14" name="Oval 13">
          <a:extLst xmlns:a="http://schemas.openxmlformats.org/drawingml/2006/main">
            <a:ext uri="{FF2B5EF4-FFF2-40B4-BE49-F238E27FC236}">
              <a16:creationId xmlns:a16="http://schemas.microsoft.com/office/drawing/2014/main" id="{2E3BB207-9186-4058-9674-47873E92B763}"/>
            </a:ext>
          </a:extLst>
        </cdr:cNvPr>
        <cdr:cNvSpPr/>
      </cdr:nvSpPr>
      <cdr:spPr>
        <a:xfrm xmlns:a="http://schemas.openxmlformats.org/drawingml/2006/main">
          <a:off x="1905000" y="3962400"/>
          <a:ext cx="3200400" cy="5334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0.70344</cdr:x>
      <cdr:y>0.75229</cdr:y>
    </cdr:from>
    <cdr:to>
      <cdr:x>0.88395</cdr:x>
      <cdr:y>0.83567</cdr:y>
    </cdr:to>
    <cdr:sp macro="" textlink="">
      <cdr:nvSpPr>
        <cdr:cNvPr id="2" name="TextBox 14">
          <a:extLst xmlns:a="http://schemas.openxmlformats.org/drawingml/2006/main">
            <a:ext uri="{FF2B5EF4-FFF2-40B4-BE49-F238E27FC236}">
              <a16:creationId xmlns:a16="http://schemas.microsoft.com/office/drawing/2014/main" id="{09D38526-FA00-4AC1-8E98-56FDF75522AD}"/>
            </a:ext>
          </a:extLst>
        </cdr:cNvPr>
        <cdr:cNvSpPr txBox="1"/>
      </cdr:nvSpPr>
      <cdr:spPr>
        <a:xfrm xmlns:a="http://schemas.openxmlformats.org/drawingml/2006/main">
          <a:off x="4157134" y="2777067"/>
          <a:ext cx="106680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Bush 02</a:t>
          </a:r>
        </a:p>
      </cdr:txBody>
    </cdr:sp>
  </cdr:relSizeAnchor>
  <cdr:relSizeAnchor xmlns:cdr="http://schemas.openxmlformats.org/drawingml/2006/chartDrawing">
    <cdr:from>
      <cdr:x>0.77289</cdr:x>
      <cdr:y>0.41662</cdr:y>
    </cdr:from>
    <cdr:to>
      <cdr:x>0.92915</cdr:x>
      <cdr:y>0.5</cdr:y>
    </cdr:to>
    <cdr:sp macro="" textlink="">
      <cdr:nvSpPr>
        <cdr:cNvPr id="3" name="TextBox 13">
          <a:extLst xmlns:a="http://schemas.openxmlformats.org/drawingml/2006/main">
            <a:ext uri="{FF2B5EF4-FFF2-40B4-BE49-F238E27FC236}">
              <a16:creationId xmlns:a16="http://schemas.microsoft.com/office/drawing/2014/main" id="{B4B12693-EB88-4733-BF29-5D643319079A}"/>
            </a:ext>
          </a:extLst>
        </cdr:cNvPr>
        <cdr:cNvSpPr txBox="1"/>
      </cdr:nvSpPr>
      <cdr:spPr>
        <a:xfrm xmlns:a="http://schemas.openxmlformats.org/drawingml/2006/main">
          <a:off x="4567547" y="1537956"/>
          <a:ext cx="923488"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98</a:t>
          </a:r>
        </a:p>
      </cdr:txBody>
    </cdr:sp>
  </cdr:relSizeAnchor>
  <cdr:relSizeAnchor xmlns:cdr="http://schemas.openxmlformats.org/drawingml/2006/chartDrawing">
    <cdr:from>
      <cdr:x>0.3553</cdr:x>
      <cdr:y>0.09174</cdr:y>
    </cdr:from>
    <cdr:to>
      <cdr:x>0.54923</cdr:x>
      <cdr:y>0.17512</cdr:y>
    </cdr:to>
    <cdr:sp macro="" textlink="">
      <cdr:nvSpPr>
        <cdr:cNvPr id="4" name="TextBox 15">
          <a:extLst xmlns:a="http://schemas.openxmlformats.org/drawingml/2006/main">
            <a:ext uri="{FF2B5EF4-FFF2-40B4-BE49-F238E27FC236}">
              <a16:creationId xmlns:a16="http://schemas.microsoft.com/office/drawing/2014/main" id="{99C263ED-ED05-4BFD-96EA-C5ABE4A6B5BA}"/>
            </a:ext>
          </a:extLst>
        </cdr:cNvPr>
        <cdr:cNvSpPr txBox="1"/>
      </cdr:nvSpPr>
      <cdr:spPr>
        <a:xfrm xmlns:a="http://schemas.openxmlformats.org/drawingml/2006/main">
          <a:off x="2099734" y="3386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94</a:t>
          </a:r>
        </a:p>
      </cdr:txBody>
    </cdr:sp>
  </cdr:relSizeAnchor>
  <cdr:relSizeAnchor xmlns:cdr="http://schemas.openxmlformats.org/drawingml/2006/chartDrawing">
    <cdr:from>
      <cdr:x>0.32951</cdr:x>
      <cdr:y>0.2575</cdr:y>
    </cdr:from>
    <cdr:to>
      <cdr:x>0.54923</cdr:x>
      <cdr:y>0.34087</cdr:y>
    </cdr:to>
    <cdr:sp macro="" textlink="">
      <cdr:nvSpPr>
        <cdr:cNvPr id="5"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947334" y="950548"/>
          <a:ext cx="12984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10</a:t>
          </a:r>
        </a:p>
      </cdr:txBody>
    </cdr:sp>
  </cdr:relSizeAnchor>
  <cdr:relSizeAnchor xmlns:cdr="http://schemas.openxmlformats.org/drawingml/2006/chartDrawing">
    <cdr:from>
      <cdr:x>0.2373</cdr:x>
      <cdr:y>0.30607</cdr:y>
    </cdr:from>
    <cdr:to>
      <cdr:x>0.43123</cdr:x>
      <cdr:y>0.38944</cdr:y>
    </cdr:to>
    <cdr:sp macro="" textlink="">
      <cdr:nvSpPr>
        <cdr:cNvPr id="6"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02401" y="112983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14</a:t>
          </a:r>
        </a:p>
      </cdr:txBody>
    </cdr:sp>
  </cdr:relSizeAnchor>
  <cdr:relSizeAnchor xmlns:cdr="http://schemas.openxmlformats.org/drawingml/2006/chartDrawing">
    <cdr:from>
      <cdr:x>0.08401</cdr:x>
      <cdr:y>0.11239</cdr:y>
    </cdr:from>
    <cdr:to>
      <cdr:x>0.27794</cdr:x>
      <cdr:y>0.19576</cdr:y>
    </cdr:to>
    <cdr:sp macro="" textlink="">
      <cdr:nvSpPr>
        <cdr:cNvPr id="7"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496468" y="4148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Bush 06</a:t>
          </a:r>
        </a:p>
      </cdr:txBody>
    </cdr:sp>
  </cdr:relSizeAnchor>
  <cdr:relSizeAnchor xmlns:cdr="http://schemas.openxmlformats.org/drawingml/2006/chartDrawing">
    <cdr:from>
      <cdr:x>0.24447</cdr:x>
      <cdr:y>0.17431</cdr:y>
    </cdr:from>
    <cdr:to>
      <cdr:x>0.4384</cdr:x>
      <cdr:y>0.25769</cdr:y>
    </cdr:to>
    <cdr:sp macro="" textlink="">
      <cdr:nvSpPr>
        <cdr:cNvPr id="8"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44735" y="6434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Trump 18</a:t>
          </a:r>
        </a:p>
      </cdr:txBody>
    </cdr:sp>
  </cdr:relSizeAnchor>
  <cdr:relSizeAnchor xmlns:cdr="http://schemas.openxmlformats.org/drawingml/2006/chartDrawing">
    <cdr:from>
      <cdr:x>0.18037</cdr:x>
      <cdr:y>0.19495</cdr:y>
    </cdr:from>
    <cdr:to>
      <cdr:x>0.87045</cdr:x>
      <cdr:y>0.73084</cdr:y>
    </cdr:to>
    <cdr:cxnSp macro="">
      <cdr:nvCxnSpPr>
        <cdr:cNvPr id="10" name="Straight Connector 9">
          <a:extLst xmlns:a="http://schemas.openxmlformats.org/drawingml/2006/main">
            <a:ext uri="{FF2B5EF4-FFF2-40B4-BE49-F238E27FC236}">
              <a16:creationId xmlns:a16="http://schemas.microsoft.com/office/drawing/2014/main" id="{E7474336-A674-4CC8-BFE2-E58D2CEFDEDE}"/>
            </a:ext>
          </a:extLst>
        </cdr:cNvPr>
        <cdr:cNvCxnSpPr/>
      </cdr:nvCxnSpPr>
      <cdr:spPr>
        <a:xfrm xmlns:a="http://schemas.openxmlformats.org/drawingml/2006/main">
          <a:off x="1065923" y="719667"/>
          <a:ext cx="4078233" cy="1978223"/>
        </a:xfrm>
        <a:prstGeom xmlns:a="http://schemas.openxmlformats.org/drawingml/2006/main" prst="line">
          <a:avLst/>
        </a:prstGeom>
        <a:ln xmlns:a="http://schemas.openxmlformats.org/drawingml/2006/main" w="571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5.xml><?xml version="1.0" encoding="utf-8"?>
<c:userShapes xmlns:c="http://schemas.openxmlformats.org/drawingml/2006/chart">
  <cdr:relSizeAnchor xmlns:cdr="http://schemas.openxmlformats.org/drawingml/2006/chartDrawing">
    <cdr:from>
      <cdr:x>0.70344</cdr:x>
      <cdr:y>0.75229</cdr:y>
    </cdr:from>
    <cdr:to>
      <cdr:x>0.88395</cdr:x>
      <cdr:y>0.83567</cdr:y>
    </cdr:to>
    <cdr:sp macro="" textlink="">
      <cdr:nvSpPr>
        <cdr:cNvPr id="2" name="TextBox 14">
          <a:extLst xmlns:a="http://schemas.openxmlformats.org/drawingml/2006/main">
            <a:ext uri="{FF2B5EF4-FFF2-40B4-BE49-F238E27FC236}">
              <a16:creationId xmlns:a16="http://schemas.microsoft.com/office/drawing/2014/main" id="{09D38526-FA00-4AC1-8E98-56FDF75522AD}"/>
            </a:ext>
          </a:extLst>
        </cdr:cNvPr>
        <cdr:cNvSpPr txBox="1"/>
      </cdr:nvSpPr>
      <cdr:spPr>
        <a:xfrm xmlns:a="http://schemas.openxmlformats.org/drawingml/2006/main">
          <a:off x="4157134" y="2777067"/>
          <a:ext cx="106680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Bush 02</a:t>
          </a:r>
        </a:p>
      </cdr:txBody>
    </cdr:sp>
  </cdr:relSizeAnchor>
  <cdr:relSizeAnchor xmlns:cdr="http://schemas.openxmlformats.org/drawingml/2006/chartDrawing">
    <cdr:from>
      <cdr:x>0.77289</cdr:x>
      <cdr:y>0.41662</cdr:y>
    </cdr:from>
    <cdr:to>
      <cdr:x>0.92915</cdr:x>
      <cdr:y>0.5</cdr:y>
    </cdr:to>
    <cdr:sp macro="" textlink="">
      <cdr:nvSpPr>
        <cdr:cNvPr id="3" name="TextBox 13">
          <a:extLst xmlns:a="http://schemas.openxmlformats.org/drawingml/2006/main">
            <a:ext uri="{FF2B5EF4-FFF2-40B4-BE49-F238E27FC236}">
              <a16:creationId xmlns:a16="http://schemas.microsoft.com/office/drawing/2014/main" id="{B4B12693-EB88-4733-BF29-5D643319079A}"/>
            </a:ext>
          </a:extLst>
        </cdr:cNvPr>
        <cdr:cNvSpPr txBox="1"/>
      </cdr:nvSpPr>
      <cdr:spPr>
        <a:xfrm xmlns:a="http://schemas.openxmlformats.org/drawingml/2006/main">
          <a:off x="4567547" y="1537956"/>
          <a:ext cx="923488"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98</a:t>
          </a:r>
        </a:p>
      </cdr:txBody>
    </cdr:sp>
  </cdr:relSizeAnchor>
  <cdr:relSizeAnchor xmlns:cdr="http://schemas.openxmlformats.org/drawingml/2006/chartDrawing">
    <cdr:from>
      <cdr:x>0.3553</cdr:x>
      <cdr:y>0.09174</cdr:y>
    </cdr:from>
    <cdr:to>
      <cdr:x>0.54923</cdr:x>
      <cdr:y>0.17512</cdr:y>
    </cdr:to>
    <cdr:sp macro="" textlink="">
      <cdr:nvSpPr>
        <cdr:cNvPr id="4" name="TextBox 15">
          <a:extLst xmlns:a="http://schemas.openxmlformats.org/drawingml/2006/main">
            <a:ext uri="{FF2B5EF4-FFF2-40B4-BE49-F238E27FC236}">
              <a16:creationId xmlns:a16="http://schemas.microsoft.com/office/drawing/2014/main" id="{99C263ED-ED05-4BFD-96EA-C5ABE4A6B5BA}"/>
            </a:ext>
          </a:extLst>
        </cdr:cNvPr>
        <cdr:cNvSpPr txBox="1"/>
      </cdr:nvSpPr>
      <cdr:spPr>
        <a:xfrm xmlns:a="http://schemas.openxmlformats.org/drawingml/2006/main">
          <a:off x="2099734" y="3386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dirty="0"/>
            <a:t>Clinton 94</a:t>
          </a:r>
        </a:p>
      </cdr:txBody>
    </cdr:sp>
  </cdr:relSizeAnchor>
  <cdr:relSizeAnchor xmlns:cdr="http://schemas.openxmlformats.org/drawingml/2006/chartDrawing">
    <cdr:from>
      <cdr:x>0.32951</cdr:x>
      <cdr:y>0.2575</cdr:y>
    </cdr:from>
    <cdr:to>
      <cdr:x>0.54923</cdr:x>
      <cdr:y>0.34087</cdr:y>
    </cdr:to>
    <cdr:sp macro="" textlink="">
      <cdr:nvSpPr>
        <cdr:cNvPr id="5"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947334" y="950548"/>
          <a:ext cx="12984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10</a:t>
          </a:r>
        </a:p>
      </cdr:txBody>
    </cdr:sp>
  </cdr:relSizeAnchor>
  <cdr:relSizeAnchor xmlns:cdr="http://schemas.openxmlformats.org/drawingml/2006/chartDrawing">
    <cdr:from>
      <cdr:x>0.2373</cdr:x>
      <cdr:y>0.30607</cdr:y>
    </cdr:from>
    <cdr:to>
      <cdr:x>0.43123</cdr:x>
      <cdr:y>0.38944</cdr:y>
    </cdr:to>
    <cdr:sp macro="" textlink="">
      <cdr:nvSpPr>
        <cdr:cNvPr id="6"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02401" y="112983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Obama 14</a:t>
          </a:r>
        </a:p>
      </cdr:txBody>
    </cdr:sp>
  </cdr:relSizeAnchor>
  <cdr:relSizeAnchor xmlns:cdr="http://schemas.openxmlformats.org/drawingml/2006/chartDrawing">
    <cdr:from>
      <cdr:x>0.08401</cdr:x>
      <cdr:y>0.11239</cdr:y>
    </cdr:from>
    <cdr:to>
      <cdr:x>0.27794</cdr:x>
      <cdr:y>0.19576</cdr:y>
    </cdr:to>
    <cdr:sp macro="" textlink="">
      <cdr:nvSpPr>
        <cdr:cNvPr id="7"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496468" y="4148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Bush 06</a:t>
          </a:r>
        </a:p>
      </cdr:txBody>
    </cdr:sp>
  </cdr:relSizeAnchor>
  <cdr:relSizeAnchor xmlns:cdr="http://schemas.openxmlformats.org/drawingml/2006/chartDrawing">
    <cdr:from>
      <cdr:x>0.24447</cdr:x>
      <cdr:y>0.17431</cdr:y>
    </cdr:from>
    <cdr:to>
      <cdr:x>0.4384</cdr:x>
      <cdr:y>0.25769</cdr:y>
    </cdr:to>
    <cdr:sp macro="" textlink="">
      <cdr:nvSpPr>
        <cdr:cNvPr id="8"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1444735" y="643467"/>
          <a:ext cx="1146066"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400" dirty="0"/>
            <a:t>Trump 18</a:t>
          </a:r>
        </a:p>
      </cdr:txBody>
    </cdr:sp>
  </cdr:relSizeAnchor>
  <cdr:relSizeAnchor xmlns:cdr="http://schemas.openxmlformats.org/drawingml/2006/chartDrawing">
    <cdr:from>
      <cdr:x>0.1361</cdr:x>
      <cdr:y>0.25688</cdr:y>
    </cdr:from>
    <cdr:to>
      <cdr:x>0.87045</cdr:x>
      <cdr:y>0.73084</cdr:y>
    </cdr:to>
    <cdr:cxnSp macro="">
      <cdr:nvCxnSpPr>
        <cdr:cNvPr id="10" name="Straight Connector 9">
          <a:extLst xmlns:a="http://schemas.openxmlformats.org/drawingml/2006/main">
            <a:ext uri="{FF2B5EF4-FFF2-40B4-BE49-F238E27FC236}">
              <a16:creationId xmlns:a16="http://schemas.microsoft.com/office/drawing/2014/main" id="{E7474336-A674-4CC8-BFE2-E58D2CEFDEDE}"/>
            </a:ext>
          </a:extLst>
        </cdr:cNvPr>
        <cdr:cNvCxnSpPr/>
      </cdr:nvCxnSpPr>
      <cdr:spPr>
        <a:xfrm xmlns:a="http://schemas.openxmlformats.org/drawingml/2006/main">
          <a:off x="804334" y="948267"/>
          <a:ext cx="4339793" cy="1749605"/>
        </a:xfrm>
        <a:prstGeom xmlns:a="http://schemas.openxmlformats.org/drawingml/2006/main" prst="line">
          <a:avLst/>
        </a:prstGeom>
        <a:ln xmlns:a="http://schemas.openxmlformats.org/drawingml/2006/main" w="57150"/>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0.11032</cdr:x>
      <cdr:y>0.38073</cdr:y>
    </cdr:from>
    <cdr:to>
      <cdr:x>0.30424</cdr:x>
      <cdr:y>0.48912</cdr:y>
    </cdr:to>
    <cdr:sp macro="" textlink="">
      <cdr:nvSpPr>
        <cdr:cNvPr id="11" name="TextBox 15">
          <a:extLst xmlns:a="http://schemas.openxmlformats.org/drawingml/2006/main">
            <a:ext uri="{FF2B5EF4-FFF2-40B4-BE49-F238E27FC236}">
              <a16:creationId xmlns:a16="http://schemas.microsoft.com/office/drawing/2014/main" id="{AF2CAE16-8B28-4FF6-9A3B-9245BB1C73A6}"/>
            </a:ext>
          </a:extLst>
        </cdr:cNvPr>
        <cdr:cNvSpPr txBox="1"/>
      </cdr:nvSpPr>
      <cdr:spPr>
        <a:xfrm xmlns:a="http://schemas.openxmlformats.org/drawingml/2006/main">
          <a:off x="651934" y="1405467"/>
          <a:ext cx="1146066" cy="4001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2000" dirty="0"/>
            <a:t>Biden 22</a:t>
          </a:r>
        </a:p>
      </cdr:txBody>
    </cdr:sp>
  </cdr:relSizeAnchor>
  <cdr:relSizeAnchor xmlns:cdr="http://schemas.openxmlformats.org/drawingml/2006/chartDrawing">
    <cdr:from>
      <cdr:x>0.18768</cdr:x>
      <cdr:y>0.30607</cdr:y>
    </cdr:from>
    <cdr:to>
      <cdr:x>0.20728</cdr:x>
      <cdr:y>0.38073</cdr:y>
    </cdr:to>
    <cdr:cxnSp macro="">
      <cdr:nvCxnSpPr>
        <cdr:cNvPr id="13" name="Straight Arrow Connector 12">
          <a:extLst xmlns:a="http://schemas.openxmlformats.org/drawingml/2006/main">
            <a:ext uri="{FF2B5EF4-FFF2-40B4-BE49-F238E27FC236}">
              <a16:creationId xmlns:a16="http://schemas.microsoft.com/office/drawing/2014/main" id="{8E9F9ACC-5B8D-4C67-8CD0-C0F3CC7428A7}"/>
            </a:ext>
          </a:extLst>
        </cdr:cNvPr>
        <cdr:cNvCxnSpPr>
          <a:stCxn xmlns:a="http://schemas.openxmlformats.org/drawingml/2006/main" id="11" idx="0"/>
        </cdr:cNvCxnSpPr>
      </cdr:nvCxnSpPr>
      <cdr:spPr>
        <a:xfrm xmlns:a="http://schemas.openxmlformats.org/drawingml/2006/main" flipH="1" flipV="1">
          <a:off x="1109134" y="1129837"/>
          <a:ext cx="115833" cy="27563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0.09742</cdr:x>
      <cdr:y>0.36009</cdr:y>
    </cdr:from>
    <cdr:to>
      <cdr:x>0.31662</cdr:x>
      <cdr:y>0.52523</cdr:y>
    </cdr:to>
    <cdr:sp macro="" textlink="">
      <cdr:nvSpPr>
        <cdr:cNvPr id="18" name="Oval 17">
          <a:extLst xmlns:a="http://schemas.openxmlformats.org/drawingml/2006/main">
            <a:ext uri="{FF2B5EF4-FFF2-40B4-BE49-F238E27FC236}">
              <a16:creationId xmlns:a16="http://schemas.microsoft.com/office/drawing/2014/main" id="{682A9C5D-27FC-466F-B573-73BEE52EEFB4}"/>
            </a:ext>
          </a:extLst>
        </cdr:cNvPr>
        <cdr:cNvSpPr/>
      </cdr:nvSpPr>
      <cdr:spPr>
        <a:xfrm xmlns:a="http://schemas.openxmlformats.org/drawingml/2006/main">
          <a:off x="575734" y="1329267"/>
          <a:ext cx="1295400" cy="6096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6.xml><?xml version="1.0" encoding="utf-8"?>
<c:userShapes xmlns:c="http://schemas.openxmlformats.org/drawingml/2006/chart">
  <cdr:relSizeAnchor xmlns:cdr="http://schemas.openxmlformats.org/drawingml/2006/chartDrawing">
    <cdr:from>
      <cdr:x>0.29287</cdr:x>
      <cdr:y>0.875</cdr:y>
    </cdr:from>
    <cdr:to>
      <cdr:x>0.87882</cdr:x>
      <cdr:y>1</cdr:y>
    </cdr:to>
    <cdr:sp macro="" textlink="">
      <cdr:nvSpPr>
        <cdr:cNvPr id="2" name="TextBox 1">
          <a:extLst xmlns:a="http://schemas.openxmlformats.org/drawingml/2006/main">
            <a:ext uri="{FF2B5EF4-FFF2-40B4-BE49-F238E27FC236}">
              <a16:creationId xmlns:a16="http://schemas.microsoft.com/office/drawing/2014/main" id="{B87BD7A2-48C5-452B-89B4-A8A872B18C4D}"/>
            </a:ext>
          </a:extLst>
        </cdr:cNvPr>
        <cdr:cNvSpPr txBox="1"/>
      </cdr:nvSpPr>
      <cdr:spPr>
        <a:xfrm xmlns:a="http://schemas.openxmlformats.org/drawingml/2006/main">
          <a:off x="1981200" y="4267200"/>
          <a:ext cx="3963911" cy="609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Out-party share of national House vote</a:t>
          </a:r>
        </a:p>
      </cdr:txBody>
    </cdr:sp>
  </cdr:relSizeAnchor>
</c:userShapes>
</file>

<file path=ppt/drawings/drawing7.xml><?xml version="1.0" encoding="utf-8"?>
<c:userShapes xmlns:c="http://schemas.openxmlformats.org/drawingml/2006/chart">
  <cdr:relSizeAnchor xmlns:cdr="http://schemas.openxmlformats.org/drawingml/2006/chartDrawing">
    <cdr:from>
      <cdr:x>0.29287</cdr:x>
      <cdr:y>0.875</cdr:y>
    </cdr:from>
    <cdr:to>
      <cdr:x>0.87882</cdr:x>
      <cdr:y>1</cdr:y>
    </cdr:to>
    <cdr:sp macro="" textlink="">
      <cdr:nvSpPr>
        <cdr:cNvPr id="2" name="TextBox 1">
          <a:extLst xmlns:a="http://schemas.openxmlformats.org/drawingml/2006/main">
            <a:ext uri="{FF2B5EF4-FFF2-40B4-BE49-F238E27FC236}">
              <a16:creationId xmlns:a16="http://schemas.microsoft.com/office/drawing/2014/main" id="{B87BD7A2-48C5-452B-89B4-A8A872B18C4D}"/>
            </a:ext>
          </a:extLst>
        </cdr:cNvPr>
        <cdr:cNvSpPr txBox="1"/>
      </cdr:nvSpPr>
      <cdr:spPr>
        <a:xfrm xmlns:a="http://schemas.openxmlformats.org/drawingml/2006/main">
          <a:off x="1981200" y="4267200"/>
          <a:ext cx="3963911" cy="6096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dirty="0"/>
            <a:t>Out-party share of national House vote</a:t>
          </a:r>
        </a:p>
      </cdr:txBody>
    </cdr:sp>
  </cdr:relSizeAnchor>
  <cdr:relSizeAnchor xmlns:cdr="http://schemas.openxmlformats.org/drawingml/2006/chartDrawing">
    <cdr:from>
      <cdr:x>0.30413</cdr:x>
      <cdr:y>0.1875</cdr:y>
    </cdr:from>
    <cdr:to>
      <cdr:x>0.4393</cdr:x>
      <cdr:y>0.375</cdr:y>
    </cdr:to>
    <cdr:sp macro="" textlink="">
      <cdr:nvSpPr>
        <cdr:cNvPr id="3" name="TextBox 2">
          <a:extLst xmlns:a="http://schemas.openxmlformats.org/drawingml/2006/main">
            <a:ext uri="{FF2B5EF4-FFF2-40B4-BE49-F238E27FC236}">
              <a16:creationId xmlns:a16="http://schemas.microsoft.com/office/drawing/2014/main" id="{893325BE-1FD1-4DB8-B669-5C41DE4132B7}"/>
            </a:ext>
          </a:extLst>
        </cdr:cNvPr>
        <cdr:cNvSpPr txBox="1"/>
      </cdr:nvSpPr>
      <cdr:spPr>
        <a:xfrm xmlns:a="http://schemas.openxmlformats.org/drawingml/2006/main">
          <a:off x="2057400" y="9144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a:t>2022</a:t>
          </a:r>
        </a:p>
        <a:p xmlns:a="http://schemas.openxmlformats.org/drawingml/2006/main">
          <a:r>
            <a:rPr lang="en-US" sz="2000" dirty="0"/>
            <a:t>projection</a:t>
          </a:r>
        </a:p>
      </cdr:txBody>
    </cdr:sp>
  </cdr:relSizeAnchor>
  <cdr:relSizeAnchor xmlns:cdr="http://schemas.openxmlformats.org/drawingml/2006/chartDrawing">
    <cdr:from>
      <cdr:x>0.23655</cdr:x>
      <cdr:y>0.25</cdr:y>
    </cdr:from>
    <cdr:to>
      <cdr:x>0.29287</cdr:x>
      <cdr:y>0.29688</cdr:y>
    </cdr:to>
    <cdr:cxnSp macro="">
      <cdr:nvCxnSpPr>
        <cdr:cNvPr id="5" name="Straight Arrow Connector 4">
          <a:extLst xmlns:a="http://schemas.openxmlformats.org/drawingml/2006/main">
            <a:ext uri="{FF2B5EF4-FFF2-40B4-BE49-F238E27FC236}">
              <a16:creationId xmlns:a16="http://schemas.microsoft.com/office/drawing/2014/main" id="{9E94CFBC-BB6C-49DE-94F8-7380A73C5E3B}"/>
            </a:ext>
          </a:extLst>
        </cdr:cNvPr>
        <cdr:cNvCxnSpPr/>
      </cdr:nvCxnSpPr>
      <cdr:spPr>
        <a:xfrm xmlns:a="http://schemas.openxmlformats.org/drawingml/2006/main" flipH="1">
          <a:off x="1600200" y="1219200"/>
          <a:ext cx="381000" cy="228600"/>
        </a:xfrm>
        <a:prstGeom xmlns:a="http://schemas.openxmlformats.org/drawingml/2006/main" prst="straightConnector1">
          <a:avLst/>
        </a:prstGeom>
        <a:ln xmlns:a="http://schemas.openxmlformats.org/drawingml/2006/main">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8.xml><?xml version="1.0" encoding="utf-8"?>
<c:userShapes xmlns:c="http://schemas.openxmlformats.org/drawingml/2006/chart">
  <cdr:relSizeAnchor xmlns:cdr="http://schemas.openxmlformats.org/drawingml/2006/chartDrawing">
    <cdr:from>
      <cdr:x>0.49533</cdr:x>
      <cdr:y>0.36364</cdr:y>
    </cdr:from>
    <cdr:to>
      <cdr:x>0.75758</cdr:x>
      <cdr:y>0.74545</cdr:y>
    </cdr:to>
    <cdr:sp macro="" textlink="">
      <cdr:nvSpPr>
        <cdr:cNvPr id="2" name="TextBox 1">
          <a:extLst xmlns:a="http://schemas.openxmlformats.org/drawingml/2006/main">
            <a:ext uri="{FF2B5EF4-FFF2-40B4-BE49-F238E27FC236}">
              <a16:creationId xmlns:a16="http://schemas.microsoft.com/office/drawing/2014/main" id="{B6C514E3-0846-47EA-B55B-90355895D78F}"/>
            </a:ext>
          </a:extLst>
        </cdr:cNvPr>
        <cdr:cNvSpPr txBox="1"/>
      </cdr:nvSpPr>
      <cdr:spPr>
        <a:xfrm xmlns:a="http://schemas.openxmlformats.org/drawingml/2006/main">
          <a:off x="4038600" y="1524000"/>
          <a:ext cx="2138218" cy="16002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800" dirty="0"/>
            <a:t>For Democrats to hold Senate majority, </a:t>
          </a:r>
          <a:br>
            <a:rPr lang="en-US" sz="1800" dirty="0"/>
          </a:br>
          <a:r>
            <a:rPr lang="en-US" sz="1800" dirty="0"/>
            <a:t>they need at least a 17-17 split among 34</a:t>
          </a:r>
        </a:p>
        <a:p xmlns:a="http://schemas.openxmlformats.org/drawingml/2006/main">
          <a:r>
            <a:rPr lang="en-US" sz="1800" dirty="0"/>
            <a:t>Senate seats being contested. To do that,</a:t>
          </a:r>
        </a:p>
        <a:p xmlns:a="http://schemas.openxmlformats.org/drawingml/2006/main">
          <a:r>
            <a:rPr lang="en-US" sz="1800" dirty="0"/>
            <a:t>they would need to hold the leaning </a:t>
          </a:r>
          <a:br>
            <a:rPr lang="en-US" sz="1800" dirty="0"/>
          </a:br>
          <a:r>
            <a:rPr lang="en-US" sz="1800" dirty="0"/>
            <a:t>Democratic seat and win all the</a:t>
          </a:r>
          <a:br>
            <a:rPr lang="en-US" sz="1800" dirty="0"/>
          </a:br>
          <a:r>
            <a:rPr lang="en-US" sz="1800" dirty="0"/>
            <a:t>toss up states or pick up one or</a:t>
          </a:r>
          <a:br>
            <a:rPr lang="en-US" sz="1800" dirty="0"/>
          </a:br>
          <a:r>
            <a:rPr lang="en-US" sz="1800" dirty="0"/>
            <a:t>two of the leaning Republican states.</a:t>
          </a:r>
        </a:p>
      </cdr:txBody>
    </cdr:sp>
  </cdr:relSizeAnchor>
</c:userShapes>
</file>

<file path=ppt/drawings/drawing9.xml><?xml version="1.0" encoding="utf-8"?>
<c:userShapes xmlns:c="http://schemas.openxmlformats.org/drawingml/2006/chart">
  <cdr:relSizeAnchor xmlns:cdr="http://schemas.openxmlformats.org/drawingml/2006/chartDrawing">
    <cdr:from>
      <cdr:x>0.56311</cdr:x>
      <cdr:y>0.45</cdr:y>
    </cdr:from>
    <cdr:to>
      <cdr:x>0.81553</cdr:x>
      <cdr:y>0.75</cdr:y>
    </cdr:to>
    <cdr:sp macro="" textlink="">
      <cdr:nvSpPr>
        <cdr:cNvPr id="2" name="TextBox 1">
          <a:extLst xmlns:a="http://schemas.openxmlformats.org/drawingml/2006/main">
            <a:ext uri="{FF2B5EF4-FFF2-40B4-BE49-F238E27FC236}">
              <a16:creationId xmlns:a16="http://schemas.microsoft.com/office/drawing/2014/main" id="{9D5DA6C5-639D-477F-B0ED-946D35FE0D82}"/>
            </a:ext>
          </a:extLst>
        </cdr:cNvPr>
        <cdr:cNvSpPr txBox="1"/>
      </cdr:nvSpPr>
      <cdr:spPr>
        <a:xfrm xmlns:a="http://schemas.openxmlformats.org/drawingml/2006/main">
          <a:off x="4419600" y="2057400"/>
          <a:ext cx="1981200" cy="13716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400" b="1" dirty="0"/>
            <a:t>Republicans would control</a:t>
          </a:r>
          <a:br>
            <a:rPr lang="en-US" sz="2400" b="1" dirty="0"/>
          </a:br>
          <a:r>
            <a:rPr lang="en-US" sz="2400" b="1" dirty="0"/>
            <a:t>Senate with at least a</a:t>
          </a:r>
          <a:br>
            <a:rPr lang="en-US" sz="2400" b="1" dirty="0"/>
          </a:br>
          <a:r>
            <a:rPr lang="en-US" sz="2400" b="1" dirty="0"/>
            <a:t>53-47 seat majority</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803E9183-4131-4385-A09A-9B11F22396F6}" type="datetimeFigureOut">
              <a:rPr lang="en-US" smtClean="0"/>
              <a:t>3/8/2022</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960317F-F8A7-400E-AEFB-456B2D2A6133}" type="slidenum">
              <a:rPr lang="en-US" smtClean="0"/>
              <a:t>‹#›</a:t>
            </a:fld>
            <a:endParaRPr lang="en-US"/>
          </a:p>
        </p:txBody>
      </p:sp>
    </p:spTree>
    <p:extLst>
      <p:ext uri="{BB962C8B-B14F-4D97-AF65-F5344CB8AC3E}">
        <p14:creationId xmlns:p14="http://schemas.microsoft.com/office/powerpoint/2010/main" val="9417873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A5CB6B4-4DF7-4542-A1EE-6F6764EEDA85}" type="datetimeFigureOut">
              <a:rPr lang="en-US" smtClean="0"/>
              <a:pPr/>
              <a:t>3/8/2022</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5AF1D0E-2ACE-49E7-A02A-8C632C5E8238}" type="slidenum">
              <a:rPr lang="en-US" smtClean="0"/>
              <a:pPr/>
              <a:t>‹#›</a:t>
            </a:fld>
            <a:endParaRPr lang="en-US"/>
          </a:p>
        </p:txBody>
      </p:sp>
    </p:spTree>
    <p:extLst>
      <p:ext uri="{BB962C8B-B14F-4D97-AF65-F5344CB8AC3E}">
        <p14:creationId xmlns:p14="http://schemas.microsoft.com/office/powerpoint/2010/main" val="1932103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5AF1D0E-2ACE-49E7-A02A-8C632C5E8238}" type="slidenum">
              <a:rPr lang="en-US" smtClean="0"/>
              <a:pPr/>
              <a:t>1</a:t>
            </a:fld>
            <a:endParaRPr lang="en-US"/>
          </a:p>
        </p:txBody>
      </p:sp>
    </p:spTree>
    <p:extLst>
      <p:ext uri="{BB962C8B-B14F-4D97-AF65-F5344CB8AC3E}">
        <p14:creationId xmlns:p14="http://schemas.microsoft.com/office/powerpoint/2010/main" val="3876658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6095178-3C21-4E58-AAE9-92C1C9C84CCF}" type="slidenum">
              <a:rPr lang="en-US" smtClean="0"/>
              <a:pPr/>
              <a:t>32</a:t>
            </a:fld>
            <a:endParaRPr lang="en-US"/>
          </a:p>
        </p:txBody>
      </p:sp>
    </p:spTree>
    <p:extLst>
      <p:ext uri="{BB962C8B-B14F-4D97-AF65-F5344CB8AC3E}">
        <p14:creationId xmlns:p14="http://schemas.microsoft.com/office/powerpoint/2010/main" val="39898310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F132236-4619-456E-87AB-BAFC08411636}" type="slidenum">
              <a:rPr lang="en-US" smtClean="0"/>
              <a:pPr/>
              <a:t>40</a:t>
            </a:fld>
            <a:endParaRPr lang="en-US"/>
          </a:p>
        </p:txBody>
      </p:sp>
    </p:spTree>
    <p:extLst>
      <p:ext uri="{BB962C8B-B14F-4D97-AF65-F5344CB8AC3E}">
        <p14:creationId xmlns:p14="http://schemas.microsoft.com/office/powerpoint/2010/main" val="98488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5193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3175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B78851-D254-437A-B42B-93C576A35DC9}"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2295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7D2ABD46-774B-48E7-BEB9-5926262C01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511E132C-D115-41FF-98E7-607B6B9C3C0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2000"/>
              <a:t>The data suggest that for every 1 percent growth in GDP from the fourth to the second quarter of an election year, an incumbent party can expect to pick up an additional 2.5 percentage points on Election Day. Two-and-a-half points in vote share may sound small, but consider that of the 16 elections in these graphs, five elections (1960, 1968, 1976, 2000, and 2004) were decided by this small (or smaller) a margin of victory.</a:t>
            </a:r>
          </a:p>
        </p:txBody>
      </p:sp>
      <p:sp>
        <p:nvSpPr>
          <p:cNvPr id="58372" name="Slide Number Placeholder 3">
            <a:extLst>
              <a:ext uri="{FF2B5EF4-FFF2-40B4-BE49-F238E27FC236}">
                <a16:creationId xmlns:a16="http://schemas.microsoft.com/office/drawing/2014/main" id="{51FEB5FB-156C-46BC-BA57-D19310F8DAC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ea typeface="MS PGothic" panose="020B0600070205080204" pitchFamily="34" charset="-128"/>
              </a:defRPr>
            </a:lvl1pPr>
            <a:lvl2pPr marL="755650" indent="-290513">
              <a:defRPr>
                <a:solidFill>
                  <a:schemeClr val="tx1"/>
                </a:solidFill>
                <a:latin typeface="Verdana" panose="020B0604030504040204" pitchFamily="34" charset="0"/>
                <a:ea typeface="MS PGothic" panose="020B0600070205080204" pitchFamily="34" charset="-128"/>
              </a:defRPr>
            </a:lvl2pPr>
            <a:lvl3pPr marL="1163638" indent="-231775">
              <a:defRPr>
                <a:solidFill>
                  <a:schemeClr val="tx1"/>
                </a:solidFill>
                <a:latin typeface="Verdana" panose="020B0604030504040204" pitchFamily="34" charset="0"/>
                <a:ea typeface="MS PGothic" panose="020B0600070205080204" pitchFamily="34" charset="-128"/>
              </a:defRPr>
            </a:lvl3pPr>
            <a:lvl4pPr marL="1630363" indent="-231775">
              <a:defRPr>
                <a:solidFill>
                  <a:schemeClr val="tx1"/>
                </a:solidFill>
                <a:latin typeface="Verdana" panose="020B0604030504040204" pitchFamily="34" charset="0"/>
                <a:ea typeface="MS PGothic" panose="020B0600070205080204" pitchFamily="34" charset="-128"/>
              </a:defRPr>
            </a:lvl4pPr>
            <a:lvl5pPr marL="2095500" indent="-231775">
              <a:defRPr>
                <a:solidFill>
                  <a:schemeClr val="tx1"/>
                </a:solidFill>
                <a:latin typeface="Verdana" panose="020B0604030504040204" pitchFamily="34" charset="0"/>
                <a:ea typeface="MS PGothic" panose="020B0600070205080204" pitchFamily="34" charset="-128"/>
              </a:defRPr>
            </a:lvl5pPr>
            <a:lvl6pPr marL="25527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6pPr>
            <a:lvl7pPr marL="30099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7pPr>
            <a:lvl8pPr marL="34671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8pPr>
            <a:lvl9pPr marL="3924300" indent="-231775" eaLnBrk="0" fontAlgn="base" hangingPunct="0">
              <a:spcBef>
                <a:spcPct val="0"/>
              </a:spcBef>
              <a:spcAft>
                <a:spcPct val="0"/>
              </a:spcAft>
              <a:defRPr>
                <a:solidFill>
                  <a:schemeClr val="tx1"/>
                </a:solidFill>
                <a:latin typeface="Verdana" panose="020B0604030504040204" pitchFamily="34" charset="0"/>
                <a:ea typeface="MS PGothic" panose="020B0600070205080204" pitchFamily="34" charset="-128"/>
              </a:defRPr>
            </a:lvl9pPr>
          </a:lstStyle>
          <a:p>
            <a:fld id="{33DB1FB6-021B-45B5-AF7F-9AF7D108D03D}" type="slidenum">
              <a:rPr lang="en-US" altLang="en-US" smtClean="0"/>
              <a:pPr/>
              <a:t>54</a:t>
            </a:fld>
            <a:endParaRPr lang="en-US" altLang="en-US"/>
          </a:p>
        </p:txBody>
      </p:sp>
    </p:spTree>
    <p:extLst>
      <p:ext uri="{BB962C8B-B14F-4D97-AF65-F5344CB8AC3E}">
        <p14:creationId xmlns:p14="http://schemas.microsoft.com/office/powerpoint/2010/main" val="159526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lgn="ctr"/>
            <a:fld id="{23A271A1-F6D6-438B-A432-4747EE7ECD40}" type="datetimeFigureOut">
              <a:rPr lang="en-US" smtClean="0">
                <a:solidFill>
                  <a:prstClr val="white">
                    <a:tint val="95000"/>
                  </a:prstClr>
                </a:solidFill>
              </a:rPr>
              <a:pPr algn="ctr"/>
              <a:t>3/8/2022</a:t>
            </a:fld>
            <a:endParaRPr lang="en-US" sz="2000" dirty="0">
              <a:solidFill>
                <a:srgbClr val="FFFFFF"/>
              </a:solidFill>
            </a:endParaRPr>
          </a:p>
        </p:txBody>
      </p:sp>
      <p:sp>
        <p:nvSpPr>
          <p:cNvPr id="5" name="Footer Placeholder 4"/>
          <p:cNvSpPr>
            <a:spLocks noGrp="1"/>
          </p:cNvSpPr>
          <p:nvPr>
            <p:ph type="ftr" sz="quarter" idx="11"/>
          </p:nvPr>
        </p:nvSpPr>
        <p:spPr/>
        <p:txBody>
          <a:bodyPr/>
          <a:lstStyle/>
          <a:p>
            <a:pPr algn="r"/>
            <a:endParaRPr lang="en-US" dirty="0">
              <a:solidFill>
                <a:srgbClr val="D4D4D6"/>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white">
                    <a:tint val="95000"/>
                  </a:prstClr>
                </a:solidFill>
              </a:rPr>
              <a:pPr/>
              <a:t>‹#›</a:t>
            </a:fld>
            <a:endParaRPr lang="en-US" dirty="0">
              <a:solidFill>
                <a:srgbClr val="D4D4D6"/>
              </a:solidFill>
            </a:endParaRPr>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3/8/2022</a:t>
            </a:fld>
            <a:endParaRPr lang="en-US">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a:solidFill>
                <a:prstClr val="black">
                  <a:tint val="9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3/8/2022</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prstClr val="black">
                  <a:tint val="9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sz="3200"/>
            </a:lvl1pPr>
            <a:lvl2pPr>
              <a:defRPr sz="2800"/>
            </a:lvl2pPr>
            <a:lvl3pPr>
              <a:defRPr sz="24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black">
                    <a:tint val="95000"/>
                  </a:prstClr>
                </a:solidFill>
              </a:rPr>
              <a:pPr/>
              <a:t>3/8/2022</a:t>
            </a:fld>
            <a:endParaRPr lang="en-US" dirty="0">
              <a:solidFill>
                <a:prstClr val="black">
                  <a:tint val="95000"/>
                </a:prstClr>
              </a:solidFill>
            </a:endParaRPr>
          </a:p>
        </p:txBody>
      </p:sp>
      <p:sp>
        <p:nvSpPr>
          <p:cNvPr id="5" name="Footer Placeholder 4"/>
          <p:cNvSpPr>
            <a:spLocks noGrp="1"/>
          </p:cNvSpPr>
          <p:nvPr>
            <p:ph type="ftr" sz="quarter" idx="11"/>
          </p:nvPr>
        </p:nvSpPr>
        <p:spPr/>
        <p:txBody>
          <a:bodyPr/>
          <a:lstStyle/>
          <a:p>
            <a:endParaRPr lang="en-US">
              <a:solidFill>
                <a:prstClr val="black">
                  <a:tint val="95000"/>
                </a:prstClr>
              </a:solidFill>
            </a:endParaRPr>
          </a:p>
        </p:txBody>
      </p:sp>
      <p:sp>
        <p:nvSpPr>
          <p:cNvPr id="6" name="Slide Number Placeholder 5"/>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32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23A271A1-F6D6-438B-A432-4747EE7ECD40}" type="datetimeFigureOut">
              <a:rPr lang="en-US" smtClean="0">
                <a:solidFill>
                  <a:prstClr val="white">
                    <a:tint val="95000"/>
                  </a:prstClr>
                </a:solidFill>
              </a:rPr>
              <a:pPr/>
              <a:t>3/8/2022</a:t>
            </a:fld>
            <a:endParaRPr lang="en-US">
              <a:solidFill>
                <a:prstClr val="white">
                  <a:tint val="95000"/>
                </a:prstClr>
              </a:solidFill>
            </a:endParaRPr>
          </a:p>
        </p:txBody>
      </p:sp>
      <p:sp>
        <p:nvSpPr>
          <p:cNvPr id="5" name="Footer Placeholder 4"/>
          <p:cNvSpPr>
            <a:spLocks noGrp="1"/>
          </p:cNvSpPr>
          <p:nvPr>
            <p:ph type="ftr" sz="quarter" idx="11"/>
          </p:nvPr>
        </p:nvSpPr>
        <p:spPr/>
        <p:txBody>
          <a:bodyPr/>
          <a:lstStyle/>
          <a:p>
            <a:endParaRPr lang="en-US">
              <a:solidFill>
                <a:prstClr val="white">
                  <a:tint val="95000"/>
                </a:prstClr>
              </a:solidFill>
            </a:endParaRPr>
          </a:p>
        </p:txBody>
      </p:sp>
      <p:sp>
        <p:nvSpPr>
          <p:cNvPr id="6" name="Slide Number Placeholder 5"/>
          <p:cNvSpPr>
            <a:spLocks noGrp="1"/>
          </p:cNvSpPr>
          <p:nvPr>
            <p:ph type="sldNum" sz="quarter" idx="12"/>
          </p:nvPr>
        </p:nvSpPr>
        <p:spPr/>
        <p:txBody>
          <a:bodyPr/>
          <a:lstStyle/>
          <a:p>
            <a:pPr algn="ctr"/>
            <a:fld id="{F0C94032-CD4C-4C25-B0C2-CEC720522D92}" type="slidenum">
              <a:rPr lang="en-US" smtClean="0">
                <a:solidFill>
                  <a:prstClr val="white">
                    <a:tint val="95000"/>
                  </a:prstClr>
                </a:solidFill>
              </a:rPr>
              <a:pPr algn="ctr"/>
              <a:t>‹#›</a:t>
            </a:fld>
            <a:endParaRPr lang="en-US" sz="2400" dirty="0">
              <a:solidFill>
                <a:srgbClr val="FFFFFF"/>
              </a:solidFill>
            </a:endParaRPr>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3/8/2022</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3A271A1-F6D6-438B-A432-4747EE7ECD40}" type="datetimeFigureOut">
              <a:rPr lang="en-US" smtClean="0">
                <a:solidFill>
                  <a:prstClr val="black">
                    <a:tint val="95000"/>
                  </a:prstClr>
                </a:solidFill>
              </a:rPr>
              <a:pPr/>
              <a:t>3/8/2022</a:t>
            </a:fld>
            <a:endParaRPr lang="en-US">
              <a:solidFill>
                <a:prstClr val="black">
                  <a:tint val="95000"/>
                </a:prstClr>
              </a:solidFill>
            </a:endParaRPr>
          </a:p>
        </p:txBody>
      </p:sp>
      <p:sp>
        <p:nvSpPr>
          <p:cNvPr id="8" name="Footer Placeholder 7"/>
          <p:cNvSpPr>
            <a:spLocks noGrp="1"/>
          </p:cNvSpPr>
          <p:nvPr>
            <p:ph type="ftr" sz="quarter" idx="11"/>
          </p:nvPr>
        </p:nvSpPr>
        <p:spPr/>
        <p:txBody>
          <a:bodyPr/>
          <a:lstStyle/>
          <a:p>
            <a:endParaRPr lang="en-US">
              <a:solidFill>
                <a:prstClr val="black">
                  <a:tint val="95000"/>
                </a:prstClr>
              </a:solidFill>
            </a:endParaRPr>
          </a:p>
        </p:txBody>
      </p:sp>
      <p:sp>
        <p:nvSpPr>
          <p:cNvPr id="9" name="Slide Number Placeholder 8"/>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a:solidFill>
                <a:prstClr val="black">
                  <a:tint val="95000"/>
                </a:prstClr>
              </a:solidFill>
            </a:endParaRPr>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3A271A1-F6D6-438B-A432-4747EE7ECD40}" type="datetimeFigureOut">
              <a:rPr lang="en-US" smtClean="0">
                <a:solidFill>
                  <a:prstClr val="black">
                    <a:tint val="95000"/>
                  </a:prstClr>
                </a:solidFill>
              </a:rPr>
              <a:pPr/>
              <a:t>3/8/2022</a:t>
            </a:fld>
            <a:endParaRPr lang="en-US">
              <a:solidFill>
                <a:prstClr val="black">
                  <a:tint val="95000"/>
                </a:prstClr>
              </a:solidFill>
            </a:endParaRPr>
          </a:p>
        </p:txBody>
      </p:sp>
      <p:sp>
        <p:nvSpPr>
          <p:cNvPr id="4" name="Footer Placeholder 3"/>
          <p:cNvSpPr>
            <a:spLocks noGrp="1"/>
          </p:cNvSpPr>
          <p:nvPr>
            <p:ph type="ftr" sz="quarter" idx="11"/>
          </p:nvPr>
        </p:nvSpPr>
        <p:spPr/>
        <p:txBody>
          <a:bodyPr/>
          <a:lstStyle/>
          <a:p>
            <a:endParaRPr lang="en-US">
              <a:solidFill>
                <a:prstClr val="black">
                  <a:tint val="95000"/>
                </a:prstClr>
              </a:solidFill>
            </a:endParaRPr>
          </a:p>
        </p:txBody>
      </p:sp>
      <p:sp>
        <p:nvSpPr>
          <p:cNvPr id="5" name="Slide Number Placeholder 4"/>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271A1-F6D6-438B-A432-4747EE7ECD40}" type="datetimeFigureOut">
              <a:rPr lang="en-US" smtClean="0">
                <a:solidFill>
                  <a:prstClr val="black">
                    <a:tint val="95000"/>
                  </a:prstClr>
                </a:solidFill>
              </a:rPr>
              <a:pPr/>
              <a:t>3/8/2022</a:t>
            </a:fld>
            <a:endParaRPr lang="en-US">
              <a:solidFill>
                <a:prstClr val="black">
                  <a:tint val="9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95000"/>
                </a:prstClr>
              </a:solidFill>
            </a:endParaRPr>
          </a:p>
        </p:txBody>
      </p:sp>
      <p:sp>
        <p:nvSpPr>
          <p:cNvPr id="4" name="Slide Number Placeholder 3"/>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5A6378"/>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3/8/2022</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a:solidFill>
                <a:prstClr val="black">
                  <a:tint val="95000"/>
                </a:prstClr>
              </a:solidFill>
            </a:endParaRPr>
          </a:p>
        </p:txBody>
      </p:sp>
      <p:sp>
        <p:nvSpPr>
          <p:cNvPr id="7" name="Slide Number Placeholder 6"/>
          <p:cNvSpPr>
            <a:spLocks noGrp="1"/>
          </p:cNvSpPr>
          <p:nvPr>
            <p:ph type="sldNum" sz="quarter" idx="12"/>
          </p:nvPr>
        </p:nvSpPr>
        <p:spPr/>
        <p:txBody>
          <a:bodyPr/>
          <a:lstStyle/>
          <a:p>
            <a:fld id="{F0C94032-CD4C-4C25-B0C2-CEC720522D92}" type="slidenum">
              <a:rPr lang="en-US" smtClean="0">
                <a:solidFill>
                  <a:prstClr val="black">
                    <a:tint val="95000"/>
                  </a:prstClr>
                </a:solidFill>
              </a:rPr>
              <a:pPr/>
              <a:t>‹#›</a:t>
            </a:fld>
            <a:endParaRPr lang="en-US" dirty="0">
              <a:solidFill>
                <a:srgbClr val="FFFFFF"/>
              </a:solidFill>
            </a:endParaRPr>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3A271A1-F6D6-438B-A432-4747EE7ECD40}" type="datetimeFigureOut">
              <a:rPr lang="en-US" smtClean="0">
                <a:solidFill>
                  <a:prstClr val="black">
                    <a:tint val="95000"/>
                  </a:prstClr>
                </a:solidFill>
              </a:rPr>
              <a:pPr/>
              <a:t>3/8/2022</a:t>
            </a:fld>
            <a:endParaRPr lang="en-US">
              <a:solidFill>
                <a:prstClr val="black">
                  <a:tint val="95000"/>
                </a:prstClr>
              </a:solidFill>
            </a:endParaRPr>
          </a:p>
        </p:txBody>
      </p:sp>
      <p:sp>
        <p:nvSpPr>
          <p:cNvPr id="6" name="Footer Placeholder 5"/>
          <p:cNvSpPr>
            <a:spLocks noGrp="1"/>
          </p:cNvSpPr>
          <p:nvPr>
            <p:ph type="ftr" sz="quarter" idx="11"/>
          </p:nvPr>
        </p:nvSpPr>
        <p:spPr/>
        <p:txBody>
          <a:bodyPr/>
          <a:lstStyle/>
          <a:p>
            <a:endParaRPr lang="en-US" dirty="0">
              <a:solidFill>
                <a:prstClr val="white">
                  <a:shade val="50000"/>
                </a:prstClr>
              </a:solidFill>
            </a:endParaRPr>
          </a:p>
        </p:txBody>
      </p:sp>
      <p:sp>
        <p:nvSpPr>
          <p:cNvPr id="7" name="Slide Number Placeholder 6"/>
          <p:cNvSpPr>
            <a:spLocks noGrp="1"/>
          </p:cNvSpPr>
          <p:nvPr>
            <p:ph type="sldNum" sz="quarter" idx="12"/>
          </p:nvPr>
        </p:nvSpPr>
        <p:spPr/>
        <p:txBody>
          <a:bodyPr/>
          <a:lstStyle/>
          <a:p>
            <a:pPr algn="ctr"/>
            <a:fld id="{F0C94032-CD4C-4C25-B0C2-CEC720522D92}" type="slidenum">
              <a:rPr lang="en-US" smtClean="0">
                <a:solidFill>
                  <a:prstClr val="black">
                    <a:tint val="95000"/>
                  </a:prstClr>
                </a:solidFill>
              </a:rPr>
              <a:pPr algn="ctr"/>
              <a:t>‹#›</a:t>
            </a:fld>
            <a:endParaRPr lang="en-US" sz="2800" dirty="0">
              <a:solidFill>
                <a:prstClr val="black">
                  <a:tint val="9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23A271A1-F6D6-438B-A432-4747EE7ECD40}" type="datetimeFigureOut">
              <a:rPr lang="en-US" smtClean="0">
                <a:solidFill>
                  <a:prstClr val="black">
                    <a:tint val="95000"/>
                  </a:prstClr>
                </a:solidFill>
              </a:rPr>
              <a:pPr/>
              <a:t>3/8/2022</a:t>
            </a:fld>
            <a:endParaRPr lang="en-US" sz="1400" dirty="0">
              <a:solidFill>
                <a:srgbClr val="5A6378"/>
              </a:solidFill>
            </a:endParaRPr>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pPr algn="r"/>
            <a:endParaRPr lang="en-US" sz="1400" dirty="0">
              <a:solidFill>
                <a:srgbClr val="5A6378"/>
              </a:solidFill>
            </a:endParaRPr>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pPr algn="ctr"/>
            <a:fld id="{F0C94032-CD4C-4C25-B0C2-CEC720522D92}" type="slidenum">
              <a:rPr lang="en-US" smtClean="0">
                <a:solidFill>
                  <a:prstClr val="black">
                    <a:tint val="95000"/>
                  </a:prstClr>
                </a:solidFill>
              </a:rPr>
              <a:pPr algn="ctr"/>
              <a:t>‹#›</a:t>
            </a:fld>
            <a:endParaRPr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5.png"/></Relationships>
</file>

<file path=ppt/slides/_rels/slide55.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362201"/>
            <a:ext cx="8189913" cy="1676400"/>
          </a:xfrm>
        </p:spPr>
        <p:txBody>
          <a:bodyPr anchor="b">
            <a:normAutofit/>
          </a:bodyPr>
          <a:lstStyle/>
          <a:p>
            <a:pPr algn="ctr"/>
            <a:r>
              <a:rPr lang="en-US" dirty="0"/>
              <a:t>2022 Midterm Elections</a:t>
            </a:r>
            <a:br>
              <a:rPr lang="en-US" dirty="0"/>
            </a:br>
            <a:r>
              <a:rPr lang="en-US" sz="2800" dirty="0"/>
              <a:t>Tom Patterson</a:t>
            </a:r>
          </a:p>
        </p:txBody>
      </p:sp>
      <p:sp>
        <p:nvSpPr>
          <p:cNvPr id="3" name="Subtitle 2"/>
          <p:cNvSpPr>
            <a:spLocks noGrp="1"/>
          </p:cNvSpPr>
          <p:nvPr>
            <p:ph type="body" idx="1"/>
          </p:nvPr>
        </p:nvSpPr>
        <p:spPr>
          <a:xfrm>
            <a:off x="4191000" y="4626864"/>
            <a:ext cx="4303713" cy="1500187"/>
          </a:xfrm>
        </p:spPr>
        <p:txBody>
          <a:bodyPr anchor="t">
            <a:normAutofit/>
          </a:bodyPr>
          <a:lstStyle/>
          <a:p>
            <a:r>
              <a:rPr lang="en-US" dirty="0"/>
              <a:t>TCCTA    March 4, 2022</a:t>
            </a:r>
          </a:p>
        </p:txBody>
      </p:sp>
    </p:spTree>
    <p:extLst>
      <p:ext uri="{BB962C8B-B14F-4D97-AF65-F5344CB8AC3E}">
        <p14:creationId xmlns:p14="http://schemas.microsoft.com/office/powerpoint/2010/main" val="29210097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FF3-2516-4DE1-8672-6FAB77DCAD5B}"/>
              </a:ext>
            </a:extLst>
          </p:cNvPr>
          <p:cNvSpPr>
            <a:spLocks noGrp="1"/>
          </p:cNvSpPr>
          <p:nvPr>
            <p:ph type="title"/>
          </p:nvPr>
        </p:nvSpPr>
        <p:spPr/>
        <p:txBody>
          <a:bodyPr>
            <a:normAutofit fontScale="90000"/>
          </a:bodyPr>
          <a:lstStyle/>
          <a:p>
            <a:r>
              <a:rPr lang="en-US" dirty="0"/>
              <a:t>Predicting 2022 from</a:t>
            </a:r>
            <a:br>
              <a:rPr lang="en-US" dirty="0"/>
            </a:br>
            <a:r>
              <a:rPr lang="en-US" dirty="0"/>
              <a:t>Surge and Decline Theory</a:t>
            </a:r>
          </a:p>
        </p:txBody>
      </p:sp>
      <p:graphicFrame>
        <p:nvGraphicFramePr>
          <p:cNvPr id="6" name="Content Placeholder 5">
            <a:extLst>
              <a:ext uri="{FF2B5EF4-FFF2-40B4-BE49-F238E27FC236}">
                <a16:creationId xmlns:a16="http://schemas.microsoft.com/office/drawing/2014/main" id="{6385735E-1C01-474D-9406-5895B4F87141}"/>
              </a:ext>
            </a:extLst>
          </p:cNvPr>
          <p:cNvGraphicFramePr>
            <a:graphicFrameLocks noGrp="1"/>
          </p:cNvGraphicFramePr>
          <p:nvPr>
            <p:ph idx="1"/>
          </p:nvPr>
        </p:nvGraphicFramePr>
        <p:xfrm>
          <a:off x="474133" y="2209800"/>
          <a:ext cx="82296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A6F8D96B-9BB1-44D7-864C-D85325F11468}"/>
              </a:ext>
            </a:extLst>
          </p:cNvPr>
          <p:cNvSpPr txBox="1"/>
          <p:nvPr/>
        </p:nvSpPr>
        <p:spPr>
          <a:xfrm>
            <a:off x="6400800" y="1752600"/>
            <a:ext cx="2667000" cy="1323439"/>
          </a:xfrm>
          <a:prstGeom prst="rect">
            <a:avLst/>
          </a:prstGeom>
          <a:noFill/>
        </p:spPr>
        <p:txBody>
          <a:bodyPr wrap="square" rtlCol="0">
            <a:spAutoFit/>
          </a:bodyPr>
          <a:lstStyle/>
          <a:p>
            <a:r>
              <a:rPr lang="en-US" sz="2000" b="1" dirty="0"/>
              <a:t>Biden’s 14-point </a:t>
            </a:r>
          </a:p>
          <a:p>
            <a:r>
              <a:rPr lang="en-US" sz="2000" b="1" dirty="0"/>
              <a:t>advantage in 2020</a:t>
            </a:r>
          </a:p>
          <a:p>
            <a:r>
              <a:rPr lang="en-US" sz="2000" b="1" dirty="0"/>
              <a:t>predicts Republican gain of 31 seats in 2022</a:t>
            </a:r>
          </a:p>
        </p:txBody>
      </p:sp>
    </p:spTree>
    <p:extLst>
      <p:ext uri="{BB962C8B-B14F-4D97-AF65-F5344CB8AC3E}">
        <p14:creationId xmlns:p14="http://schemas.microsoft.com/office/powerpoint/2010/main" val="1113339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7EA72-6CF9-4E48-8FD1-7606639A2284}"/>
              </a:ext>
            </a:extLst>
          </p:cNvPr>
          <p:cNvSpPr>
            <a:spLocks noGrp="1"/>
          </p:cNvSpPr>
          <p:nvPr>
            <p:ph type="title"/>
          </p:nvPr>
        </p:nvSpPr>
        <p:spPr/>
        <p:txBody>
          <a:bodyPr>
            <a:normAutofit fontScale="90000"/>
          </a:bodyPr>
          <a:lstStyle/>
          <a:p>
            <a:r>
              <a:rPr lang="en-US" b="1" dirty="0"/>
              <a:t>Referendum Theory of Midterm Elections</a:t>
            </a:r>
          </a:p>
        </p:txBody>
      </p:sp>
      <p:sp>
        <p:nvSpPr>
          <p:cNvPr id="3" name="Content Placeholder 2">
            <a:extLst>
              <a:ext uri="{FF2B5EF4-FFF2-40B4-BE49-F238E27FC236}">
                <a16:creationId xmlns:a16="http://schemas.microsoft.com/office/drawing/2014/main" id="{F1511E8D-4B79-476E-A07D-BD59241C42E4}"/>
              </a:ext>
            </a:extLst>
          </p:cNvPr>
          <p:cNvSpPr>
            <a:spLocks noGrp="1"/>
          </p:cNvSpPr>
          <p:nvPr>
            <p:ph idx="1"/>
          </p:nvPr>
        </p:nvSpPr>
        <p:spPr>
          <a:xfrm>
            <a:off x="1143000" y="1905000"/>
            <a:ext cx="7010400" cy="4572000"/>
          </a:xfrm>
        </p:spPr>
        <p:txBody>
          <a:bodyPr/>
          <a:lstStyle/>
          <a:p>
            <a:pPr marL="0" indent="0">
              <a:buNone/>
            </a:pPr>
            <a:r>
              <a:rPr lang="en-US" dirty="0"/>
              <a:t>After taking office, presidents make policy choices that tend to make more enemies than friends, leading to declining popularity that weakens appeal of president’s party in midterms.</a:t>
            </a:r>
          </a:p>
        </p:txBody>
      </p:sp>
    </p:spTree>
    <p:extLst>
      <p:ext uri="{BB962C8B-B14F-4D97-AF65-F5344CB8AC3E}">
        <p14:creationId xmlns:p14="http://schemas.microsoft.com/office/powerpoint/2010/main" val="876035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A991-73FD-4A7D-9EAD-8707338C2BB2}"/>
              </a:ext>
            </a:extLst>
          </p:cNvPr>
          <p:cNvSpPr>
            <a:spLocks noGrp="1"/>
          </p:cNvSpPr>
          <p:nvPr>
            <p:ph type="title"/>
          </p:nvPr>
        </p:nvSpPr>
        <p:spPr/>
        <p:txBody>
          <a:bodyPr>
            <a:normAutofit fontScale="90000"/>
          </a:bodyPr>
          <a:lstStyle/>
          <a:p>
            <a:r>
              <a:rPr lang="en-US" dirty="0"/>
              <a:t>Change in Presidential Approval Rating</a:t>
            </a:r>
            <a:br>
              <a:rPr lang="en-US" dirty="0"/>
            </a:br>
            <a:r>
              <a:rPr lang="en-US" dirty="0"/>
              <a:t>from First Year in Office to Second Year</a:t>
            </a:r>
          </a:p>
        </p:txBody>
      </p:sp>
      <p:graphicFrame>
        <p:nvGraphicFramePr>
          <p:cNvPr id="6" name="Content Placeholder 5">
            <a:extLst>
              <a:ext uri="{FF2B5EF4-FFF2-40B4-BE49-F238E27FC236}">
                <a16:creationId xmlns:a16="http://schemas.microsoft.com/office/drawing/2014/main" id="{BC61E9FD-FA3B-44B5-ABF9-FE59ED65287C}"/>
              </a:ext>
            </a:extLst>
          </p:cNvPr>
          <p:cNvGraphicFramePr>
            <a:graphicFrameLocks noGrp="1"/>
          </p:cNvGraphicFramePr>
          <p:nvPr>
            <p:ph idx="1"/>
            <p:extLst>
              <p:ext uri="{D42A27DB-BD31-4B8C-83A1-F6EECF244321}">
                <p14:modId xmlns:p14="http://schemas.microsoft.com/office/powerpoint/2010/main" val="3015768134"/>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EC2FFC1-284D-497B-BF78-848FCC01D699}"/>
              </a:ext>
            </a:extLst>
          </p:cNvPr>
          <p:cNvSpPr txBox="1"/>
          <p:nvPr/>
        </p:nvSpPr>
        <p:spPr>
          <a:xfrm>
            <a:off x="228600" y="6400800"/>
            <a:ext cx="1624740" cy="307777"/>
          </a:xfrm>
          <a:prstGeom prst="rect">
            <a:avLst/>
          </a:prstGeom>
          <a:noFill/>
        </p:spPr>
        <p:txBody>
          <a:bodyPr wrap="none" rtlCol="0">
            <a:spAutoFit/>
          </a:bodyPr>
          <a:lstStyle/>
          <a:p>
            <a:r>
              <a:rPr lang="en-US" sz="1400" dirty="0"/>
              <a:t>Source: Gallup polls</a:t>
            </a:r>
          </a:p>
        </p:txBody>
      </p:sp>
    </p:spTree>
    <p:extLst>
      <p:ext uri="{BB962C8B-B14F-4D97-AF65-F5344CB8AC3E}">
        <p14:creationId xmlns:p14="http://schemas.microsoft.com/office/powerpoint/2010/main" val="2743884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0A991-73FD-4A7D-9EAD-8707338C2BB2}"/>
              </a:ext>
            </a:extLst>
          </p:cNvPr>
          <p:cNvSpPr>
            <a:spLocks noGrp="1"/>
          </p:cNvSpPr>
          <p:nvPr>
            <p:ph type="title"/>
          </p:nvPr>
        </p:nvSpPr>
        <p:spPr/>
        <p:txBody>
          <a:bodyPr>
            <a:normAutofit fontScale="90000"/>
          </a:bodyPr>
          <a:lstStyle/>
          <a:p>
            <a:r>
              <a:rPr lang="en-US" dirty="0"/>
              <a:t>Change in Presidential Approval Rating</a:t>
            </a:r>
            <a:br>
              <a:rPr lang="en-US" dirty="0"/>
            </a:br>
            <a:r>
              <a:rPr lang="en-US" dirty="0"/>
              <a:t>from First Year in Office to Second Year</a:t>
            </a:r>
          </a:p>
        </p:txBody>
      </p:sp>
      <p:graphicFrame>
        <p:nvGraphicFramePr>
          <p:cNvPr id="6" name="Content Placeholder 5">
            <a:extLst>
              <a:ext uri="{FF2B5EF4-FFF2-40B4-BE49-F238E27FC236}">
                <a16:creationId xmlns:a16="http://schemas.microsoft.com/office/drawing/2014/main" id="{BC61E9FD-FA3B-44B5-ABF9-FE59ED65287C}"/>
              </a:ext>
            </a:extLst>
          </p:cNvPr>
          <p:cNvGraphicFramePr>
            <a:graphicFrameLocks noGrp="1"/>
          </p:cNvGraphicFramePr>
          <p:nvPr>
            <p:ph idx="1"/>
            <p:extLst>
              <p:ext uri="{D42A27DB-BD31-4B8C-83A1-F6EECF244321}">
                <p14:modId xmlns:p14="http://schemas.microsoft.com/office/powerpoint/2010/main" val="1386512704"/>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EC2FFC1-284D-497B-BF78-848FCC01D699}"/>
              </a:ext>
            </a:extLst>
          </p:cNvPr>
          <p:cNvSpPr txBox="1"/>
          <p:nvPr/>
        </p:nvSpPr>
        <p:spPr>
          <a:xfrm>
            <a:off x="228600" y="6400800"/>
            <a:ext cx="1624740" cy="307777"/>
          </a:xfrm>
          <a:prstGeom prst="rect">
            <a:avLst/>
          </a:prstGeom>
          <a:noFill/>
        </p:spPr>
        <p:txBody>
          <a:bodyPr wrap="none" rtlCol="0">
            <a:spAutoFit/>
          </a:bodyPr>
          <a:lstStyle/>
          <a:p>
            <a:r>
              <a:rPr lang="en-US" sz="1400" dirty="0"/>
              <a:t>Source: Gallup polls</a:t>
            </a:r>
          </a:p>
        </p:txBody>
      </p:sp>
    </p:spTree>
    <p:extLst>
      <p:ext uri="{BB962C8B-B14F-4D97-AF65-F5344CB8AC3E}">
        <p14:creationId xmlns:p14="http://schemas.microsoft.com/office/powerpoint/2010/main" val="3357796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30E5-3AF1-453A-8BC1-C0AB5A505FDB}"/>
              </a:ext>
            </a:extLst>
          </p:cNvPr>
          <p:cNvSpPr>
            <a:spLocks noGrp="1"/>
          </p:cNvSpPr>
          <p:nvPr>
            <p:ph type="title"/>
          </p:nvPr>
        </p:nvSpPr>
        <p:spPr/>
        <p:txBody>
          <a:bodyPr>
            <a:normAutofit fontScale="90000"/>
          </a:bodyPr>
          <a:lstStyle/>
          <a:p>
            <a:r>
              <a:rPr lang="en-US" dirty="0"/>
              <a:t>Presidential Approval Rating </a:t>
            </a:r>
            <a:br>
              <a:rPr lang="en-US" dirty="0"/>
            </a:br>
            <a:r>
              <a:rPr lang="en-US" dirty="0"/>
              <a:t>and Out-Party Share of House Vote</a:t>
            </a:r>
          </a:p>
        </p:txBody>
      </p:sp>
      <p:graphicFrame>
        <p:nvGraphicFramePr>
          <p:cNvPr id="4" name="Content Placeholder 3">
            <a:extLst>
              <a:ext uri="{FF2B5EF4-FFF2-40B4-BE49-F238E27FC236}">
                <a16:creationId xmlns:a16="http://schemas.microsoft.com/office/drawing/2014/main" id="{D1EB12EE-04D6-4BCD-827D-03EF85B7749E}"/>
              </a:ext>
            </a:extLst>
          </p:cNvPr>
          <p:cNvGraphicFramePr>
            <a:graphicFrameLocks noGrp="1"/>
          </p:cNvGraphicFramePr>
          <p:nvPr>
            <p:ph idx="1"/>
            <p:extLst>
              <p:ext uri="{D42A27DB-BD31-4B8C-83A1-F6EECF244321}">
                <p14:modId xmlns:p14="http://schemas.microsoft.com/office/powerpoint/2010/main" val="3175078120"/>
              </p:ext>
            </p:extLst>
          </p:nvPr>
        </p:nvGraphicFramePr>
        <p:xfrm>
          <a:off x="2015066" y="2023533"/>
          <a:ext cx="5909733" cy="36914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219AD39-2420-4398-846E-35839B75DA5A}"/>
              </a:ext>
            </a:extLst>
          </p:cNvPr>
          <p:cNvSpPr txBox="1"/>
          <p:nvPr/>
        </p:nvSpPr>
        <p:spPr>
          <a:xfrm>
            <a:off x="721047" y="3127970"/>
            <a:ext cx="1260153" cy="923330"/>
          </a:xfrm>
          <a:prstGeom prst="rect">
            <a:avLst/>
          </a:prstGeom>
          <a:noFill/>
        </p:spPr>
        <p:txBody>
          <a:bodyPr wrap="square" rtlCol="0">
            <a:spAutoFit/>
          </a:bodyPr>
          <a:lstStyle/>
          <a:p>
            <a:r>
              <a:rPr lang="en-US" b="1" dirty="0"/>
              <a:t>Out-party</a:t>
            </a:r>
          </a:p>
          <a:p>
            <a:r>
              <a:rPr lang="en-US" b="1" dirty="0"/>
              <a:t>share of </a:t>
            </a:r>
            <a:br>
              <a:rPr lang="en-US" b="1" dirty="0"/>
            </a:br>
            <a:r>
              <a:rPr lang="en-US" b="1" dirty="0"/>
              <a:t>House vote</a:t>
            </a:r>
          </a:p>
        </p:txBody>
      </p:sp>
      <p:sp>
        <p:nvSpPr>
          <p:cNvPr id="6" name="TextBox 5">
            <a:extLst>
              <a:ext uri="{FF2B5EF4-FFF2-40B4-BE49-F238E27FC236}">
                <a16:creationId xmlns:a16="http://schemas.microsoft.com/office/drawing/2014/main" id="{3DCD96E4-0DD7-4BDE-B882-BD2B3FB4FE57}"/>
              </a:ext>
            </a:extLst>
          </p:cNvPr>
          <p:cNvSpPr txBox="1"/>
          <p:nvPr/>
        </p:nvSpPr>
        <p:spPr>
          <a:xfrm>
            <a:off x="3657600" y="5929868"/>
            <a:ext cx="2925013" cy="369332"/>
          </a:xfrm>
          <a:prstGeom prst="rect">
            <a:avLst/>
          </a:prstGeom>
          <a:noFill/>
        </p:spPr>
        <p:txBody>
          <a:bodyPr wrap="square" rtlCol="0">
            <a:spAutoFit/>
          </a:bodyPr>
          <a:lstStyle/>
          <a:p>
            <a:r>
              <a:rPr lang="en-US" b="1" dirty="0"/>
              <a:t>Presidential approval rating</a:t>
            </a:r>
          </a:p>
        </p:txBody>
      </p:sp>
    </p:spTree>
    <p:extLst>
      <p:ext uri="{BB962C8B-B14F-4D97-AF65-F5344CB8AC3E}">
        <p14:creationId xmlns:p14="http://schemas.microsoft.com/office/powerpoint/2010/main" val="2527081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230E5-3AF1-453A-8BC1-C0AB5A505FDB}"/>
              </a:ext>
            </a:extLst>
          </p:cNvPr>
          <p:cNvSpPr>
            <a:spLocks noGrp="1"/>
          </p:cNvSpPr>
          <p:nvPr>
            <p:ph type="title"/>
          </p:nvPr>
        </p:nvSpPr>
        <p:spPr/>
        <p:txBody>
          <a:bodyPr>
            <a:normAutofit fontScale="90000"/>
          </a:bodyPr>
          <a:lstStyle/>
          <a:p>
            <a:r>
              <a:rPr lang="en-US" dirty="0"/>
              <a:t>Presidential Approval Rating </a:t>
            </a:r>
            <a:br>
              <a:rPr lang="en-US" dirty="0"/>
            </a:br>
            <a:r>
              <a:rPr lang="en-US" dirty="0"/>
              <a:t>and Out-Party Share of House Vote</a:t>
            </a:r>
          </a:p>
        </p:txBody>
      </p:sp>
      <p:graphicFrame>
        <p:nvGraphicFramePr>
          <p:cNvPr id="4" name="Content Placeholder 3">
            <a:extLst>
              <a:ext uri="{FF2B5EF4-FFF2-40B4-BE49-F238E27FC236}">
                <a16:creationId xmlns:a16="http://schemas.microsoft.com/office/drawing/2014/main" id="{D1EB12EE-04D6-4BCD-827D-03EF85B7749E}"/>
              </a:ext>
            </a:extLst>
          </p:cNvPr>
          <p:cNvGraphicFramePr>
            <a:graphicFrameLocks noGrp="1"/>
          </p:cNvGraphicFramePr>
          <p:nvPr>
            <p:ph idx="1"/>
          </p:nvPr>
        </p:nvGraphicFramePr>
        <p:xfrm>
          <a:off x="2015066" y="2023533"/>
          <a:ext cx="5909733" cy="369146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219AD39-2420-4398-846E-35839B75DA5A}"/>
              </a:ext>
            </a:extLst>
          </p:cNvPr>
          <p:cNvSpPr txBox="1"/>
          <p:nvPr/>
        </p:nvSpPr>
        <p:spPr>
          <a:xfrm>
            <a:off x="721047" y="3127970"/>
            <a:ext cx="1260153" cy="923330"/>
          </a:xfrm>
          <a:prstGeom prst="rect">
            <a:avLst/>
          </a:prstGeom>
          <a:noFill/>
        </p:spPr>
        <p:txBody>
          <a:bodyPr wrap="square" rtlCol="0">
            <a:spAutoFit/>
          </a:bodyPr>
          <a:lstStyle/>
          <a:p>
            <a:r>
              <a:rPr lang="en-US" b="1" dirty="0"/>
              <a:t>Out-party</a:t>
            </a:r>
          </a:p>
          <a:p>
            <a:r>
              <a:rPr lang="en-US" b="1" dirty="0"/>
              <a:t>share of </a:t>
            </a:r>
            <a:br>
              <a:rPr lang="en-US" b="1" dirty="0"/>
            </a:br>
            <a:r>
              <a:rPr lang="en-US" b="1" dirty="0"/>
              <a:t>House vote</a:t>
            </a:r>
          </a:p>
        </p:txBody>
      </p:sp>
      <p:sp>
        <p:nvSpPr>
          <p:cNvPr id="6" name="TextBox 5">
            <a:extLst>
              <a:ext uri="{FF2B5EF4-FFF2-40B4-BE49-F238E27FC236}">
                <a16:creationId xmlns:a16="http://schemas.microsoft.com/office/drawing/2014/main" id="{3DCD96E4-0DD7-4BDE-B882-BD2B3FB4FE57}"/>
              </a:ext>
            </a:extLst>
          </p:cNvPr>
          <p:cNvSpPr txBox="1"/>
          <p:nvPr/>
        </p:nvSpPr>
        <p:spPr>
          <a:xfrm>
            <a:off x="3657600" y="5929868"/>
            <a:ext cx="2925013" cy="369332"/>
          </a:xfrm>
          <a:prstGeom prst="rect">
            <a:avLst/>
          </a:prstGeom>
          <a:noFill/>
        </p:spPr>
        <p:txBody>
          <a:bodyPr wrap="square" rtlCol="0">
            <a:spAutoFit/>
          </a:bodyPr>
          <a:lstStyle/>
          <a:p>
            <a:r>
              <a:rPr lang="en-US" b="1" dirty="0"/>
              <a:t>Presidential approval rating</a:t>
            </a:r>
          </a:p>
        </p:txBody>
      </p:sp>
      <p:sp>
        <p:nvSpPr>
          <p:cNvPr id="3" name="TextBox 2">
            <a:extLst>
              <a:ext uri="{FF2B5EF4-FFF2-40B4-BE49-F238E27FC236}">
                <a16:creationId xmlns:a16="http://schemas.microsoft.com/office/drawing/2014/main" id="{33E12939-C4F0-48A1-8D82-1FEF9C5C7023}"/>
              </a:ext>
            </a:extLst>
          </p:cNvPr>
          <p:cNvSpPr txBox="1"/>
          <p:nvPr/>
        </p:nvSpPr>
        <p:spPr>
          <a:xfrm>
            <a:off x="5798129" y="1936108"/>
            <a:ext cx="2914837" cy="1200329"/>
          </a:xfrm>
          <a:prstGeom prst="rect">
            <a:avLst/>
          </a:prstGeom>
          <a:noFill/>
        </p:spPr>
        <p:txBody>
          <a:bodyPr wrap="none" rtlCol="0">
            <a:spAutoFit/>
          </a:bodyPr>
          <a:lstStyle/>
          <a:p>
            <a:r>
              <a:rPr lang="en-US" b="1" dirty="0"/>
              <a:t>Biden’s approval rating</a:t>
            </a:r>
          </a:p>
          <a:p>
            <a:r>
              <a:rPr lang="en-US" b="1" dirty="0"/>
              <a:t>predicts that Republicans </a:t>
            </a:r>
          </a:p>
          <a:p>
            <a:r>
              <a:rPr lang="en-US" b="1" dirty="0"/>
              <a:t>will win 2022 House vote by </a:t>
            </a:r>
          </a:p>
          <a:p>
            <a:r>
              <a:rPr lang="en-US" b="1" dirty="0"/>
              <a:t>53-47 nationally</a:t>
            </a:r>
          </a:p>
        </p:txBody>
      </p:sp>
    </p:spTree>
    <p:extLst>
      <p:ext uri="{BB962C8B-B14F-4D97-AF65-F5344CB8AC3E}">
        <p14:creationId xmlns:p14="http://schemas.microsoft.com/office/powerpoint/2010/main" val="18083604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9FCC1-E5AF-4128-B1EA-3B6E1DDD620C}"/>
              </a:ext>
            </a:extLst>
          </p:cNvPr>
          <p:cNvSpPr>
            <a:spLocks noGrp="1"/>
          </p:cNvSpPr>
          <p:nvPr>
            <p:ph type="title"/>
          </p:nvPr>
        </p:nvSpPr>
        <p:spPr/>
        <p:txBody>
          <a:bodyPr>
            <a:normAutofit fontScale="90000"/>
          </a:bodyPr>
          <a:lstStyle/>
          <a:p>
            <a:r>
              <a:rPr lang="en-US" dirty="0"/>
              <a:t>Generic Two-Party Congressional Vote </a:t>
            </a:r>
            <a:br>
              <a:rPr lang="en-US" dirty="0"/>
            </a:br>
            <a:r>
              <a:rPr lang="en-US" sz="2000" dirty="0"/>
              <a:t>(“If upcoming November election were held today, would you vote for Democratic or Republican candidate for House of Representatives?) </a:t>
            </a:r>
          </a:p>
        </p:txBody>
      </p:sp>
      <p:graphicFrame>
        <p:nvGraphicFramePr>
          <p:cNvPr id="6" name="Content Placeholder 5">
            <a:extLst>
              <a:ext uri="{FF2B5EF4-FFF2-40B4-BE49-F238E27FC236}">
                <a16:creationId xmlns:a16="http://schemas.microsoft.com/office/drawing/2014/main" id="{E5D295AE-DAE0-4318-BBFA-B3D92FDD0782}"/>
              </a:ext>
            </a:extLst>
          </p:cNvPr>
          <p:cNvGraphicFramePr>
            <a:graphicFrameLocks noGrp="1"/>
          </p:cNvGraphicFramePr>
          <p:nvPr>
            <p:ph idx="1"/>
            <p:extLst>
              <p:ext uri="{D42A27DB-BD31-4B8C-83A1-F6EECF244321}">
                <p14:modId xmlns:p14="http://schemas.microsoft.com/office/powerpoint/2010/main" val="3220243015"/>
              </p:ext>
            </p:extLst>
          </p:nvPr>
        </p:nvGraphicFramePr>
        <p:xfrm>
          <a:off x="76200" y="1314966"/>
          <a:ext cx="8229600" cy="510540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8D27B009-E05D-43D9-9802-D90CDF7D6D25}"/>
              </a:ext>
            </a:extLst>
          </p:cNvPr>
          <p:cNvSpPr txBox="1"/>
          <p:nvPr/>
        </p:nvSpPr>
        <p:spPr>
          <a:xfrm>
            <a:off x="838200" y="2831068"/>
            <a:ext cx="1273938" cy="369332"/>
          </a:xfrm>
          <a:prstGeom prst="rect">
            <a:avLst/>
          </a:prstGeom>
          <a:noFill/>
        </p:spPr>
        <p:txBody>
          <a:bodyPr wrap="none" rtlCol="0">
            <a:spAutoFit/>
          </a:bodyPr>
          <a:lstStyle/>
          <a:p>
            <a:r>
              <a:rPr lang="en-US" b="1" dirty="0"/>
              <a:t>Democratic</a:t>
            </a:r>
          </a:p>
        </p:txBody>
      </p:sp>
      <p:sp>
        <p:nvSpPr>
          <p:cNvPr id="9" name="TextBox 8">
            <a:extLst>
              <a:ext uri="{FF2B5EF4-FFF2-40B4-BE49-F238E27FC236}">
                <a16:creationId xmlns:a16="http://schemas.microsoft.com/office/drawing/2014/main" id="{D24CBD45-51D5-40B9-9DE8-23FA62FDF799}"/>
              </a:ext>
            </a:extLst>
          </p:cNvPr>
          <p:cNvSpPr txBox="1"/>
          <p:nvPr/>
        </p:nvSpPr>
        <p:spPr>
          <a:xfrm>
            <a:off x="3200400" y="3683000"/>
            <a:ext cx="1241109" cy="369332"/>
          </a:xfrm>
          <a:prstGeom prst="rect">
            <a:avLst/>
          </a:prstGeom>
          <a:noFill/>
        </p:spPr>
        <p:txBody>
          <a:bodyPr wrap="none" rtlCol="0">
            <a:spAutoFit/>
          </a:bodyPr>
          <a:lstStyle/>
          <a:p>
            <a:r>
              <a:rPr lang="en-US" b="1" dirty="0"/>
              <a:t>Republican</a:t>
            </a:r>
          </a:p>
        </p:txBody>
      </p:sp>
      <p:cxnSp>
        <p:nvCxnSpPr>
          <p:cNvPr id="11" name="Straight Arrow Connector 10">
            <a:extLst>
              <a:ext uri="{FF2B5EF4-FFF2-40B4-BE49-F238E27FC236}">
                <a16:creationId xmlns:a16="http://schemas.microsoft.com/office/drawing/2014/main" id="{D228B90B-399C-44F5-B843-BEBEA8021CF6}"/>
              </a:ext>
            </a:extLst>
          </p:cNvPr>
          <p:cNvCxnSpPr>
            <a:cxnSpLocks/>
          </p:cNvCxnSpPr>
          <p:nvPr/>
        </p:nvCxnSpPr>
        <p:spPr>
          <a:xfrm flipV="1">
            <a:off x="1905000" y="2667000"/>
            <a:ext cx="1" cy="1640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2F91615-E0D8-40E4-8416-644179EF8D5E}"/>
              </a:ext>
            </a:extLst>
          </p:cNvPr>
          <p:cNvCxnSpPr>
            <a:cxnSpLocks/>
          </p:cNvCxnSpPr>
          <p:nvPr/>
        </p:nvCxnSpPr>
        <p:spPr>
          <a:xfrm flipH="1" flipV="1">
            <a:off x="3335867" y="3429000"/>
            <a:ext cx="321733" cy="228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86EA8E-CC1A-49F7-A875-E03A27BEC50F}"/>
              </a:ext>
            </a:extLst>
          </p:cNvPr>
          <p:cNvSpPr txBox="1"/>
          <p:nvPr/>
        </p:nvSpPr>
        <p:spPr>
          <a:xfrm>
            <a:off x="304800" y="6553200"/>
            <a:ext cx="7010400" cy="307777"/>
          </a:xfrm>
          <a:prstGeom prst="rect">
            <a:avLst/>
          </a:prstGeom>
          <a:noFill/>
        </p:spPr>
        <p:txBody>
          <a:bodyPr wrap="square" rtlCol="0">
            <a:spAutoFit/>
          </a:bodyPr>
          <a:lstStyle/>
          <a:p>
            <a:r>
              <a:rPr lang="en-US" sz="1400" dirty="0"/>
              <a:t>Source: Real Clear Politics, based on multiple polls</a:t>
            </a:r>
          </a:p>
        </p:txBody>
      </p:sp>
      <p:sp>
        <p:nvSpPr>
          <p:cNvPr id="4" name="Oval 3">
            <a:extLst>
              <a:ext uri="{FF2B5EF4-FFF2-40B4-BE49-F238E27FC236}">
                <a16:creationId xmlns:a16="http://schemas.microsoft.com/office/drawing/2014/main" id="{75944141-61CB-4E41-AAE0-B871A9155FB8}"/>
              </a:ext>
            </a:extLst>
          </p:cNvPr>
          <p:cNvSpPr/>
          <p:nvPr/>
        </p:nvSpPr>
        <p:spPr>
          <a:xfrm>
            <a:off x="7696200" y="2362200"/>
            <a:ext cx="914400" cy="1219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981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B33A-A83E-46EE-8D96-784896DCFA20}"/>
              </a:ext>
            </a:extLst>
          </p:cNvPr>
          <p:cNvSpPr>
            <a:spLocks noGrp="1"/>
          </p:cNvSpPr>
          <p:nvPr>
            <p:ph type="title"/>
          </p:nvPr>
        </p:nvSpPr>
        <p:spPr/>
        <p:txBody>
          <a:bodyPr>
            <a:normAutofit fontScale="90000"/>
          </a:bodyPr>
          <a:lstStyle/>
          <a:p>
            <a:r>
              <a:rPr lang="en-US" dirty="0"/>
              <a:t>Out-Party Share of Midterm Two-Party Vote</a:t>
            </a:r>
            <a:br>
              <a:rPr lang="en-US" dirty="0"/>
            </a:br>
            <a:r>
              <a:rPr lang="en-US" dirty="0"/>
              <a:t>and Gain/Loss of House Seats</a:t>
            </a:r>
          </a:p>
        </p:txBody>
      </p:sp>
      <p:graphicFrame>
        <p:nvGraphicFramePr>
          <p:cNvPr id="6" name="Content Placeholder 5">
            <a:extLst>
              <a:ext uri="{FF2B5EF4-FFF2-40B4-BE49-F238E27FC236}">
                <a16:creationId xmlns:a16="http://schemas.microsoft.com/office/drawing/2014/main" id="{86D23AB2-1C59-4474-9038-7D12F485FF48}"/>
              </a:ext>
            </a:extLst>
          </p:cNvPr>
          <p:cNvGraphicFramePr>
            <a:graphicFrameLocks noGrp="1"/>
          </p:cNvGraphicFramePr>
          <p:nvPr>
            <p:ph idx="1"/>
            <p:extLst>
              <p:ext uri="{D42A27DB-BD31-4B8C-83A1-F6EECF244321}">
                <p14:modId xmlns:p14="http://schemas.microsoft.com/office/powerpoint/2010/main" val="3107268509"/>
              </p:ext>
            </p:extLst>
          </p:nvPr>
        </p:nvGraphicFramePr>
        <p:xfrm>
          <a:off x="1905000" y="1600200"/>
          <a:ext cx="6764866"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CAE7C40-77CC-4725-8FF0-E8CD76CDF14F}"/>
              </a:ext>
            </a:extLst>
          </p:cNvPr>
          <p:cNvSpPr txBox="1"/>
          <p:nvPr/>
        </p:nvSpPr>
        <p:spPr>
          <a:xfrm>
            <a:off x="457200" y="3200400"/>
            <a:ext cx="1311065" cy="923330"/>
          </a:xfrm>
          <a:prstGeom prst="rect">
            <a:avLst/>
          </a:prstGeom>
          <a:noFill/>
        </p:spPr>
        <p:txBody>
          <a:bodyPr wrap="square" rtlCol="0">
            <a:spAutoFit/>
          </a:bodyPr>
          <a:lstStyle/>
          <a:p>
            <a:r>
              <a:rPr lang="en-US" dirty="0"/>
              <a:t>Out-party</a:t>
            </a:r>
          </a:p>
          <a:p>
            <a:r>
              <a:rPr lang="en-US" dirty="0"/>
              <a:t>gain/loss</a:t>
            </a:r>
          </a:p>
          <a:p>
            <a:r>
              <a:rPr lang="en-US" dirty="0"/>
              <a:t>House seats</a:t>
            </a:r>
          </a:p>
        </p:txBody>
      </p:sp>
      <p:sp>
        <p:nvSpPr>
          <p:cNvPr id="3" name="TextBox 2">
            <a:extLst>
              <a:ext uri="{FF2B5EF4-FFF2-40B4-BE49-F238E27FC236}">
                <a16:creationId xmlns:a16="http://schemas.microsoft.com/office/drawing/2014/main" id="{656BE727-F934-4092-A559-BC8A881731F0}"/>
              </a:ext>
            </a:extLst>
          </p:cNvPr>
          <p:cNvSpPr txBox="1"/>
          <p:nvPr/>
        </p:nvSpPr>
        <p:spPr>
          <a:xfrm>
            <a:off x="228600" y="6400800"/>
            <a:ext cx="3635739" cy="369332"/>
          </a:xfrm>
          <a:prstGeom prst="rect">
            <a:avLst/>
          </a:prstGeom>
          <a:noFill/>
        </p:spPr>
        <p:txBody>
          <a:bodyPr wrap="none" rtlCol="0">
            <a:spAutoFit/>
          </a:bodyPr>
          <a:lstStyle/>
          <a:p>
            <a:r>
              <a:rPr lang="en-US" dirty="0"/>
              <a:t>Note: Based on 1972-2018 midterms</a:t>
            </a:r>
          </a:p>
        </p:txBody>
      </p:sp>
    </p:spTree>
    <p:extLst>
      <p:ext uri="{BB962C8B-B14F-4D97-AF65-F5344CB8AC3E}">
        <p14:creationId xmlns:p14="http://schemas.microsoft.com/office/powerpoint/2010/main" val="27419146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6B33A-A83E-46EE-8D96-784896DCFA20}"/>
              </a:ext>
            </a:extLst>
          </p:cNvPr>
          <p:cNvSpPr>
            <a:spLocks noGrp="1"/>
          </p:cNvSpPr>
          <p:nvPr>
            <p:ph type="title"/>
          </p:nvPr>
        </p:nvSpPr>
        <p:spPr/>
        <p:txBody>
          <a:bodyPr>
            <a:normAutofit fontScale="90000"/>
          </a:bodyPr>
          <a:lstStyle/>
          <a:p>
            <a:r>
              <a:rPr lang="en-US" dirty="0"/>
              <a:t>Out-Party Share of Two-Party Vote</a:t>
            </a:r>
            <a:br>
              <a:rPr lang="en-US" dirty="0"/>
            </a:br>
            <a:r>
              <a:rPr lang="en-US" dirty="0"/>
              <a:t>and Gain/Loss of House Seats</a:t>
            </a:r>
          </a:p>
        </p:txBody>
      </p:sp>
      <p:graphicFrame>
        <p:nvGraphicFramePr>
          <p:cNvPr id="6" name="Content Placeholder 5">
            <a:extLst>
              <a:ext uri="{FF2B5EF4-FFF2-40B4-BE49-F238E27FC236}">
                <a16:creationId xmlns:a16="http://schemas.microsoft.com/office/drawing/2014/main" id="{86D23AB2-1C59-4474-9038-7D12F485FF48}"/>
              </a:ext>
            </a:extLst>
          </p:cNvPr>
          <p:cNvGraphicFramePr>
            <a:graphicFrameLocks noGrp="1"/>
          </p:cNvGraphicFramePr>
          <p:nvPr>
            <p:ph idx="1"/>
            <p:extLst>
              <p:ext uri="{D42A27DB-BD31-4B8C-83A1-F6EECF244321}">
                <p14:modId xmlns:p14="http://schemas.microsoft.com/office/powerpoint/2010/main" val="1018938176"/>
              </p:ext>
            </p:extLst>
          </p:nvPr>
        </p:nvGraphicFramePr>
        <p:xfrm>
          <a:off x="1905000" y="1600200"/>
          <a:ext cx="6764866"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CAE7C40-77CC-4725-8FF0-E8CD76CDF14F}"/>
              </a:ext>
            </a:extLst>
          </p:cNvPr>
          <p:cNvSpPr txBox="1"/>
          <p:nvPr/>
        </p:nvSpPr>
        <p:spPr>
          <a:xfrm>
            <a:off x="457200" y="3200400"/>
            <a:ext cx="1311065" cy="923330"/>
          </a:xfrm>
          <a:prstGeom prst="rect">
            <a:avLst/>
          </a:prstGeom>
          <a:noFill/>
        </p:spPr>
        <p:txBody>
          <a:bodyPr wrap="square" rtlCol="0">
            <a:spAutoFit/>
          </a:bodyPr>
          <a:lstStyle/>
          <a:p>
            <a:r>
              <a:rPr lang="en-US" dirty="0"/>
              <a:t>Out-party</a:t>
            </a:r>
          </a:p>
          <a:p>
            <a:r>
              <a:rPr lang="en-US" dirty="0"/>
              <a:t>gain/loss</a:t>
            </a:r>
          </a:p>
          <a:p>
            <a:r>
              <a:rPr lang="en-US" dirty="0"/>
              <a:t>House seats</a:t>
            </a:r>
          </a:p>
        </p:txBody>
      </p:sp>
      <p:sp>
        <p:nvSpPr>
          <p:cNvPr id="3" name="Oval 2">
            <a:extLst>
              <a:ext uri="{FF2B5EF4-FFF2-40B4-BE49-F238E27FC236}">
                <a16:creationId xmlns:a16="http://schemas.microsoft.com/office/drawing/2014/main" id="{3C6BB413-0935-4EC9-9D94-9A3FE26245FD}"/>
              </a:ext>
            </a:extLst>
          </p:cNvPr>
          <p:cNvSpPr/>
          <p:nvPr/>
        </p:nvSpPr>
        <p:spPr>
          <a:xfrm>
            <a:off x="2743200" y="2590800"/>
            <a:ext cx="762000" cy="342899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44693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7C8A7-7364-4674-A4BB-7AD8EB83FAA8}"/>
              </a:ext>
            </a:extLst>
          </p:cNvPr>
          <p:cNvSpPr>
            <a:spLocks noGrp="1"/>
          </p:cNvSpPr>
          <p:nvPr>
            <p:ph type="title"/>
          </p:nvPr>
        </p:nvSpPr>
        <p:spPr/>
        <p:txBody>
          <a:bodyPr>
            <a:normAutofit fontScale="90000"/>
          </a:bodyPr>
          <a:lstStyle/>
          <a:p>
            <a:r>
              <a:rPr lang="en-US" dirty="0"/>
              <a:t>Why Democrats Aren’t Likely to Lose </a:t>
            </a:r>
            <a:br>
              <a:rPr lang="en-US" dirty="0"/>
            </a:br>
            <a:r>
              <a:rPr lang="en-US" dirty="0"/>
              <a:t>30 or More Seats</a:t>
            </a:r>
          </a:p>
        </p:txBody>
      </p:sp>
      <p:sp>
        <p:nvSpPr>
          <p:cNvPr id="3" name="Content Placeholder 2">
            <a:extLst>
              <a:ext uri="{FF2B5EF4-FFF2-40B4-BE49-F238E27FC236}">
                <a16:creationId xmlns:a16="http://schemas.microsoft.com/office/drawing/2014/main" id="{BCDEDB8B-4B4D-4D9C-BF3A-625AEC2015FD}"/>
              </a:ext>
            </a:extLst>
          </p:cNvPr>
          <p:cNvSpPr>
            <a:spLocks noGrp="1"/>
          </p:cNvSpPr>
          <p:nvPr>
            <p:ph idx="1"/>
          </p:nvPr>
        </p:nvSpPr>
        <p:spPr>
          <a:xfrm>
            <a:off x="457200" y="2057400"/>
            <a:ext cx="8229600" cy="4419600"/>
          </a:xfrm>
        </p:spPr>
        <p:txBody>
          <a:bodyPr>
            <a:normAutofit fontScale="92500"/>
          </a:bodyPr>
          <a:lstStyle/>
          <a:p>
            <a:pPr marL="0" indent="0">
              <a:buNone/>
            </a:pPr>
            <a:r>
              <a:rPr lang="en-US" dirty="0"/>
              <a:t>In past midterms, huge gains by out-party occurred when in-party had large House majority and was defending many seats. </a:t>
            </a:r>
          </a:p>
          <a:p>
            <a:pPr marL="0" indent="0">
              <a:buNone/>
            </a:pPr>
            <a:r>
              <a:rPr lang="en-US" dirty="0"/>
              <a:t>2010 Example: Democrats had a 79 seat advantage in House, enabling GOP to gain huge number of seats when voters swung in its direction </a:t>
            </a:r>
          </a:p>
          <a:p>
            <a:pPr marL="0" indent="0">
              <a:buNone/>
            </a:pPr>
            <a:r>
              <a:rPr lang="en-US" dirty="0"/>
              <a:t>Democrats currently have a 10 seat advantage, reducing likelihood of a Republican “wave” election, though not the likelihood of a Republican takeover. </a:t>
            </a:r>
          </a:p>
        </p:txBody>
      </p:sp>
    </p:spTree>
    <p:extLst>
      <p:ext uri="{BB962C8B-B14F-4D97-AF65-F5344CB8AC3E}">
        <p14:creationId xmlns:p14="http://schemas.microsoft.com/office/powerpoint/2010/main" val="29186387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05579-CD95-480B-A666-C6943C47429B}"/>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72625A5E-6EC8-43DF-B3C6-CD7BFF04AC76}"/>
              </a:ext>
            </a:extLst>
          </p:cNvPr>
          <p:cNvSpPr>
            <a:spLocks noGrp="1"/>
          </p:cNvSpPr>
          <p:nvPr>
            <p:ph idx="1"/>
          </p:nvPr>
        </p:nvSpPr>
        <p:spPr>
          <a:xfrm>
            <a:off x="1143000" y="1981200"/>
            <a:ext cx="7543800" cy="4495800"/>
          </a:xfrm>
        </p:spPr>
        <p:txBody>
          <a:bodyPr/>
          <a:lstStyle/>
          <a:p>
            <a:pPr marL="385763" indent="-385763">
              <a:buAutoNum type="arabicPeriod"/>
            </a:pPr>
            <a:r>
              <a:rPr lang="en-US" dirty="0"/>
              <a:t>Midterm election tendencies</a:t>
            </a:r>
          </a:p>
          <a:p>
            <a:pPr marL="385763" indent="-385763">
              <a:buAutoNum type="arabicPeriod"/>
            </a:pPr>
            <a:r>
              <a:rPr lang="en-US" dirty="0"/>
              <a:t>Projections for 2022</a:t>
            </a:r>
          </a:p>
          <a:p>
            <a:pPr marL="385763" indent="-385763">
              <a:buFont typeface="Arial" pitchFamily="34" charset="0"/>
              <a:buAutoNum type="arabicPeriod"/>
            </a:pPr>
            <a:r>
              <a:rPr lang="en-US" dirty="0"/>
              <a:t>Developments that could alter projections</a:t>
            </a:r>
          </a:p>
          <a:p>
            <a:pPr marL="385763" indent="-385763">
              <a:buAutoNum type="arabicPeriod"/>
            </a:pPr>
            <a:r>
              <a:rPr lang="en-US" dirty="0"/>
              <a:t>Implications if projections hold</a:t>
            </a:r>
          </a:p>
        </p:txBody>
      </p:sp>
    </p:spTree>
    <p:extLst>
      <p:ext uri="{BB962C8B-B14F-4D97-AF65-F5344CB8AC3E}">
        <p14:creationId xmlns:p14="http://schemas.microsoft.com/office/powerpoint/2010/main" val="39231383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AD0C0-B801-494C-ACCE-524CA436CE13}"/>
              </a:ext>
            </a:extLst>
          </p:cNvPr>
          <p:cNvSpPr>
            <a:spLocks noGrp="1"/>
          </p:cNvSpPr>
          <p:nvPr>
            <p:ph type="title"/>
          </p:nvPr>
        </p:nvSpPr>
        <p:spPr>
          <a:xfrm>
            <a:off x="457200" y="533400"/>
            <a:ext cx="8229600" cy="1295400"/>
          </a:xfrm>
        </p:spPr>
        <p:txBody>
          <a:bodyPr>
            <a:normAutofit fontScale="90000"/>
          </a:bodyPr>
          <a:lstStyle/>
          <a:p>
            <a:r>
              <a:rPr lang="en-US" dirty="0"/>
              <a:t>2022 Senate races –</a:t>
            </a:r>
            <a:br>
              <a:rPr lang="en-US" dirty="0"/>
            </a:br>
            <a:r>
              <a:rPr lang="en-US" dirty="0"/>
              <a:t>Cook Political Report Assessment</a:t>
            </a:r>
          </a:p>
        </p:txBody>
      </p:sp>
      <p:graphicFrame>
        <p:nvGraphicFramePr>
          <p:cNvPr id="6" name="Content Placeholder 5">
            <a:extLst>
              <a:ext uri="{FF2B5EF4-FFF2-40B4-BE49-F238E27FC236}">
                <a16:creationId xmlns:a16="http://schemas.microsoft.com/office/drawing/2014/main" id="{3DA2EA58-49B0-4E02-9707-1E041698DFD3}"/>
              </a:ext>
            </a:extLst>
          </p:cNvPr>
          <p:cNvGraphicFramePr>
            <a:graphicFrameLocks noGrp="1"/>
          </p:cNvGraphicFramePr>
          <p:nvPr>
            <p:ph idx="1"/>
            <p:extLst>
              <p:ext uri="{D42A27DB-BD31-4B8C-83A1-F6EECF244321}">
                <p14:modId xmlns:p14="http://schemas.microsoft.com/office/powerpoint/2010/main" val="3234654029"/>
              </p:ext>
            </p:extLst>
          </p:nvPr>
        </p:nvGraphicFramePr>
        <p:xfrm>
          <a:off x="762000" y="1828800"/>
          <a:ext cx="8153400" cy="4191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755290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C88F7-49E5-4B38-ABA2-3EFFB439E699}"/>
              </a:ext>
            </a:extLst>
          </p:cNvPr>
          <p:cNvSpPr>
            <a:spLocks noGrp="1"/>
          </p:cNvSpPr>
          <p:nvPr>
            <p:ph type="title"/>
          </p:nvPr>
        </p:nvSpPr>
        <p:spPr/>
        <p:txBody>
          <a:bodyPr>
            <a:normAutofit/>
          </a:bodyPr>
          <a:lstStyle/>
          <a:p>
            <a:r>
              <a:rPr lang="en-US" sz="3200" dirty="0"/>
              <a:t>Toss-up and Leaning Races (Cook Political Report)</a:t>
            </a:r>
          </a:p>
        </p:txBody>
      </p:sp>
      <p:sp>
        <p:nvSpPr>
          <p:cNvPr id="3" name="Content Placeholder 2">
            <a:extLst>
              <a:ext uri="{FF2B5EF4-FFF2-40B4-BE49-F238E27FC236}">
                <a16:creationId xmlns:a16="http://schemas.microsoft.com/office/drawing/2014/main" id="{CDBA8E43-B965-4889-96B7-DA58D210D90C}"/>
              </a:ext>
            </a:extLst>
          </p:cNvPr>
          <p:cNvSpPr>
            <a:spLocks noGrp="1"/>
          </p:cNvSpPr>
          <p:nvPr>
            <p:ph idx="1"/>
          </p:nvPr>
        </p:nvSpPr>
        <p:spPr>
          <a:xfrm>
            <a:off x="1066800" y="1600200"/>
            <a:ext cx="7620000" cy="5105400"/>
          </a:xfrm>
        </p:spPr>
        <p:txBody>
          <a:bodyPr>
            <a:normAutofit fontScale="77500" lnSpcReduction="20000"/>
          </a:bodyPr>
          <a:lstStyle/>
          <a:p>
            <a:pPr marL="0" indent="0">
              <a:buNone/>
            </a:pPr>
            <a:r>
              <a:rPr lang="en-US" sz="3600" b="1" dirty="0"/>
              <a:t>Toss up</a:t>
            </a:r>
          </a:p>
          <a:p>
            <a:pPr marL="0" indent="0">
              <a:buNone/>
            </a:pPr>
            <a:r>
              <a:rPr lang="en-US" dirty="0"/>
              <a:t>	Arizona – Mark Kelly (D)</a:t>
            </a:r>
            <a:br>
              <a:rPr lang="en-US" dirty="0"/>
            </a:br>
            <a:r>
              <a:rPr lang="en-US" dirty="0"/>
              <a:t>	Georgia – Raphael Warnock (D)</a:t>
            </a:r>
            <a:br>
              <a:rPr lang="en-US" dirty="0"/>
            </a:br>
            <a:r>
              <a:rPr lang="en-US" dirty="0"/>
              <a:t>	Nevada – Catherine Cortez </a:t>
            </a:r>
            <a:r>
              <a:rPr lang="en-US" dirty="0" err="1"/>
              <a:t>Mastro</a:t>
            </a:r>
            <a:r>
              <a:rPr lang="en-US" dirty="0"/>
              <a:t> (D)</a:t>
            </a:r>
            <a:br>
              <a:rPr lang="en-US" dirty="0"/>
            </a:br>
            <a:r>
              <a:rPr lang="en-US" dirty="0"/>
              <a:t>	Wisconsin – Ron Johnson (R)</a:t>
            </a:r>
            <a:br>
              <a:rPr lang="en-US" dirty="0"/>
            </a:br>
            <a:r>
              <a:rPr lang="en-US" dirty="0"/>
              <a:t>	North Carolina – open (currently R)</a:t>
            </a:r>
            <a:br>
              <a:rPr lang="en-US" dirty="0"/>
            </a:br>
            <a:r>
              <a:rPr lang="en-US" dirty="0"/>
              <a:t>	Pennsylvania – open (currently R)</a:t>
            </a:r>
          </a:p>
          <a:p>
            <a:pPr marL="0" indent="0">
              <a:buNone/>
            </a:pPr>
            <a:endParaRPr lang="en-US" dirty="0"/>
          </a:p>
          <a:p>
            <a:pPr marL="0" indent="0">
              <a:buNone/>
            </a:pPr>
            <a:r>
              <a:rPr lang="en-US" sz="3600" b="1" dirty="0"/>
              <a:t>Lean Democratic</a:t>
            </a:r>
          </a:p>
          <a:p>
            <a:pPr marL="0" indent="0">
              <a:buNone/>
            </a:pPr>
            <a:r>
              <a:rPr lang="en-US" dirty="0"/>
              <a:t>	New Hampshire – Maggie Hassan (D)</a:t>
            </a:r>
            <a:br>
              <a:rPr lang="en-US" dirty="0"/>
            </a:br>
            <a:r>
              <a:rPr lang="en-US" dirty="0"/>
              <a:t>	</a:t>
            </a:r>
          </a:p>
          <a:p>
            <a:pPr marL="0" indent="0">
              <a:buNone/>
            </a:pPr>
            <a:r>
              <a:rPr lang="en-US" sz="4000" b="1" dirty="0"/>
              <a:t>Lean Republican</a:t>
            </a:r>
          </a:p>
          <a:p>
            <a:pPr marL="0" indent="0">
              <a:buNone/>
            </a:pPr>
            <a:r>
              <a:rPr lang="en-US" dirty="0"/>
              <a:t>	Florida -  Marco Rubio (R)</a:t>
            </a:r>
            <a:br>
              <a:rPr lang="en-US" dirty="0"/>
            </a:br>
            <a:r>
              <a:rPr lang="en-US" dirty="0"/>
              <a:t>	Ohio – open (currently R)</a:t>
            </a:r>
          </a:p>
          <a:p>
            <a:pPr marL="0" indent="0">
              <a:buNone/>
            </a:pPr>
            <a:endParaRPr lang="en-US" dirty="0"/>
          </a:p>
        </p:txBody>
      </p:sp>
    </p:spTree>
    <p:extLst>
      <p:ext uri="{BB962C8B-B14F-4D97-AF65-F5344CB8AC3E}">
        <p14:creationId xmlns:p14="http://schemas.microsoft.com/office/powerpoint/2010/main" val="20662650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62364-F9D3-472F-94F3-84FD2D7DC971}"/>
              </a:ext>
            </a:extLst>
          </p:cNvPr>
          <p:cNvSpPr>
            <a:spLocks noGrp="1"/>
          </p:cNvSpPr>
          <p:nvPr>
            <p:ph type="title"/>
          </p:nvPr>
        </p:nvSpPr>
        <p:spPr>
          <a:xfrm>
            <a:off x="304800" y="533400"/>
            <a:ext cx="8382000" cy="990600"/>
          </a:xfrm>
        </p:spPr>
        <p:txBody>
          <a:bodyPr>
            <a:normAutofit fontScale="90000"/>
          </a:bodyPr>
          <a:lstStyle/>
          <a:p>
            <a:r>
              <a:rPr lang="en-US" dirty="0"/>
              <a:t>If Senate elections were held today (and if early  polls can be trusted), the results would be . . .</a:t>
            </a:r>
          </a:p>
        </p:txBody>
      </p:sp>
      <p:graphicFrame>
        <p:nvGraphicFramePr>
          <p:cNvPr id="6" name="Content Placeholder 5">
            <a:extLst>
              <a:ext uri="{FF2B5EF4-FFF2-40B4-BE49-F238E27FC236}">
                <a16:creationId xmlns:a16="http://schemas.microsoft.com/office/drawing/2014/main" id="{A968D2AD-88D3-4201-AE47-21677C91C52F}"/>
              </a:ext>
            </a:extLst>
          </p:cNvPr>
          <p:cNvGraphicFramePr>
            <a:graphicFrameLocks noGrp="1"/>
          </p:cNvGraphicFramePr>
          <p:nvPr>
            <p:ph idx="1"/>
          </p:nvPr>
        </p:nvGraphicFramePr>
        <p:xfrm>
          <a:off x="838200" y="1905000"/>
          <a:ext cx="7848600" cy="4572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8216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1B448-775B-411D-92C3-F6126B204D86}"/>
              </a:ext>
            </a:extLst>
          </p:cNvPr>
          <p:cNvSpPr>
            <a:spLocks noGrp="1"/>
          </p:cNvSpPr>
          <p:nvPr>
            <p:ph type="title"/>
          </p:nvPr>
        </p:nvSpPr>
        <p:spPr/>
        <p:txBody>
          <a:bodyPr>
            <a:normAutofit fontScale="90000"/>
          </a:bodyPr>
          <a:lstStyle/>
          <a:p>
            <a:r>
              <a:rPr lang="en-US" dirty="0"/>
              <a:t>A final factor to consider – “Enthusiasm Gap”</a:t>
            </a:r>
          </a:p>
        </p:txBody>
      </p:sp>
      <p:sp>
        <p:nvSpPr>
          <p:cNvPr id="3" name="Content Placeholder 2">
            <a:extLst>
              <a:ext uri="{FF2B5EF4-FFF2-40B4-BE49-F238E27FC236}">
                <a16:creationId xmlns:a16="http://schemas.microsoft.com/office/drawing/2014/main" id="{493F37D2-4DAC-4F91-9CCD-E2A4FE9D8201}"/>
              </a:ext>
            </a:extLst>
          </p:cNvPr>
          <p:cNvSpPr>
            <a:spLocks noGrp="1"/>
          </p:cNvSpPr>
          <p:nvPr>
            <p:ph idx="1"/>
          </p:nvPr>
        </p:nvSpPr>
        <p:spPr>
          <a:xfrm>
            <a:off x="1295400" y="1905000"/>
            <a:ext cx="6781800" cy="4572000"/>
          </a:xfrm>
        </p:spPr>
        <p:txBody>
          <a:bodyPr/>
          <a:lstStyle/>
          <a:p>
            <a:pPr marL="0" indent="0">
              <a:buNone/>
            </a:pPr>
            <a:r>
              <a:rPr lang="en-US" b="1" dirty="0"/>
              <a:t>“Enthusiasm Gap” </a:t>
            </a:r>
            <a:r>
              <a:rPr lang="en-US" dirty="0"/>
              <a:t>refers to the gap between the eagerness to vote of one party’s identifiers and the opposing party’s identifiers.</a:t>
            </a:r>
          </a:p>
          <a:p>
            <a:pPr marL="0" indent="0">
              <a:buNone/>
            </a:pPr>
            <a:endParaRPr lang="en-US" dirty="0"/>
          </a:p>
          <a:p>
            <a:pPr marL="0" indent="0">
              <a:buNone/>
            </a:pPr>
            <a:r>
              <a:rPr lang="en-US" dirty="0"/>
              <a:t>Enthusiastic voters are more likely to show up at the polls on Election Day.</a:t>
            </a:r>
          </a:p>
        </p:txBody>
      </p:sp>
    </p:spTree>
    <p:extLst>
      <p:ext uri="{BB962C8B-B14F-4D97-AF65-F5344CB8AC3E}">
        <p14:creationId xmlns:p14="http://schemas.microsoft.com/office/powerpoint/2010/main" val="661686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7678-EC8B-4E43-B4F7-50A8A5BFCB97}"/>
              </a:ext>
            </a:extLst>
          </p:cNvPr>
          <p:cNvSpPr>
            <a:spLocks noGrp="1"/>
          </p:cNvSpPr>
          <p:nvPr>
            <p:ph type="title"/>
          </p:nvPr>
        </p:nvSpPr>
        <p:spPr/>
        <p:txBody>
          <a:bodyPr/>
          <a:lstStyle/>
          <a:p>
            <a:r>
              <a:rPr lang="en-US" dirty="0"/>
              <a:t>Enthusiasm Gap in Recent Midterms</a:t>
            </a:r>
          </a:p>
        </p:txBody>
      </p:sp>
      <p:graphicFrame>
        <p:nvGraphicFramePr>
          <p:cNvPr id="6" name="Content Placeholder 5">
            <a:extLst>
              <a:ext uri="{FF2B5EF4-FFF2-40B4-BE49-F238E27FC236}">
                <a16:creationId xmlns:a16="http://schemas.microsoft.com/office/drawing/2014/main" id="{E4593877-9695-4BFD-B720-2EA47ABCAE72}"/>
              </a:ext>
            </a:extLst>
          </p:cNvPr>
          <p:cNvGraphicFramePr>
            <a:graphicFrameLocks noGrp="1"/>
          </p:cNvGraphicFramePr>
          <p:nvPr>
            <p:ph idx="1"/>
            <p:extLst>
              <p:ext uri="{D42A27DB-BD31-4B8C-83A1-F6EECF244321}">
                <p14:modId xmlns:p14="http://schemas.microsoft.com/office/powerpoint/2010/main" val="482907584"/>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1006BD65-4977-4CCB-B221-8EC4D8331A73}"/>
              </a:ext>
            </a:extLst>
          </p:cNvPr>
          <p:cNvSpPr txBox="1"/>
          <p:nvPr/>
        </p:nvSpPr>
        <p:spPr>
          <a:xfrm>
            <a:off x="457200" y="6400800"/>
            <a:ext cx="2037545" cy="369332"/>
          </a:xfrm>
          <a:prstGeom prst="rect">
            <a:avLst/>
          </a:prstGeom>
          <a:noFill/>
        </p:spPr>
        <p:txBody>
          <a:bodyPr wrap="none" rtlCol="0">
            <a:spAutoFit/>
          </a:bodyPr>
          <a:lstStyle/>
          <a:p>
            <a:r>
              <a:rPr lang="en-US" dirty="0"/>
              <a:t>Source: Gallup polls</a:t>
            </a:r>
          </a:p>
        </p:txBody>
      </p:sp>
    </p:spTree>
    <p:extLst>
      <p:ext uri="{BB962C8B-B14F-4D97-AF65-F5344CB8AC3E}">
        <p14:creationId xmlns:p14="http://schemas.microsoft.com/office/powerpoint/2010/main" val="15597109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5413F-F10F-4287-8633-5E9DEEDD989B}"/>
              </a:ext>
            </a:extLst>
          </p:cNvPr>
          <p:cNvSpPr>
            <a:spLocks noGrp="1"/>
          </p:cNvSpPr>
          <p:nvPr>
            <p:ph type="title"/>
          </p:nvPr>
        </p:nvSpPr>
        <p:spPr/>
        <p:txBody>
          <a:bodyPr/>
          <a:lstStyle/>
          <a:p>
            <a:r>
              <a:rPr lang="en-US" dirty="0"/>
              <a:t>Enthusiasm Gap – 2022 Midterms</a:t>
            </a:r>
          </a:p>
        </p:txBody>
      </p:sp>
      <p:graphicFrame>
        <p:nvGraphicFramePr>
          <p:cNvPr id="6" name="Content Placeholder 5">
            <a:extLst>
              <a:ext uri="{FF2B5EF4-FFF2-40B4-BE49-F238E27FC236}">
                <a16:creationId xmlns:a16="http://schemas.microsoft.com/office/drawing/2014/main" id="{ED46F07F-E60C-4D44-800D-6004469C44B9}"/>
              </a:ext>
            </a:extLst>
          </p:cNvPr>
          <p:cNvGraphicFramePr>
            <a:graphicFrameLocks noGrp="1"/>
          </p:cNvGraphicFramePr>
          <p:nvPr>
            <p:ph idx="1"/>
            <p:extLst>
              <p:ext uri="{D42A27DB-BD31-4B8C-83A1-F6EECF244321}">
                <p14:modId xmlns:p14="http://schemas.microsoft.com/office/powerpoint/2010/main" val="3123460289"/>
              </p:ext>
            </p:extLst>
          </p:nvPr>
        </p:nvGraphicFramePr>
        <p:xfrm>
          <a:off x="457200" y="1525488"/>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6CD12E4-076B-4C16-9802-B323A8BE54B1}"/>
              </a:ext>
            </a:extLst>
          </p:cNvPr>
          <p:cNvSpPr txBox="1"/>
          <p:nvPr/>
        </p:nvSpPr>
        <p:spPr>
          <a:xfrm>
            <a:off x="381000" y="6248400"/>
            <a:ext cx="2887906" cy="307777"/>
          </a:xfrm>
          <a:prstGeom prst="rect">
            <a:avLst/>
          </a:prstGeom>
          <a:noFill/>
        </p:spPr>
        <p:txBody>
          <a:bodyPr wrap="none" rtlCol="0">
            <a:spAutoFit/>
          </a:bodyPr>
          <a:lstStyle/>
          <a:p>
            <a:r>
              <a:rPr lang="en-US" sz="1400" dirty="0"/>
              <a:t>Source: NBC News poll, January 2022</a:t>
            </a:r>
          </a:p>
        </p:txBody>
      </p:sp>
    </p:spTree>
    <p:extLst>
      <p:ext uri="{BB962C8B-B14F-4D97-AF65-F5344CB8AC3E}">
        <p14:creationId xmlns:p14="http://schemas.microsoft.com/office/powerpoint/2010/main" val="2849420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33FF2-086F-4F1C-821E-E813C52B6735}"/>
              </a:ext>
            </a:extLst>
          </p:cNvPr>
          <p:cNvSpPr>
            <a:spLocks noGrp="1"/>
          </p:cNvSpPr>
          <p:nvPr>
            <p:ph type="title"/>
          </p:nvPr>
        </p:nvSpPr>
        <p:spPr/>
        <p:txBody>
          <a:bodyPr>
            <a:normAutofit fontScale="90000"/>
          </a:bodyPr>
          <a:lstStyle/>
          <a:p>
            <a:r>
              <a:rPr lang="en-US" dirty="0"/>
              <a:t>“Unknown Knowns” that could impact outcome of 2022 Midterm Elections</a:t>
            </a:r>
          </a:p>
        </p:txBody>
      </p:sp>
      <p:sp>
        <p:nvSpPr>
          <p:cNvPr id="3" name="Content Placeholder 2">
            <a:extLst>
              <a:ext uri="{FF2B5EF4-FFF2-40B4-BE49-F238E27FC236}">
                <a16:creationId xmlns:a16="http://schemas.microsoft.com/office/drawing/2014/main" id="{EB6B24CF-5F98-4481-87EF-667E5C7B6317}"/>
              </a:ext>
            </a:extLst>
          </p:cNvPr>
          <p:cNvSpPr>
            <a:spLocks noGrp="1"/>
          </p:cNvSpPr>
          <p:nvPr>
            <p:ph idx="1"/>
          </p:nvPr>
        </p:nvSpPr>
        <p:spPr>
          <a:xfrm>
            <a:off x="1143000" y="2514600"/>
            <a:ext cx="7543800" cy="3962400"/>
          </a:xfrm>
        </p:spPr>
        <p:txBody>
          <a:bodyPr/>
          <a:lstStyle/>
          <a:p>
            <a:pPr marL="514350" indent="-514350">
              <a:buAutoNum type="arabicPeriod"/>
            </a:pPr>
            <a:r>
              <a:rPr lang="en-US" sz="4400" dirty="0"/>
              <a:t>Biden’s approval rating</a:t>
            </a:r>
          </a:p>
          <a:p>
            <a:pPr marL="514350" indent="-514350">
              <a:buAutoNum type="arabicPeriod"/>
            </a:pPr>
            <a:r>
              <a:rPr lang="en-US" sz="4400" dirty="0"/>
              <a:t>Partisan Gerrymandering</a:t>
            </a:r>
          </a:p>
          <a:p>
            <a:pPr marL="514350" indent="-514350">
              <a:buAutoNum type="arabicPeriod"/>
            </a:pPr>
            <a:r>
              <a:rPr lang="en-US" sz="4400" dirty="0"/>
              <a:t>Ballot Access laws</a:t>
            </a:r>
          </a:p>
          <a:p>
            <a:pPr marL="514350" indent="-514350">
              <a:buAutoNum type="arabicPeriod"/>
            </a:pPr>
            <a:endParaRPr lang="en-US" dirty="0"/>
          </a:p>
        </p:txBody>
      </p:sp>
    </p:spTree>
    <p:extLst>
      <p:ext uri="{BB962C8B-B14F-4D97-AF65-F5344CB8AC3E}">
        <p14:creationId xmlns:p14="http://schemas.microsoft.com/office/powerpoint/2010/main" val="88638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Biden’s Approval Rating</a:t>
            </a:r>
          </a:p>
        </p:txBody>
      </p:sp>
    </p:spTree>
    <p:extLst>
      <p:ext uri="{BB962C8B-B14F-4D97-AF65-F5344CB8AC3E}">
        <p14:creationId xmlns:p14="http://schemas.microsoft.com/office/powerpoint/2010/main" val="14352861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CB8F-15F4-47E3-B928-B822C289DA6D}"/>
              </a:ext>
            </a:extLst>
          </p:cNvPr>
          <p:cNvSpPr>
            <a:spLocks noGrp="1"/>
          </p:cNvSpPr>
          <p:nvPr>
            <p:ph type="title"/>
          </p:nvPr>
        </p:nvSpPr>
        <p:spPr/>
        <p:txBody>
          <a:bodyPr/>
          <a:lstStyle/>
          <a:p>
            <a:r>
              <a:rPr lang="en-US" dirty="0"/>
              <a:t>Biden Approval Rating</a:t>
            </a:r>
          </a:p>
        </p:txBody>
      </p:sp>
      <p:graphicFrame>
        <p:nvGraphicFramePr>
          <p:cNvPr id="6" name="Content Placeholder 5">
            <a:extLst>
              <a:ext uri="{FF2B5EF4-FFF2-40B4-BE49-F238E27FC236}">
                <a16:creationId xmlns:a16="http://schemas.microsoft.com/office/drawing/2014/main" id="{632A563C-D661-4C97-8103-A40B4054A156}"/>
              </a:ext>
            </a:extLst>
          </p:cNvPr>
          <p:cNvGraphicFramePr>
            <a:graphicFrameLocks noGrp="1"/>
          </p:cNvGraphicFramePr>
          <p:nvPr>
            <p:ph idx="1"/>
          </p:nvPr>
        </p:nvGraphicFramePr>
        <p:xfrm>
          <a:off x="457200" y="1600200"/>
          <a:ext cx="8229600" cy="4724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9E2EE474-6B0F-4ADA-803A-CB85AB7F8DD6}"/>
              </a:ext>
            </a:extLst>
          </p:cNvPr>
          <p:cNvSpPr txBox="1"/>
          <p:nvPr/>
        </p:nvSpPr>
        <p:spPr>
          <a:xfrm>
            <a:off x="228600" y="6400800"/>
            <a:ext cx="3930948" cy="307777"/>
          </a:xfrm>
          <a:prstGeom prst="rect">
            <a:avLst/>
          </a:prstGeom>
          <a:noFill/>
        </p:spPr>
        <p:txBody>
          <a:bodyPr wrap="none" rtlCol="0">
            <a:spAutoFit/>
          </a:bodyPr>
          <a:lstStyle/>
          <a:p>
            <a:r>
              <a:rPr lang="en-US" sz="1400" dirty="0"/>
              <a:t>Source: Real Clear Politics, average of multiple polls</a:t>
            </a:r>
          </a:p>
        </p:txBody>
      </p:sp>
    </p:spTree>
    <p:extLst>
      <p:ext uri="{BB962C8B-B14F-4D97-AF65-F5344CB8AC3E}">
        <p14:creationId xmlns:p14="http://schemas.microsoft.com/office/powerpoint/2010/main" val="276213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C1D7C-BE11-4661-97F8-B04DD3EADF0A}"/>
              </a:ext>
            </a:extLst>
          </p:cNvPr>
          <p:cNvSpPr>
            <a:spLocks noGrp="1"/>
          </p:cNvSpPr>
          <p:nvPr>
            <p:ph type="title"/>
          </p:nvPr>
        </p:nvSpPr>
        <p:spPr/>
        <p:txBody>
          <a:bodyPr/>
          <a:lstStyle/>
          <a:p>
            <a:r>
              <a:rPr lang="en-US" dirty="0"/>
              <a:t>Increase in Biden Approval?</a:t>
            </a:r>
          </a:p>
        </p:txBody>
      </p:sp>
      <p:sp>
        <p:nvSpPr>
          <p:cNvPr id="3" name="Content Placeholder 2">
            <a:extLst>
              <a:ext uri="{FF2B5EF4-FFF2-40B4-BE49-F238E27FC236}">
                <a16:creationId xmlns:a16="http://schemas.microsoft.com/office/drawing/2014/main" id="{9BADA455-295B-4050-8AC3-241D118EE1D8}"/>
              </a:ext>
            </a:extLst>
          </p:cNvPr>
          <p:cNvSpPr>
            <a:spLocks noGrp="1"/>
          </p:cNvSpPr>
          <p:nvPr>
            <p:ph idx="1"/>
          </p:nvPr>
        </p:nvSpPr>
        <p:spPr>
          <a:xfrm>
            <a:off x="457200" y="1447800"/>
            <a:ext cx="8229600" cy="5029199"/>
          </a:xfrm>
        </p:spPr>
        <p:txBody>
          <a:bodyPr>
            <a:normAutofit lnSpcReduction="10000"/>
          </a:bodyPr>
          <a:lstStyle/>
          <a:p>
            <a:pPr marL="0" indent="0">
              <a:buNone/>
            </a:pPr>
            <a:r>
              <a:rPr lang="en-US" sz="2800" dirty="0"/>
              <a:t>A sharp increase in Biden’s approval rating could improve Democrats’ chances.</a:t>
            </a:r>
          </a:p>
          <a:p>
            <a:pPr marL="0" indent="0">
              <a:buNone/>
            </a:pPr>
            <a:r>
              <a:rPr lang="en-US" dirty="0"/>
              <a:t>But:</a:t>
            </a:r>
          </a:p>
          <a:p>
            <a:pPr marL="0" indent="0">
              <a:buNone/>
            </a:pPr>
            <a:r>
              <a:rPr lang="en-US" dirty="0"/>
              <a:t>	</a:t>
            </a:r>
            <a:r>
              <a:rPr lang="en-US" sz="2600" b="1" dirty="0"/>
              <a:t>Federal Reserve projects high inflation and slowing 	economic growth </a:t>
            </a:r>
            <a:r>
              <a:rPr lang="en-US" sz="2600" dirty="0"/>
              <a:t>for rest of 2022- both factors are 	associated with low approval ratings.</a:t>
            </a:r>
          </a:p>
          <a:p>
            <a:pPr marL="0" indent="0">
              <a:buNone/>
            </a:pPr>
            <a:r>
              <a:rPr lang="en-US" sz="2600" dirty="0"/>
              <a:t>	</a:t>
            </a:r>
            <a:r>
              <a:rPr lang="en-US" sz="2600" b="1" dirty="0"/>
              <a:t>Biden’s approval rating has been flat through 	Ukrainian crisis. </a:t>
            </a:r>
            <a:r>
              <a:rPr lang="en-US" sz="2600" dirty="0"/>
              <a:t>Unlike previous such crises, it hasn’t 	prompted a “rally ‘round the flag” boost in 	President’s approval rating.</a:t>
            </a:r>
          </a:p>
          <a:p>
            <a:pPr marL="0" indent="0">
              <a:buNone/>
            </a:pPr>
            <a:r>
              <a:rPr lang="en-US" sz="2600" dirty="0"/>
              <a:t>	</a:t>
            </a:r>
            <a:r>
              <a:rPr lang="en-US" sz="2600" b="1" dirty="0"/>
              <a:t>Unclear what could prompt a dramatic upswing</a:t>
            </a:r>
            <a:endParaRPr lang="en-US" sz="2600" dirty="0"/>
          </a:p>
          <a:p>
            <a:pPr marL="0" indent="0">
              <a:buNone/>
            </a:pPr>
            <a:endParaRPr lang="en-US" sz="2600" dirty="0"/>
          </a:p>
          <a:p>
            <a:pPr marL="0" indent="0">
              <a:buNone/>
            </a:pPr>
            <a:endParaRPr lang="en-US" sz="2600" dirty="0"/>
          </a:p>
        </p:txBody>
      </p:sp>
    </p:spTree>
    <p:extLst>
      <p:ext uri="{BB962C8B-B14F-4D97-AF65-F5344CB8AC3E}">
        <p14:creationId xmlns:p14="http://schemas.microsoft.com/office/powerpoint/2010/main" val="2146362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lstStyle/>
          <a:p>
            <a:r>
              <a:rPr lang="en-US" dirty="0"/>
              <a:t>The Midterm Tendency – House Elections</a:t>
            </a:r>
          </a:p>
        </p:txBody>
      </p:sp>
      <p:graphicFrame>
        <p:nvGraphicFramePr>
          <p:cNvPr id="6" name="Content Placeholder 5">
            <a:extLst>
              <a:ext uri="{FF2B5EF4-FFF2-40B4-BE49-F238E27FC236}">
                <a16:creationId xmlns:a16="http://schemas.microsoft.com/office/drawing/2014/main" id="{577E7E47-264A-48E1-B302-AE186D1797CD}"/>
              </a:ext>
            </a:extLst>
          </p:cNvPr>
          <p:cNvGraphicFramePr>
            <a:graphicFrameLocks noGrp="1"/>
          </p:cNvGraphicFramePr>
          <p:nvPr>
            <p:ph idx="1"/>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779788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980B-3F64-4D7A-9E7C-8DBF9F0E4150}"/>
              </a:ext>
            </a:extLst>
          </p:cNvPr>
          <p:cNvSpPr>
            <a:spLocks noGrp="1"/>
          </p:cNvSpPr>
          <p:nvPr>
            <p:ph type="title"/>
          </p:nvPr>
        </p:nvSpPr>
        <p:spPr/>
        <p:txBody>
          <a:bodyPr/>
          <a:lstStyle/>
          <a:p>
            <a:r>
              <a:rPr lang="en-US" dirty="0"/>
              <a:t>Biden’s Approval Rating Problem</a:t>
            </a:r>
          </a:p>
        </p:txBody>
      </p:sp>
      <p:graphicFrame>
        <p:nvGraphicFramePr>
          <p:cNvPr id="6" name="Content Placeholder 5">
            <a:extLst>
              <a:ext uri="{FF2B5EF4-FFF2-40B4-BE49-F238E27FC236}">
                <a16:creationId xmlns:a16="http://schemas.microsoft.com/office/drawing/2014/main" id="{D44DE07B-959E-46B4-BB36-2D669C543AF7}"/>
              </a:ext>
            </a:extLst>
          </p:cNvPr>
          <p:cNvGraphicFramePr>
            <a:graphicFrameLocks noGrp="1"/>
          </p:cNvGraphicFramePr>
          <p:nvPr>
            <p:ph idx="1"/>
            <p:extLst>
              <p:ext uri="{D42A27DB-BD31-4B8C-83A1-F6EECF244321}">
                <p14:modId xmlns:p14="http://schemas.microsoft.com/office/powerpoint/2010/main" val="138127756"/>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a:extLst>
              <a:ext uri="{FF2B5EF4-FFF2-40B4-BE49-F238E27FC236}">
                <a16:creationId xmlns:a16="http://schemas.microsoft.com/office/drawing/2014/main" id="{7E1C3E9F-0203-4CDA-9B8C-36E735318AE8}"/>
              </a:ext>
            </a:extLst>
          </p:cNvPr>
          <p:cNvSpPr/>
          <p:nvPr/>
        </p:nvSpPr>
        <p:spPr>
          <a:xfrm>
            <a:off x="3276600" y="2438400"/>
            <a:ext cx="2590800" cy="3657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40633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Partisan Gerrymandering</a:t>
            </a:r>
          </a:p>
        </p:txBody>
      </p:sp>
    </p:spTree>
    <p:extLst>
      <p:ext uri="{BB962C8B-B14F-4D97-AF65-F5344CB8AC3E}">
        <p14:creationId xmlns:p14="http://schemas.microsoft.com/office/powerpoint/2010/main" val="2290912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86605"/>
            <a:ext cx="8763000" cy="1084996"/>
          </a:xfrm>
        </p:spPr>
        <p:txBody>
          <a:bodyPr>
            <a:normAutofit/>
          </a:bodyPr>
          <a:lstStyle/>
          <a:p>
            <a:r>
              <a:rPr lang="en-US" dirty="0"/>
              <a:t>Partisan Gerrymandering</a:t>
            </a:r>
          </a:p>
        </p:txBody>
      </p:sp>
      <p:sp>
        <p:nvSpPr>
          <p:cNvPr id="3" name="Content Placeholder 2"/>
          <p:cNvSpPr>
            <a:spLocks noGrp="1"/>
          </p:cNvSpPr>
          <p:nvPr>
            <p:ph idx="1"/>
          </p:nvPr>
        </p:nvSpPr>
        <p:spPr/>
        <p:txBody>
          <a:bodyPr>
            <a:normAutofit lnSpcReduction="10000"/>
          </a:bodyPr>
          <a:lstStyle/>
          <a:p>
            <a:pPr marL="0" indent="0">
              <a:buNone/>
            </a:pPr>
            <a:r>
              <a:rPr lang="en-US" sz="2400" dirty="0"/>
              <a:t>In </a:t>
            </a:r>
            <a:r>
              <a:rPr lang="en-US" sz="2400" b="1" i="1" dirty="0" err="1"/>
              <a:t>Rucho</a:t>
            </a:r>
            <a:r>
              <a:rPr lang="en-US" sz="2400" b="1" i="1" dirty="0"/>
              <a:t> v. Common Cause </a:t>
            </a:r>
            <a:r>
              <a:rPr lang="en-US" sz="2400" i="1" dirty="0"/>
              <a:t>(2019) </a:t>
            </a:r>
            <a:r>
              <a:rPr lang="en-US" sz="2400" dirty="0"/>
              <a:t>the Supreme Court prohibited federal courts from ruling on partisan gerrymandering cases, saying:</a:t>
            </a:r>
          </a:p>
          <a:p>
            <a:pPr marL="274320" lvl="1" indent="0">
              <a:buNone/>
            </a:pPr>
            <a:r>
              <a:rPr lang="en-US" sz="2000" dirty="0">
                <a:ea typeface="Calibri" panose="020F0502020204030204" pitchFamily="34" charset="0"/>
                <a:cs typeface="Courier New" panose="02070309020205020404" pitchFamily="49" charset="0"/>
              </a:rPr>
              <a:t>	“Excessive partisanship in districting leads to results that reasonably 	seem unjust. But the fact that such gerrymandering is incompatible 	with democratic principles does not mean that the solution lies with 	the federal judiciary….”</a:t>
            </a:r>
            <a:endParaRPr lang="en-US" sz="2000" dirty="0"/>
          </a:p>
          <a:p>
            <a:pPr marL="0" indent="0">
              <a:buNone/>
            </a:pPr>
            <a:endParaRPr lang="en-US" sz="2400" dirty="0"/>
          </a:p>
          <a:p>
            <a:pPr marL="0" indent="0">
              <a:buNone/>
            </a:pPr>
            <a:r>
              <a:rPr lang="en-US" sz="2400" dirty="0"/>
              <a:t>But that’s not full story:</a:t>
            </a:r>
          </a:p>
          <a:p>
            <a:pPr marL="0" indent="0">
              <a:buNone/>
            </a:pPr>
            <a:r>
              <a:rPr lang="en-US" sz="2400" dirty="0"/>
              <a:t>	“Racial gerrymandering” remains unlawful [</a:t>
            </a:r>
            <a:r>
              <a:rPr lang="en-US" sz="2400" b="1" i="1" dirty="0"/>
              <a:t>Cooper v. 	Harris</a:t>
            </a:r>
            <a:r>
              <a:rPr lang="en-US" sz="2400" b="1" dirty="0"/>
              <a:t> 	</a:t>
            </a:r>
            <a:r>
              <a:rPr lang="en-US" sz="2400" dirty="0"/>
              <a:t>(2017)]</a:t>
            </a:r>
          </a:p>
          <a:p>
            <a:pPr marL="0" indent="0">
              <a:buNone/>
            </a:pPr>
            <a:r>
              <a:rPr lang="en-US" sz="2400" dirty="0"/>
              <a:t>	Some state laws and constitutions place limits on 	gerrymandering, which brings state courts into play.</a:t>
            </a:r>
            <a:br>
              <a:rPr lang="en-US" sz="2400" dirty="0"/>
            </a:br>
            <a:r>
              <a:rPr lang="en-US" sz="2400" dirty="0"/>
              <a:t>	</a:t>
            </a:r>
          </a:p>
          <a:p>
            <a:pPr marL="0" indent="0">
              <a:buNone/>
            </a:pPr>
            <a:endParaRPr lang="en-US" sz="2400" dirty="0"/>
          </a:p>
        </p:txBody>
      </p:sp>
    </p:spTree>
    <p:extLst>
      <p:ext uri="{BB962C8B-B14F-4D97-AF65-F5344CB8AC3E}">
        <p14:creationId xmlns:p14="http://schemas.microsoft.com/office/powerpoint/2010/main" val="33775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BD578-3CD4-4DC1-814A-4C830E00EBA8}"/>
              </a:ext>
            </a:extLst>
          </p:cNvPr>
          <p:cNvSpPr>
            <a:spLocks noGrp="1"/>
          </p:cNvSpPr>
          <p:nvPr>
            <p:ph type="title"/>
          </p:nvPr>
        </p:nvSpPr>
        <p:spPr/>
        <p:txBody>
          <a:bodyPr/>
          <a:lstStyle/>
          <a:p>
            <a:r>
              <a:rPr lang="en-US" dirty="0"/>
              <a:t>Control of Redistricting</a:t>
            </a:r>
          </a:p>
        </p:txBody>
      </p:sp>
      <p:graphicFrame>
        <p:nvGraphicFramePr>
          <p:cNvPr id="6" name="Content Placeholder 5">
            <a:extLst>
              <a:ext uri="{FF2B5EF4-FFF2-40B4-BE49-F238E27FC236}">
                <a16:creationId xmlns:a16="http://schemas.microsoft.com/office/drawing/2014/main" id="{8DA25FB3-DD7F-402B-B43A-D7E37D2415C7}"/>
              </a:ext>
            </a:extLst>
          </p:cNvPr>
          <p:cNvGraphicFramePr>
            <a:graphicFrameLocks noGrp="1"/>
          </p:cNvGraphicFramePr>
          <p:nvPr>
            <p:ph idx="1"/>
            <p:extLst>
              <p:ext uri="{D42A27DB-BD31-4B8C-83A1-F6EECF244321}">
                <p14:modId xmlns:p14="http://schemas.microsoft.com/office/powerpoint/2010/main" val="3576848121"/>
              </p:ext>
            </p:extLst>
          </p:nvPr>
        </p:nvGraphicFramePr>
        <p:xfrm>
          <a:off x="457200" y="1600200"/>
          <a:ext cx="8229600" cy="46482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A2189FBB-06FE-4E25-8C48-5C5A65515691}"/>
              </a:ext>
            </a:extLst>
          </p:cNvPr>
          <p:cNvSpPr txBox="1"/>
          <p:nvPr/>
        </p:nvSpPr>
        <p:spPr>
          <a:xfrm>
            <a:off x="228600" y="6324600"/>
            <a:ext cx="2334550" cy="369332"/>
          </a:xfrm>
          <a:prstGeom prst="rect">
            <a:avLst/>
          </a:prstGeom>
          <a:noFill/>
        </p:spPr>
        <p:txBody>
          <a:bodyPr wrap="none" rtlCol="0">
            <a:spAutoFit/>
          </a:bodyPr>
          <a:lstStyle/>
          <a:p>
            <a:r>
              <a:rPr lang="en-US" dirty="0"/>
              <a:t>Source: FiveThirtyEight</a:t>
            </a:r>
          </a:p>
        </p:txBody>
      </p:sp>
    </p:spTree>
    <p:extLst>
      <p:ext uri="{BB962C8B-B14F-4D97-AF65-F5344CB8AC3E}">
        <p14:creationId xmlns:p14="http://schemas.microsoft.com/office/powerpoint/2010/main" val="1108823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22D32-5170-42E1-AE15-41003CAE7DCE}"/>
              </a:ext>
            </a:extLst>
          </p:cNvPr>
          <p:cNvSpPr>
            <a:spLocks noGrp="1"/>
          </p:cNvSpPr>
          <p:nvPr>
            <p:ph type="title"/>
          </p:nvPr>
        </p:nvSpPr>
        <p:spPr/>
        <p:txBody>
          <a:bodyPr/>
          <a:lstStyle/>
          <a:p>
            <a:r>
              <a:rPr lang="en-US" dirty="0"/>
              <a:t>Last time . . . </a:t>
            </a:r>
          </a:p>
        </p:txBody>
      </p:sp>
      <p:sp>
        <p:nvSpPr>
          <p:cNvPr id="3" name="Content Placeholder 2">
            <a:extLst>
              <a:ext uri="{FF2B5EF4-FFF2-40B4-BE49-F238E27FC236}">
                <a16:creationId xmlns:a16="http://schemas.microsoft.com/office/drawing/2014/main" id="{12D89EBC-32FD-4CB4-97E7-7E145DCF8699}"/>
              </a:ext>
            </a:extLst>
          </p:cNvPr>
          <p:cNvSpPr>
            <a:spLocks noGrp="1"/>
          </p:cNvSpPr>
          <p:nvPr>
            <p:ph idx="1"/>
          </p:nvPr>
        </p:nvSpPr>
        <p:spPr/>
        <p:txBody>
          <a:bodyPr>
            <a:normAutofit/>
          </a:bodyPr>
          <a:lstStyle/>
          <a:p>
            <a:pPr marL="0" indent="0">
              <a:buNone/>
            </a:pPr>
            <a:r>
              <a:rPr lang="en-US" dirty="0"/>
              <a:t>After 2010 census, Republicans also controlled redistricting of more House seats</a:t>
            </a:r>
          </a:p>
          <a:p>
            <a:pPr marL="0" indent="0">
              <a:buNone/>
            </a:pPr>
            <a:endParaRPr lang="en-US" dirty="0"/>
          </a:p>
          <a:p>
            <a:pPr marL="0" indent="0">
              <a:buNone/>
            </a:pPr>
            <a:r>
              <a:rPr lang="en-US" dirty="0"/>
              <a:t>Center for American Progress estimated the Republicans in 2012 picked up 19 additional House seats from their redistricting advantage. </a:t>
            </a:r>
          </a:p>
          <a:p>
            <a:pPr marL="0" indent="0">
              <a:buNone/>
            </a:pPr>
            <a:r>
              <a:rPr lang="en-US" dirty="0"/>
              <a:t>	</a:t>
            </a:r>
            <a:r>
              <a:rPr lang="en-US" sz="2600" dirty="0"/>
              <a:t>Democrats won national House vote by 1.1 	percentage points, but Republicans won control of 	House of Representatives by 234-201.</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131745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AE8CD-39DB-436C-A83D-12883442D6CF}"/>
              </a:ext>
            </a:extLst>
          </p:cNvPr>
          <p:cNvSpPr>
            <a:spLocks noGrp="1"/>
          </p:cNvSpPr>
          <p:nvPr>
            <p:ph type="title"/>
          </p:nvPr>
        </p:nvSpPr>
        <p:spPr>
          <a:xfrm>
            <a:off x="304800" y="533400"/>
            <a:ext cx="8382000" cy="990600"/>
          </a:xfrm>
        </p:spPr>
        <p:txBody>
          <a:bodyPr>
            <a:normAutofit fontScale="90000"/>
          </a:bodyPr>
          <a:lstStyle/>
          <a:p>
            <a:r>
              <a:rPr lang="en-US" dirty="0"/>
              <a:t>Why Republicans might not get</a:t>
            </a:r>
            <a:br>
              <a:rPr lang="en-US" dirty="0"/>
            </a:br>
            <a:r>
              <a:rPr lang="en-US" dirty="0"/>
              <a:t>as many extra seats this time</a:t>
            </a:r>
          </a:p>
        </p:txBody>
      </p:sp>
      <p:sp>
        <p:nvSpPr>
          <p:cNvPr id="3" name="Content Placeholder 2">
            <a:extLst>
              <a:ext uri="{FF2B5EF4-FFF2-40B4-BE49-F238E27FC236}">
                <a16:creationId xmlns:a16="http://schemas.microsoft.com/office/drawing/2014/main" id="{DCB3DAA4-186D-4CE1-88BB-9B44AB180E82}"/>
              </a:ext>
            </a:extLst>
          </p:cNvPr>
          <p:cNvSpPr>
            <a:spLocks noGrp="1"/>
          </p:cNvSpPr>
          <p:nvPr>
            <p:ph idx="1"/>
          </p:nvPr>
        </p:nvSpPr>
        <p:spPr>
          <a:xfrm>
            <a:off x="457200" y="1828800"/>
            <a:ext cx="8229600" cy="4648200"/>
          </a:xfrm>
        </p:spPr>
        <p:txBody>
          <a:bodyPr>
            <a:normAutofit lnSpcReduction="10000"/>
          </a:bodyPr>
          <a:lstStyle/>
          <a:p>
            <a:pPr marL="0" indent="0">
              <a:buNone/>
            </a:pPr>
            <a:r>
              <a:rPr lang="en-US" sz="2400" dirty="0"/>
              <a:t>Democrats are showing less restraint this time. If they survive judicial scrutiny, </a:t>
            </a:r>
            <a:r>
              <a:rPr lang="en-US" sz="2400" b="1" dirty="0"/>
              <a:t>New York </a:t>
            </a:r>
            <a:r>
              <a:rPr lang="en-US" sz="2400" dirty="0"/>
              <a:t>Democrats’ redistricting map could result in pickup of 4 Democratic seats while </a:t>
            </a:r>
            <a:r>
              <a:rPr lang="en-US" sz="2400" b="1" dirty="0"/>
              <a:t>Illinois</a:t>
            </a:r>
            <a:r>
              <a:rPr lang="en-US" sz="2400" dirty="0"/>
              <a:t> Democrats’ map could add 2.</a:t>
            </a:r>
          </a:p>
          <a:p>
            <a:pPr marL="0" indent="0">
              <a:buNone/>
            </a:pPr>
            <a:r>
              <a:rPr lang="en-US" sz="2400" dirty="0"/>
              <a:t>Democrats are challenging every Republican redistricting plan that’s vulnerable to legal challenge and already have had some success, e.g.</a:t>
            </a:r>
          </a:p>
          <a:p>
            <a:pPr marL="0" indent="0">
              <a:buNone/>
            </a:pPr>
            <a:r>
              <a:rPr lang="en-US" sz="2400" dirty="0"/>
              <a:t>	In </a:t>
            </a:r>
            <a:r>
              <a:rPr lang="en-US" sz="2400" b="1" dirty="0"/>
              <a:t>Alabama</a:t>
            </a:r>
            <a:r>
              <a:rPr lang="en-US" sz="2400" dirty="0"/>
              <a:t>, a federal district court struck down the 	Republican legislature’s redistricting plan on racial 	grounds.</a:t>
            </a:r>
          </a:p>
          <a:p>
            <a:pPr marL="0" indent="0">
              <a:buNone/>
            </a:pPr>
            <a:r>
              <a:rPr lang="en-US" sz="2400" dirty="0"/>
              <a:t>	State courts in </a:t>
            </a:r>
            <a:r>
              <a:rPr lang="en-US" sz="2400" b="1" dirty="0"/>
              <a:t>Pennsylvania,</a:t>
            </a:r>
            <a:r>
              <a:rPr lang="en-US" sz="2400" dirty="0"/>
              <a:t> </a:t>
            </a:r>
            <a:r>
              <a:rPr lang="en-US" sz="2400" b="1" dirty="0"/>
              <a:t>Ohio,</a:t>
            </a:r>
            <a:r>
              <a:rPr lang="en-US" sz="2400" dirty="0"/>
              <a:t> and </a:t>
            </a:r>
            <a:r>
              <a:rPr lang="en-US" sz="2400" b="1" dirty="0"/>
              <a:t>North Carolina </a:t>
            </a:r>
            <a:r>
              <a:rPr lang="en-US" sz="2400" dirty="0"/>
              <a:t>	have taken control away from Republican-controlled 	legislature (collectively those states have 46 House seats).</a:t>
            </a:r>
          </a:p>
        </p:txBody>
      </p:sp>
    </p:spTree>
    <p:extLst>
      <p:ext uri="{BB962C8B-B14F-4D97-AF65-F5344CB8AC3E}">
        <p14:creationId xmlns:p14="http://schemas.microsoft.com/office/powerpoint/2010/main" val="103195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3D0F8-A701-4570-A54B-E286CC91255E}"/>
              </a:ext>
            </a:extLst>
          </p:cNvPr>
          <p:cNvSpPr>
            <a:spLocks noGrp="1"/>
          </p:cNvSpPr>
          <p:nvPr>
            <p:ph type="title"/>
          </p:nvPr>
        </p:nvSpPr>
        <p:spPr>
          <a:xfrm>
            <a:off x="228600" y="533400"/>
            <a:ext cx="8610600" cy="990600"/>
          </a:xfrm>
        </p:spPr>
        <p:txBody>
          <a:bodyPr>
            <a:normAutofit fontScale="90000"/>
          </a:bodyPr>
          <a:lstStyle/>
          <a:p>
            <a:r>
              <a:rPr lang="en-US" dirty="0"/>
              <a:t>The “Big Sort” – </a:t>
            </a:r>
            <a:br>
              <a:rPr lang="en-US" dirty="0"/>
            </a:br>
            <a:r>
              <a:rPr lang="en-US" sz="3100" dirty="0"/>
              <a:t>another reason the Republican gerrymandering yield</a:t>
            </a:r>
            <a:br>
              <a:rPr lang="en-US" sz="3100" dirty="0"/>
            </a:br>
            <a:r>
              <a:rPr lang="en-US" sz="3100" dirty="0"/>
              <a:t> could be smaller this time</a:t>
            </a:r>
          </a:p>
        </p:txBody>
      </p:sp>
      <p:sp>
        <p:nvSpPr>
          <p:cNvPr id="3" name="Content Placeholder 2">
            <a:extLst>
              <a:ext uri="{FF2B5EF4-FFF2-40B4-BE49-F238E27FC236}">
                <a16:creationId xmlns:a16="http://schemas.microsoft.com/office/drawing/2014/main" id="{B91DE894-6325-4B5A-81D5-4A89F21AB6C0}"/>
              </a:ext>
            </a:extLst>
          </p:cNvPr>
          <p:cNvSpPr>
            <a:spLocks noGrp="1"/>
          </p:cNvSpPr>
          <p:nvPr>
            <p:ph idx="1"/>
          </p:nvPr>
        </p:nvSpPr>
        <p:spPr>
          <a:xfrm>
            <a:off x="1143000" y="2133600"/>
            <a:ext cx="7239000" cy="4343400"/>
          </a:xfrm>
        </p:spPr>
        <p:txBody>
          <a:bodyPr/>
          <a:lstStyle/>
          <a:p>
            <a:pPr marL="0" indent="0">
              <a:buNone/>
            </a:pPr>
            <a:r>
              <a:rPr lang="en-US" dirty="0"/>
              <a:t>The sorting of partisans – Democrats increasingly concentrated in urban areas and Republicans elsewhere – is reducing the number of seats that can effectively be gerrymandered</a:t>
            </a:r>
          </a:p>
        </p:txBody>
      </p:sp>
    </p:spTree>
    <p:extLst>
      <p:ext uri="{BB962C8B-B14F-4D97-AF65-F5344CB8AC3E}">
        <p14:creationId xmlns:p14="http://schemas.microsoft.com/office/powerpoint/2010/main" val="34918186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D5841-050F-4E0F-9072-57008B71A855}"/>
              </a:ext>
            </a:extLst>
          </p:cNvPr>
          <p:cNvSpPr>
            <a:spLocks noGrp="1"/>
          </p:cNvSpPr>
          <p:nvPr>
            <p:ph type="title"/>
          </p:nvPr>
        </p:nvSpPr>
        <p:spPr/>
        <p:txBody>
          <a:bodyPr/>
          <a:lstStyle/>
          <a:p>
            <a:r>
              <a:rPr lang="en-US" dirty="0"/>
              <a:t>House Members by Population Density</a:t>
            </a:r>
          </a:p>
        </p:txBody>
      </p:sp>
      <p:graphicFrame>
        <p:nvGraphicFramePr>
          <p:cNvPr id="8" name="Content Placeholder 7">
            <a:extLst>
              <a:ext uri="{FF2B5EF4-FFF2-40B4-BE49-F238E27FC236}">
                <a16:creationId xmlns:a16="http://schemas.microsoft.com/office/drawing/2014/main" id="{B6DC4477-59C9-47FC-BF16-73D33DD83575}"/>
              </a:ext>
            </a:extLst>
          </p:cNvPr>
          <p:cNvGraphicFramePr>
            <a:graphicFrameLocks noGrp="1"/>
          </p:cNvGraphicFramePr>
          <p:nvPr>
            <p:ph idx="1"/>
          </p:nvPr>
        </p:nvGraphicFramePr>
        <p:xfrm>
          <a:off x="431800" y="1608666"/>
          <a:ext cx="8255000" cy="4868333"/>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92BD4DBD-437C-4032-8B78-B2687BFBC828}"/>
              </a:ext>
            </a:extLst>
          </p:cNvPr>
          <p:cNvSpPr txBox="1"/>
          <p:nvPr/>
        </p:nvSpPr>
        <p:spPr>
          <a:xfrm>
            <a:off x="228600" y="6400800"/>
            <a:ext cx="2352567" cy="369332"/>
          </a:xfrm>
          <a:prstGeom prst="rect">
            <a:avLst/>
          </a:prstGeom>
          <a:noFill/>
        </p:spPr>
        <p:txBody>
          <a:bodyPr wrap="none" rtlCol="0">
            <a:spAutoFit/>
          </a:bodyPr>
          <a:lstStyle/>
          <a:p>
            <a:r>
              <a:rPr lang="en-US" dirty="0"/>
              <a:t>Source: </a:t>
            </a:r>
            <a:r>
              <a:rPr lang="en-US" dirty="0" err="1"/>
              <a:t>FairVote</a:t>
            </a:r>
            <a:r>
              <a:rPr lang="en-US" dirty="0"/>
              <a:t>, 2017.</a:t>
            </a:r>
          </a:p>
        </p:txBody>
      </p:sp>
      <p:sp>
        <p:nvSpPr>
          <p:cNvPr id="10" name="TextBox 9">
            <a:extLst>
              <a:ext uri="{FF2B5EF4-FFF2-40B4-BE49-F238E27FC236}">
                <a16:creationId xmlns:a16="http://schemas.microsoft.com/office/drawing/2014/main" id="{1AA0C251-7A1A-42DE-A0AF-E1ED6270983D}"/>
              </a:ext>
            </a:extLst>
          </p:cNvPr>
          <p:cNvSpPr txBox="1"/>
          <p:nvPr/>
        </p:nvSpPr>
        <p:spPr>
          <a:xfrm>
            <a:off x="3276600" y="1828800"/>
            <a:ext cx="2761525" cy="369332"/>
          </a:xfrm>
          <a:prstGeom prst="rect">
            <a:avLst/>
          </a:prstGeom>
          <a:noFill/>
        </p:spPr>
        <p:txBody>
          <a:bodyPr wrap="none" rtlCol="0">
            <a:spAutoFit/>
          </a:bodyPr>
          <a:lstStyle/>
          <a:p>
            <a:r>
              <a:rPr lang="en-US" dirty="0"/>
              <a:t>number of House members</a:t>
            </a:r>
          </a:p>
        </p:txBody>
      </p:sp>
    </p:spTree>
    <p:extLst>
      <p:ext uri="{BB962C8B-B14F-4D97-AF65-F5344CB8AC3E}">
        <p14:creationId xmlns:p14="http://schemas.microsoft.com/office/powerpoint/2010/main" val="525831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DE573-5682-4DA2-BB95-12CA1AE62A00}"/>
              </a:ext>
            </a:extLst>
          </p:cNvPr>
          <p:cNvSpPr>
            <a:spLocks noGrp="1"/>
          </p:cNvSpPr>
          <p:nvPr>
            <p:ph type="title"/>
          </p:nvPr>
        </p:nvSpPr>
        <p:spPr/>
        <p:txBody>
          <a:bodyPr>
            <a:normAutofit fontScale="90000"/>
          </a:bodyPr>
          <a:lstStyle/>
          <a:p>
            <a:r>
              <a:rPr lang="en-US" dirty="0"/>
              <a:t>Geographical Distribution of House Seats –</a:t>
            </a:r>
            <a:br>
              <a:rPr lang="en-US" dirty="0"/>
            </a:br>
            <a:r>
              <a:rPr lang="en-US" dirty="0"/>
              <a:t>2008 vs 2018</a:t>
            </a:r>
          </a:p>
        </p:txBody>
      </p:sp>
      <p:pic>
        <p:nvPicPr>
          <p:cNvPr id="5" name="Content Placeholder 4" descr="Map&#10;&#10;Description automatically generated">
            <a:extLst>
              <a:ext uri="{FF2B5EF4-FFF2-40B4-BE49-F238E27FC236}">
                <a16:creationId xmlns:a16="http://schemas.microsoft.com/office/drawing/2014/main" id="{2E2EFAF6-B8D3-4C27-8028-0894F8DA07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0533" y="1923520"/>
            <a:ext cx="7315200" cy="4162425"/>
          </a:xfrm>
        </p:spPr>
      </p:pic>
      <p:sp>
        <p:nvSpPr>
          <p:cNvPr id="3" name="Rectangle 2">
            <a:extLst>
              <a:ext uri="{FF2B5EF4-FFF2-40B4-BE49-F238E27FC236}">
                <a16:creationId xmlns:a16="http://schemas.microsoft.com/office/drawing/2014/main" id="{4F37A5E6-3263-420A-BC6D-25E628D79623}"/>
              </a:ext>
            </a:extLst>
          </p:cNvPr>
          <p:cNvSpPr/>
          <p:nvPr/>
        </p:nvSpPr>
        <p:spPr>
          <a:xfrm>
            <a:off x="1066800" y="1957387"/>
            <a:ext cx="7162800" cy="9382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111</a:t>
            </a:r>
            <a:r>
              <a:rPr lang="en-US" baseline="30000" dirty="0"/>
              <a:t>th</a:t>
            </a:r>
            <a:r>
              <a:rPr lang="en-US" dirty="0"/>
              <a:t> Congress (2009-2010)                  116</a:t>
            </a:r>
            <a:r>
              <a:rPr lang="en-US" baseline="30000" dirty="0"/>
              <a:t>th</a:t>
            </a:r>
            <a:r>
              <a:rPr lang="en-US" dirty="0"/>
              <a:t> Congress (2019-2020)</a:t>
            </a:r>
          </a:p>
        </p:txBody>
      </p:sp>
    </p:spTree>
    <p:extLst>
      <p:ext uri="{BB962C8B-B14F-4D97-AF65-F5344CB8AC3E}">
        <p14:creationId xmlns:p14="http://schemas.microsoft.com/office/powerpoint/2010/main" val="21503149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25594-C3C2-412C-ADF8-A4B2CE0624A2}"/>
              </a:ext>
            </a:extLst>
          </p:cNvPr>
          <p:cNvSpPr>
            <a:spLocks noGrp="1"/>
          </p:cNvSpPr>
          <p:nvPr>
            <p:ph type="title"/>
          </p:nvPr>
        </p:nvSpPr>
        <p:spPr>
          <a:xfrm>
            <a:off x="228600" y="533400"/>
            <a:ext cx="8686800" cy="990600"/>
          </a:xfrm>
        </p:spPr>
        <p:txBody>
          <a:bodyPr>
            <a:normAutofit fontScale="90000"/>
          </a:bodyPr>
          <a:lstStyle/>
          <a:p>
            <a:r>
              <a:rPr lang="en-US" dirty="0"/>
              <a:t>Gerrymandering plus geographical sorting -  </a:t>
            </a:r>
            <a:br>
              <a:rPr lang="en-US" dirty="0"/>
            </a:br>
            <a:r>
              <a:rPr lang="en-US" dirty="0"/>
              <a:t>shrinking number of “competitive” House seats</a:t>
            </a:r>
          </a:p>
        </p:txBody>
      </p:sp>
      <p:graphicFrame>
        <p:nvGraphicFramePr>
          <p:cNvPr id="6" name="Content Placeholder 5">
            <a:extLst>
              <a:ext uri="{FF2B5EF4-FFF2-40B4-BE49-F238E27FC236}">
                <a16:creationId xmlns:a16="http://schemas.microsoft.com/office/drawing/2014/main" id="{A0847FE5-CDEA-402C-9533-C68593415D2F}"/>
              </a:ext>
            </a:extLst>
          </p:cNvPr>
          <p:cNvGraphicFramePr>
            <a:graphicFrameLocks noGrp="1"/>
          </p:cNvGraphicFramePr>
          <p:nvPr>
            <p:ph idx="1"/>
            <p:extLst>
              <p:ext uri="{D42A27DB-BD31-4B8C-83A1-F6EECF244321}">
                <p14:modId xmlns:p14="http://schemas.microsoft.com/office/powerpoint/2010/main" val="189399572"/>
              </p:ext>
            </p:extLst>
          </p:nvPr>
        </p:nvGraphicFramePr>
        <p:xfrm>
          <a:off x="457200" y="1600200"/>
          <a:ext cx="82296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791909FD-A735-4006-9F0E-8465F2677BB6}"/>
              </a:ext>
            </a:extLst>
          </p:cNvPr>
          <p:cNvSpPr txBox="1"/>
          <p:nvPr/>
        </p:nvSpPr>
        <p:spPr>
          <a:xfrm>
            <a:off x="228600" y="6172200"/>
            <a:ext cx="8506688" cy="461665"/>
          </a:xfrm>
          <a:prstGeom prst="rect">
            <a:avLst/>
          </a:prstGeom>
          <a:noFill/>
        </p:spPr>
        <p:txBody>
          <a:bodyPr wrap="none" rtlCol="0">
            <a:spAutoFit/>
          </a:bodyPr>
          <a:lstStyle/>
          <a:p>
            <a:r>
              <a:rPr lang="en-US" sz="1200" dirty="0"/>
              <a:t>Source: NY Times, Feb 7, 2022 for 1992, 2002, and 2002. The 2002 number estimated by author from multiple sources. A competitive</a:t>
            </a:r>
          </a:p>
          <a:p>
            <a:r>
              <a:rPr lang="en-US" sz="1200" dirty="0"/>
              <a:t> seat is defined as one in which the  presidential candidates in prior election were within 5 percentage points of each other.</a:t>
            </a:r>
          </a:p>
        </p:txBody>
      </p:sp>
      <p:sp>
        <p:nvSpPr>
          <p:cNvPr id="3" name="TextBox 2">
            <a:extLst>
              <a:ext uri="{FF2B5EF4-FFF2-40B4-BE49-F238E27FC236}">
                <a16:creationId xmlns:a16="http://schemas.microsoft.com/office/drawing/2014/main" id="{5E676646-2C34-452B-B01E-3863CEB74361}"/>
              </a:ext>
            </a:extLst>
          </p:cNvPr>
          <p:cNvSpPr txBox="1"/>
          <p:nvPr/>
        </p:nvSpPr>
        <p:spPr>
          <a:xfrm>
            <a:off x="990600" y="3352800"/>
            <a:ext cx="2749984" cy="1477328"/>
          </a:xfrm>
          <a:prstGeom prst="rect">
            <a:avLst/>
          </a:prstGeom>
          <a:noFill/>
        </p:spPr>
        <p:txBody>
          <a:bodyPr wrap="none" rtlCol="0">
            <a:spAutoFit/>
          </a:bodyPr>
          <a:lstStyle/>
          <a:p>
            <a:r>
              <a:rPr lang="en-US" dirty="0"/>
              <a:t>The decline of competitive</a:t>
            </a:r>
          </a:p>
          <a:p>
            <a:r>
              <a:rPr lang="en-US" dirty="0"/>
              <a:t>House districts could “cap” </a:t>
            </a:r>
          </a:p>
          <a:p>
            <a:r>
              <a:rPr lang="en-US" dirty="0"/>
              <a:t>the number of House seats</a:t>
            </a:r>
          </a:p>
          <a:p>
            <a:r>
              <a:rPr lang="en-US" dirty="0"/>
              <a:t>picked up by the out-party </a:t>
            </a:r>
          </a:p>
          <a:p>
            <a:r>
              <a:rPr lang="en-US" dirty="0"/>
              <a:t>in midterm elections</a:t>
            </a:r>
          </a:p>
        </p:txBody>
      </p:sp>
    </p:spTree>
    <p:extLst>
      <p:ext uri="{BB962C8B-B14F-4D97-AF65-F5344CB8AC3E}">
        <p14:creationId xmlns:p14="http://schemas.microsoft.com/office/powerpoint/2010/main" val="92221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4CEB7-C11A-42CD-A641-86879370E1C3}"/>
              </a:ext>
            </a:extLst>
          </p:cNvPr>
          <p:cNvSpPr>
            <a:spLocks noGrp="1"/>
          </p:cNvSpPr>
          <p:nvPr>
            <p:ph type="title"/>
          </p:nvPr>
        </p:nvSpPr>
        <p:spPr/>
        <p:txBody>
          <a:bodyPr>
            <a:normAutofit fontScale="90000"/>
          </a:bodyPr>
          <a:lstStyle/>
          <a:p>
            <a:r>
              <a:rPr lang="en-US" dirty="0"/>
              <a:t>The Midterm Tendency – Senate Elections</a:t>
            </a:r>
          </a:p>
        </p:txBody>
      </p:sp>
      <p:graphicFrame>
        <p:nvGraphicFramePr>
          <p:cNvPr id="8" name="Content Placeholder 7">
            <a:extLst>
              <a:ext uri="{FF2B5EF4-FFF2-40B4-BE49-F238E27FC236}">
                <a16:creationId xmlns:a16="http://schemas.microsoft.com/office/drawing/2014/main" id="{AA842B1E-C90F-4324-A744-9149EF6368A9}"/>
              </a:ext>
            </a:extLst>
          </p:cNvPr>
          <p:cNvGraphicFramePr>
            <a:graphicFrameLocks noGrp="1"/>
          </p:cNvGraphicFramePr>
          <p:nvPr>
            <p:ph idx="1"/>
          </p:nvPr>
        </p:nvGraphicFramePr>
        <p:xfrm>
          <a:off x="474133" y="12954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7CD3163B-B6A4-4628-9C16-15200D77683C}"/>
              </a:ext>
            </a:extLst>
          </p:cNvPr>
          <p:cNvSpPr txBox="1"/>
          <p:nvPr/>
        </p:nvSpPr>
        <p:spPr>
          <a:xfrm>
            <a:off x="3733800" y="5791200"/>
            <a:ext cx="2628155" cy="646331"/>
          </a:xfrm>
          <a:prstGeom prst="rect">
            <a:avLst/>
          </a:prstGeom>
          <a:noFill/>
        </p:spPr>
        <p:txBody>
          <a:bodyPr wrap="none" rtlCol="0">
            <a:spAutoFit/>
          </a:bodyPr>
          <a:lstStyle/>
          <a:p>
            <a:r>
              <a:rPr lang="en-US" b="1" dirty="0"/>
              <a:t>18 of 25 midterms </a:t>
            </a:r>
          </a:p>
          <a:p>
            <a:r>
              <a:rPr lang="en-US" b="1" dirty="0"/>
              <a:t>marked by in-party losses</a:t>
            </a:r>
          </a:p>
        </p:txBody>
      </p:sp>
    </p:spTree>
    <p:extLst>
      <p:ext uri="{BB962C8B-B14F-4D97-AF65-F5344CB8AC3E}">
        <p14:creationId xmlns:p14="http://schemas.microsoft.com/office/powerpoint/2010/main" val="28560704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C4A5F-FC6F-4E97-BB6D-CE2B7039C5BB}"/>
              </a:ext>
            </a:extLst>
          </p:cNvPr>
          <p:cNvSpPr>
            <a:spLocks noGrp="1"/>
          </p:cNvSpPr>
          <p:nvPr>
            <p:ph type="title"/>
          </p:nvPr>
        </p:nvSpPr>
        <p:spPr>
          <a:xfrm>
            <a:off x="304800" y="228600"/>
            <a:ext cx="8461248" cy="990600"/>
          </a:xfrm>
        </p:spPr>
        <p:txBody>
          <a:bodyPr>
            <a:normAutofit/>
          </a:bodyPr>
          <a:lstStyle/>
          <a:p>
            <a:pPr algn="ctr"/>
            <a:r>
              <a:rPr lang="en-US" dirty="0"/>
              <a:t>Senate races somewhat more competitive</a:t>
            </a:r>
          </a:p>
        </p:txBody>
      </p:sp>
      <p:graphicFrame>
        <p:nvGraphicFramePr>
          <p:cNvPr id="6" name="Content Placeholder 5">
            <a:extLst>
              <a:ext uri="{FF2B5EF4-FFF2-40B4-BE49-F238E27FC236}">
                <a16:creationId xmlns:a16="http://schemas.microsoft.com/office/drawing/2014/main" id="{61EBD249-5775-4AC2-BA38-67F99F3590C1}"/>
              </a:ext>
            </a:extLst>
          </p:cNvPr>
          <p:cNvGraphicFramePr>
            <a:graphicFrameLocks noGrp="1"/>
          </p:cNvGraphicFramePr>
          <p:nvPr>
            <p:ph sz="quarter" idx="1"/>
          </p:nvPr>
        </p:nvGraphicFramePr>
        <p:xfrm>
          <a:off x="612649" y="1600200"/>
          <a:ext cx="8153526" cy="47244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D0440D48-A808-43D5-A975-8919BACF4C3F}"/>
              </a:ext>
            </a:extLst>
          </p:cNvPr>
          <p:cNvSpPr txBox="1"/>
          <p:nvPr/>
        </p:nvSpPr>
        <p:spPr>
          <a:xfrm>
            <a:off x="304800" y="6324600"/>
            <a:ext cx="7293471" cy="369332"/>
          </a:xfrm>
          <a:prstGeom prst="rect">
            <a:avLst/>
          </a:prstGeom>
          <a:noFill/>
        </p:spPr>
        <p:txBody>
          <a:bodyPr wrap="none" rtlCol="0">
            <a:spAutoFit/>
          </a:bodyPr>
          <a:lstStyle/>
          <a:p>
            <a:r>
              <a:rPr lang="en-US" dirty="0"/>
              <a:t>Source: Cook Political Report, 2020 for House; 2020, 2018, 2016 for Senate</a:t>
            </a:r>
          </a:p>
        </p:txBody>
      </p:sp>
    </p:spTree>
    <p:extLst>
      <p:ext uri="{BB962C8B-B14F-4D97-AF65-F5344CB8AC3E}">
        <p14:creationId xmlns:p14="http://schemas.microsoft.com/office/powerpoint/2010/main" val="3930217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BAD05-CD75-4D29-A5D0-C1873404A679}"/>
              </a:ext>
            </a:extLst>
          </p:cNvPr>
          <p:cNvSpPr>
            <a:spLocks noGrp="1"/>
          </p:cNvSpPr>
          <p:nvPr>
            <p:ph type="title"/>
          </p:nvPr>
        </p:nvSpPr>
        <p:spPr>
          <a:xfrm>
            <a:off x="457200" y="762000"/>
            <a:ext cx="8229600" cy="762000"/>
          </a:xfrm>
        </p:spPr>
        <p:txBody>
          <a:bodyPr>
            <a:normAutofit fontScale="90000"/>
          </a:bodyPr>
          <a:lstStyle/>
          <a:p>
            <a:r>
              <a:rPr lang="en-US" dirty="0"/>
              <a:t>Indicator of</a:t>
            </a:r>
            <a:br>
              <a:rPr lang="en-US" dirty="0"/>
            </a:br>
            <a:r>
              <a:rPr lang="en-US" dirty="0"/>
              <a:t>Declining Competitiveness of Senate Elections</a:t>
            </a:r>
            <a:br>
              <a:rPr lang="en-US" dirty="0"/>
            </a:br>
            <a:endParaRPr lang="en-US" dirty="0"/>
          </a:p>
        </p:txBody>
      </p:sp>
      <p:graphicFrame>
        <p:nvGraphicFramePr>
          <p:cNvPr id="6" name="Content Placeholder 5">
            <a:extLst>
              <a:ext uri="{FF2B5EF4-FFF2-40B4-BE49-F238E27FC236}">
                <a16:creationId xmlns:a16="http://schemas.microsoft.com/office/drawing/2014/main" id="{CB071334-C921-4732-8D95-2C4458085841}"/>
              </a:ext>
            </a:extLst>
          </p:cNvPr>
          <p:cNvGraphicFramePr>
            <a:graphicFrameLocks noGrp="1"/>
          </p:cNvGraphicFramePr>
          <p:nvPr>
            <p:ph idx="1"/>
          </p:nvPr>
        </p:nvGraphicFramePr>
        <p:xfrm>
          <a:off x="431800" y="1625600"/>
          <a:ext cx="8229600" cy="48768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F1530F6D-C096-4770-AAE4-E0C302D1598C}"/>
              </a:ext>
            </a:extLst>
          </p:cNvPr>
          <p:cNvSpPr txBox="1"/>
          <p:nvPr/>
        </p:nvSpPr>
        <p:spPr>
          <a:xfrm>
            <a:off x="228600" y="6527800"/>
            <a:ext cx="2306593" cy="307777"/>
          </a:xfrm>
          <a:prstGeom prst="rect">
            <a:avLst/>
          </a:prstGeom>
          <a:noFill/>
        </p:spPr>
        <p:txBody>
          <a:bodyPr wrap="none" rtlCol="0">
            <a:spAutoFit/>
          </a:bodyPr>
          <a:lstStyle/>
          <a:p>
            <a:r>
              <a:rPr lang="en-US" sz="1400" dirty="0"/>
              <a:t>Source: Pew Research Center</a:t>
            </a:r>
          </a:p>
        </p:txBody>
      </p:sp>
    </p:spTree>
    <p:extLst>
      <p:ext uri="{BB962C8B-B14F-4D97-AF65-F5344CB8AC3E}">
        <p14:creationId xmlns:p14="http://schemas.microsoft.com/office/powerpoint/2010/main" val="38369531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7154A-F66A-4177-AE90-6E8F0981CAB9}"/>
              </a:ext>
            </a:extLst>
          </p:cNvPr>
          <p:cNvSpPr>
            <a:spLocks noGrp="1"/>
          </p:cNvSpPr>
          <p:nvPr>
            <p:ph type="title"/>
          </p:nvPr>
        </p:nvSpPr>
        <p:spPr/>
        <p:txBody>
          <a:bodyPr>
            <a:normAutofit fontScale="90000"/>
          </a:bodyPr>
          <a:lstStyle/>
          <a:p>
            <a:r>
              <a:rPr lang="en-US" dirty="0"/>
              <a:t>Declining Competitiveness -</a:t>
            </a:r>
            <a:br>
              <a:rPr lang="en-US" dirty="0"/>
            </a:br>
            <a:r>
              <a:rPr lang="en-US" dirty="0"/>
              <a:t>Era of direct Senate elections (1914-2022)</a:t>
            </a:r>
          </a:p>
        </p:txBody>
      </p:sp>
      <p:pic>
        <p:nvPicPr>
          <p:cNvPr id="5" name="Content Placeholder 4" descr="Chart, bar chart, histogram&#10;&#10;Description automatically generated">
            <a:extLst>
              <a:ext uri="{FF2B5EF4-FFF2-40B4-BE49-F238E27FC236}">
                <a16:creationId xmlns:a16="http://schemas.microsoft.com/office/drawing/2014/main" id="{4A3663FF-C194-4A14-AF20-974430EA017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600200"/>
            <a:ext cx="6781800" cy="4876800"/>
          </a:xfrm>
        </p:spPr>
      </p:pic>
      <p:sp>
        <p:nvSpPr>
          <p:cNvPr id="3" name="Rectangle 2">
            <a:extLst>
              <a:ext uri="{FF2B5EF4-FFF2-40B4-BE49-F238E27FC236}">
                <a16:creationId xmlns:a16="http://schemas.microsoft.com/office/drawing/2014/main" id="{6941CD6D-5DE4-4709-816B-4F2BFA0969F2}"/>
              </a:ext>
            </a:extLst>
          </p:cNvPr>
          <p:cNvSpPr/>
          <p:nvPr/>
        </p:nvSpPr>
        <p:spPr>
          <a:xfrm>
            <a:off x="1066800" y="1600200"/>
            <a:ext cx="68580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Senate has fewest split delegations</a:t>
            </a:r>
          </a:p>
          <a:p>
            <a:pPr algn="ctr"/>
            <a:r>
              <a:rPr lang="en-US" sz="2400" dirty="0"/>
              <a:t> in the entire period of direct Senate elections </a:t>
            </a:r>
          </a:p>
        </p:txBody>
      </p:sp>
    </p:spTree>
    <p:extLst>
      <p:ext uri="{BB962C8B-B14F-4D97-AF65-F5344CB8AC3E}">
        <p14:creationId xmlns:p14="http://schemas.microsoft.com/office/powerpoint/2010/main" val="3931947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Ballot Access</a:t>
            </a:r>
          </a:p>
        </p:txBody>
      </p:sp>
    </p:spTree>
    <p:extLst>
      <p:ext uri="{BB962C8B-B14F-4D97-AF65-F5344CB8AC3E}">
        <p14:creationId xmlns:p14="http://schemas.microsoft.com/office/powerpoint/2010/main" val="2086179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5275F-5095-461F-BB65-B986B6BB4DCA}"/>
              </a:ext>
            </a:extLst>
          </p:cNvPr>
          <p:cNvSpPr>
            <a:spLocks noGrp="1"/>
          </p:cNvSpPr>
          <p:nvPr>
            <p:ph type="title"/>
          </p:nvPr>
        </p:nvSpPr>
        <p:spPr>
          <a:xfrm>
            <a:off x="457200" y="533400"/>
            <a:ext cx="8229600" cy="685800"/>
          </a:xfrm>
        </p:spPr>
        <p:txBody>
          <a:bodyPr>
            <a:normAutofit fontScale="90000"/>
          </a:bodyPr>
          <a:lstStyle/>
          <a:p>
            <a:r>
              <a:rPr lang="en-US" b="1" dirty="0"/>
              <a:t>What we know . . .</a:t>
            </a:r>
          </a:p>
        </p:txBody>
      </p:sp>
      <p:sp>
        <p:nvSpPr>
          <p:cNvPr id="3" name="Content Placeholder 2">
            <a:extLst>
              <a:ext uri="{FF2B5EF4-FFF2-40B4-BE49-F238E27FC236}">
                <a16:creationId xmlns:a16="http://schemas.microsoft.com/office/drawing/2014/main" id="{92836DC6-B753-4CFA-90FF-52F890B7E4E2}"/>
              </a:ext>
            </a:extLst>
          </p:cNvPr>
          <p:cNvSpPr>
            <a:spLocks noGrp="1"/>
          </p:cNvSpPr>
          <p:nvPr>
            <p:ph idx="1"/>
          </p:nvPr>
        </p:nvSpPr>
        <p:spPr/>
        <p:txBody>
          <a:bodyPr>
            <a:normAutofit fontScale="77500" lnSpcReduction="20000"/>
          </a:bodyPr>
          <a:lstStyle/>
          <a:p>
            <a:pPr marL="0" indent="0">
              <a:buNone/>
            </a:pPr>
            <a:r>
              <a:rPr lang="en-US" b="1" dirty="0"/>
              <a:t>On Republican side</a:t>
            </a:r>
          </a:p>
          <a:p>
            <a:pPr marL="0" indent="0">
              <a:buNone/>
            </a:pPr>
            <a:r>
              <a:rPr lang="en-US" dirty="0"/>
              <a:t>	Roughly 20 Republican-controlled states since the 2020 	election have passed laws tightening ballot access – </a:t>
            </a:r>
          </a:p>
          <a:p>
            <a:pPr marL="0" indent="0">
              <a:buNone/>
            </a:pPr>
            <a:r>
              <a:rPr lang="en-US" dirty="0"/>
              <a:t>		</a:t>
            </a:r>
            <a:r>
              <a:rPr lang="en-US" sz="2600" dirty="0"/>
              <a:t>several of these laws are under review in state 			and federal courts</a:t>
            </a:r>
          </a:p>
          <a:p>
            <a:pPr marL="0" indent="0">
              <a:buNone/>
            </a:pPr>
            <a:r>
              <a:rPr lang="en-US" b="1" dirty="0"/>
              <a:t>On Democratic side</a:t>
            </a:r>
          </a:p>
          <a:p>
            <a:pPr marL="0" indent="0">
              <a:buNone/>
            </a:pPr>
            <a:r>
              <a:rPr lang="en-US" dirty="0"/>
              <a:t>	Nearly 20 states, most of them controlled by 	Democrats, have since 2016 instituted Automatic Voter 	Registration (AVR) in 	context of Motor Voter Act</a:t>
            </a:r>
          </a:p>
          <a:p>
            <a:pPr marL="0" indent="0">
              <a:buNone/>
            </a:pPr>
            <a:endParaRPr lang="en-US" dirty="0"/>
          </a:p>
          <a:p>
            <a:pPr marL="0" indent="0">
              <a:buNone/>
            </a:pPr>
            <a:r>
              <a:rPr lang="en-US" b="1" dirty="0"/>
              <a:t>Combined impact</a:t>
            </a:r>
          </a:p>
          <a:p>
            <a:pPr marL="0" indent="0">
              <a:buNone/>
            </a:pPr>
            <a:r>
              <a:rPr lang="en-US" dirty="0"/>
              <a:t>	Will make Republican states more solidly Republican 	control and Democratic states more solidly Democratic</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621225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CEC1-6830-48FD-9FB9-BA2E5315535F}"/>
              </a:ext>
            </a:extLst>
          </p:cNvPr>
          <p:cNvSpPr>
            <a:spLocks noGrp="1"/>
          </p:cNvSpPr>
          <p:nvPr>
            <p:ph type="title"/>
          </p:nvPr>
        </p:nvSpPr>
        <p:spPr>
          <a:xfrm>
            <a:off x="116058" y="457200"/>
            <a:ext cx="8799341" cy="1538175"/>
          </a:xfrm>
        </p:spPr>
        <p:txBody>
          <a:bodyPr>
            <a:normAutofit/>
          </a:bodyPr>
          <a:lstStyle/>
          <a:p>
            <a:r>
              <a:rPr lang="en-US" sz="3200" b="1" dirty="0"/>
              <a:t>What We Do Know </a:t>
            </a:r>
            <a:r>
              <a:rPr lang="en-US" sz="3200" dirty="0"/>
              <a:t>– </a:t>
            </a:r>
            <a:br>
              <a:rPr lang="en-US" sz="3200" dirty="0"/>
            </a:br>
            <a:r>
              <a:rPr lang="en-US" sz="3200" dirty="0"/>
              <a:t>Ballot access rules affect turnout rate</a:t>
            </a:r>
          </a:p>
        </p:txBody>
      </p:sp>
      <p:graphicFrame>
        <p:nvGraphicFramePr>
          <p:cNvPr id="6" name="Content Placeholder 5">
            <a:extLst>
              <a:ext uri="{FF2B5EF4-FFF2-40B4-BE49-F238E27FC236}">
                <a16:creationId xmlns:a16="http://schemas.microsoft.com/office/drawing/2014/main" id="{6A133EAC-AC0B-4E6F-9F17-B4475A4AA51B}"/>
              </a:ext>
            </a:extLst>
          </p:cNvPr>
          <p:cNvGraphicFramePr>
            <a:graphicFrameLocks noGrp="1"/>
          </p:cNvGraphicFramePr>
          <p:nvPr>
            <p:ph idx="1"/>
            <p:extLst>
              <p:ext uri="{D42A27DB-BD31-4B8C-83A1-F6EECF244321}">
                <p14:modId xmlns:p14="http://schemas.microsoft.com/office/powerpoint/2010/main" val="1598808766"/>
              </p:ext>
            </p:extLst>
          </p:nvPr>
        </p:nvGraphicFramePr>
        <p:xfrm>
          <a:off x="934720" y="2019028"/>
          <a:ext cx="7751702" cy="2999069"/>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BCF43B38-3197-48D3-B870-BA1385E78788}"/>
              </a:ext>
            </a:extLst>
          </p:cNvPr>
          <p:cNvSpPr txBox="1"/>
          <p:nvPr/>
        </p:nvSpPr>
        <p:spPr>
          <a:xfrm>
            <a:off x="116059" y="3091858"/>
            <a:ext cx="772012" cy="715581"/>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State turnout</a:t>
            </a:r>
          </a:p>
          <a:p>
            <a:pPr defTabSz="685800">
              <a:defRPr/>
            </a:pPr>
            <a:r>
              <a:rPr lang="en-US" sz="1350" b="1" dirty="0">
                <a:solidFill>
                  <a:prstClr val="black"/>
                </a:solidFill>
                <a:latin typeface="Calibri" panose="020F0502020204030204"/>
              </a:rPr>
              <a:t>rate</a:t>
            </a:r>
          </a:p>
        </p:txBody>
      </p:sp>
      <p:sp>
        <p:nvSpPr>
          <p:cNvPr id="4" name="TextBox 3">
            <a:extLst>
              <a:ext uri="{FF2B5EF4-FFF2-40B4-BE49-F238E27FC236}">
                <a16:creationId xmlns:a16="http://schemas.microsoft.com/office/drawing/2014/main" id="{4B0895F6-4535-4A1D-A2B0-C1DFA0D8EDD0}"/>
              </a:ext>
            </a:extLst>
          </p:cNvPr>
          <p:cNvSpPr txBox="1"/>
          <p:nvPr/>
        </p:nvSpPr>
        <p:spPr>
          <a:xfrm>
            <a:off x="170619" y="2158198"/>
            <a:ext cx="717452"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highest</a:t>
            </a:r>
          </a:p>
        </p:txBody>
      </p:sp>
      <p:sp>
        <p:nvSpPr>
          <p:cNvPr id="7" name="TextBox 6">
            <a:extLst>
              <a:ext uri="{FF2B5EF4-FFF2-40B4-BE49-F238E27FC236}">
                <a16:creationId xmlns:a16="http://schemas.microsoft.com/office/drawing/2014/main" id="{F36F7E61-F74E-4F73-8DFE-222EB96D0775}"/>
              </a:ext>
            </a:extLst>
          </p:cNvPr>
          <p:cNvSpPr txBox="1"/>
          <p:nvPr/>
        </p:nvSpPr>
        <p:spPr>
          <a:xfrm>
            <a:off x="242668" y="4718015"/>
            <a:ext cx="717452"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lowest</a:t>
            </a:r>
          </a:p>
        </p:txBody>
      </p:sp>
      <p:sp>
        <p:nvSpPr>
          <p:cNvPr id="8" name="TextBox 7">
            <a:extLst>
              <a:ext uri="{FF2B5EF4-FFF2-40B4-BE49-F238E27FC236}">
                <a16:creationId xmlns:a16="http://schemas.microsoft.com/office/drawing/2014/main" id="{A858CA79-80ED-4B58-91E1-24860245274E}"/>
              </a:ext>
            </a:extLst>
          </p:cNvPr>
          <p:cNvSpPr txBox="1"/>
          <p:nvPr/>
        </p:nvSpPr>
        <p:spPr>
          <a:xfrm>
            <a:off x="3916017" y="5215924"/>
            <a:ext cx="2583256"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State rank in voting barriers</a:t>
            </a:r>
          </a:p>
        </p:txBody>
      </p:sp>
      <p:sp>
        <p:nvSpPr>
          <p:cNvPr id="9" name="TextBox 8">
            <a:extLst>
              <a:ext uri="{FF2B5EF4-FFF2-40B4-BE49-F238E27FC236}">
                <a16:creationId xmlns:a16="http://schemas.microsoft.com/office/drawing/2014/main" id="{8820D822-2A5A-4FE8-942B-4B80E436D82D}"/>
              </a:ext>
            </a:extLst>
          </p:cNvPr>
          <p:cNvSpPr txBox="1"/>
          <p:nvPr/>
        </p:nvSpPr>
        <p:spPr>
          <a:xfrm>
            <a:off x="1014785" y="5071042"/>
            <a:ext cx="740963"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lowest</a:t>
            </a:r>
          </a:p>
        </p:txBody>
      </p:sp>
      <p:sp>
        <p:nvSpPr>
          <p:cNvPr id="10" name="TextBox 9">
            <a:extLst>
              <a:ext uri="{FF2B5EF4-FFF2-40B4-BE49-F238E27FC236}">
                <a16:creationId xmlns:a16="http://schemas.microsoft.com/office/drawing/2014/main" id="{86F5AE12-D0AF-4618-BD66-D4671ECBB9CC}"/>
              </a:ext>
            </a:extLst>
          </p:cNvPr>
          <p:cNvSpPr txBox="1"/>
          <p:nvPr/>
        </p:nvSpPr>
        <p:spPr>
          <a:xfrm>
            <a:off x="8025523" y="5079288"/>
            <a:ext cx="740963" cy="300082"/>
          </a:xfrm>
          <a:prstGeom prst="rect">
            <a:avLst/>
          </a:prstGeom>
          <a:noFill/>
        </p:spPr>
        <p:txBody>
          <a:bodyPr wrap="square" rtlCol="0">
            <a:spAutoFit/>
          </a:bodyPr>
          <a:lstStyle/>
          <a:p>
            <a:pPr defTabSz="685800">
              <a:defRPr/>
            </a:pPr>
            <a:r>
              <a:rPr lang="en-US" sz="1350" b="1" dirty="0">
                <a:solidFill>
                  <a:prstClr val="black"/>
                </a:solidFill>
                <a:latin typeface="Calibri" panose="020F0502020204030204"/>
              </a:rPr>
              <a:t>highest</a:t>
            </a:r>
          </a:p>
        </p:txBody>
      </p:sp>
      <p:sp>
        <p:nvSpPr>
          <p:cNvPr id="13" name="TextBox 12">
            <a:extLst>
              <a:ext uri="{FF2B5EF4-FFF2-40B4-BE49-F238E27FC236}">
                <a16:creationId xmlns:a16="http://schemas.microsoft.com/office/drawing/2014/main" id="{9E25BF14-D7D6-436B-9577-80880D1C9558}"/>
              </a:ext>
            </a:extLst>
          </p:cNvPr>
          <p:cNvSpPr txBox="1"/>
          <p:nvPr/>
        </p:nvSpPr>
        <p:spPr>
          <a:xfrm>
            <a:off x="116058" y="5996848"/>
            <a:ext cx="8951742" cy="715581"/>
          </a:xfrm>
          <a:prstGeom prst="rect">
            <a:avLst/>
          </a:prstGeom>
          <a:noFill/>
        </p:spPr>
        <p:txBody>
          <a:bodyPr wrap="square" rtlCol="0">
            <a:spAutoFit/>
          </a:bodyPr>
          <a:lstStyle/>
          <a:p>
            <a:pPr defTabSz="685800">
              <a:defRPr/>
            </a:pPr>
            <a:r>
              <a:rPr lang="en-US" sz="1350" dirty="0">
                <a:solidFill>
                  <a:prstClr val="black"/>
                </a:solidFill>
                <a:latin typeface="Calibri" panose="020F0502020204030204"/>
              </a:rPr>
              <a:t>Source: For barriers: Scot </a:t>
            </a:r>
            <a:r>
              <a:rPr lang="en-US" sz="1350" dirty="0" err="1">
                <a:solidFill>
                  <a:prstClr val="black"/>
                </a:solidFill>
                <a:latin typeface="Calibri" panose="020F0502020204030204"/>
              </a:rPr>
              <a:t>Schranfruagal</a:t>
            </a:r>
            <a:r>
              <a:rPr lang="en-US" sz="1350" dirty="0">
                <a:solidFill>
                  <a:prstClr val="black"/>
                </a:solidFill>
                <a:latin typeface="Calibri" panose="020F0502020204030204"/>
              </a:rPr>
              <a:t>, et al, “Cost of Voting in the American States:2020,” Election Law Journal (cost index is based registration deadlines and restrictions; For turnout, US Census Bureau (based on percentage of vote-eligible citizens who voted).</a:t>
            </a:r>
          </a:p>
        </p:txBody>
      </p:sp>
    </p:spTree>
    <p:extLst>
      <p:ext uri="{BB962C8B-B14F-4D97-AF65-F5344CB8AC3E}">
        <p14:creationId xmlns:p14="http://schemas.microsoft.com/office/powerpoint/2010/main" val="40320757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If Republicans take control of Congress</a:t>
            </a:r>
          </a:p>
        </p:txBody>
      </p:sp>
    </p:spTree>
    <p:extLst>
      <p:ext uri="{BB962C8B-B14F-4D97-AF65-F5344CB8AC3E}">
        <p14:creationId xmlns:p14="http://schemas.microsoft.com/office/powerpoint/2010/main" val="41106236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8DB70-7507-43E5-969A-9E9A1FD6EFE5}"/>
              </a:ext>
            </a:extLst>
          </p:cNvPr>
          <p:cNvSpPr>
            <a:spLocks noGrp="1"/>
          </p:cNvSpPr>
          <p:nvPr>
            <p:ph type="title"/>
          </p:nvPr>
        </p:nvSpPr>
        <p:spPr/>
        <p:txBody>
          <a:bodyPr/>
          <a:lstStyle/>
          <a:p>
            <a:r>
              <a:rPr lang="en-US" dirty="0"/>
              <a:t>Implications for Biden’s Agenda</a:t>
            </a:r>
          </a:p>
        </p:txBody>
      </p:sp>
      <p:graphicFrame>
        <p:nvGraphicFramePr>
          <p:cNvPr id="6" name="Content Placeholder 5">
            <a:extLst>
              <a:ext uri="{FF2B5EF4-FFF2-40B4-BE49-F238E27FC236}">
                <a16:creationId xmlns:a16="http://schemas.microsoft.com/office/drawing/2014/main" id="{0487E1BE-7100-478B-B1CD-8008AAFE18C6}"/>
              </a:ext>
            </a:extLst>
          </p:cNvPr>
          <p:cNvGraphicFramePr>
            <a:graphicFrameLocks noGrp="1"/>
          </p:cNvGraphicFramePr>
          <p:nvPr>
            <p:ph idx="1"/>
          </p:nvPr>
        </p:nvGraphicFramePr>
        <p:xfrm>
          <a:off x="1143000" y="1600200"/>
          <a:ext cx="68580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24CB91F5-0992-44E5-9017-05F74DED2744}"/>
              </a:ext>
            </a:extLst>
          </p:cNvPr>
          <p:cNvSpPr txBox="1"/>
          <p:nvPr/>
        </p:nvSpPr>
        <p:spPr>
          <a:xfrm>
            <a:off x="228600" y="6290733"/>
            <a:ext cx="3779240" cy="307777"/>
          </a:xfrm>
          <a:prstGeom prst="rect">
            <a:avLst/>
          </a:prstGeom>
          <a:noFill/>
        </p:spPr>
        <p:txBody>
          <a:bodyPr wrap="none" rtlCol="0">
            <a:spAutoFit/>
          </a:bodyPr>
          <a:lstStyle/>
          <a:p>
            <a:r>
              <a:rPr lang="en-US" sz="1400" dirty="0"/>
              <a:t>Source: New York Times analysis, as of early 2022</a:t>
            </a:r>
          </a:p>
        </p:txBody>
      </p:sp>
    </p:spTree>
    <p:extLst>
      <p:ext uri="{BB962C8B-B14F-4D97-AF65-F5344CB8AC3E}">
        <p14:creationId xmlns:p14="http://schemas.microsoft.com/office/powerpoint/2010/main" val="42021569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8DB70-7507-43E5-969A-9E9A1FD6EFE5}"/>
              </a:ext>
            </a:extLst>
          </p:cNvPr>
          <p:cNvSpPr>
            <a:spLocks noGrp="1"/>
          </p:cNvSpPr>
          <p:nvPr>
            <p:ph type="title"/>
          </p:nvPr>
        </p:nvSpPr>
        <p:spPr/>
        <p:txBody>
          <a:bodyPr/>
          <a:lstStyle/>
          <a:p>
            <a:r>
              <a:rPr lang="en-US" dirty="0"/>
              <a:t>Implications for Biden’s Agenda</a:t>
            </a:r>
          </a:p>
        </p:txBody>
      </p:sp>
      <p:graphicFrame>
        <p:nvGraphicFramePr>
          <p:cNvPr id="6" name="Content Placeholder 5">
            <a:extLst>
              <a:ext uri="{FF2B5EF4-FFF2-40B4-BE49-F238E27FC236}">
                <a16:creationId xmlns:a16="http://schemas.microsoft.com/office/drawing/2014/main" id="{0487E1BE-7100-478B-B1CD-8008AAFE18C6}"/>
              </a:ext>
            </a:extLst>
          </p:cNvPr>
          <p:cNvGraphicFramePr>
            <a:graphicFrameLocks noGrp="1"/>
          </p:cNvGraphicFramePr>
          <p:nvPr>
            <p:ph idx="1"/>
            <p:extLst>
              <p:ext uri="{D42A27DB-BD31-4B8C-83A1-F6EECF244321}">
                <p14:modId xmlns:p14="http://schemas.microsoft.com/office/powerpoint/2010/main" val="4018855420"/>
              </p:ext>
            </p:extLst>
          </p:nvPr>
        </p:nvGraphicFramePr>
        <p:xfrm>
          <a:off x="1143000" y="1600200"/>
          <a:ext cx="7391400" cy="44958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24CB91F5-0992-44E5-9017-05F74DED2744}"/>
              </a:ext>
            </a:extLst>
          </p:cNvPr>
          <p:cNvSpPr txBox="1"/>
          <p:nvPr/>
        </p:nvSpPr>
        <p:spPr>
          <a:xfrm>
            <a:off x="228600" y="6290733"/>
            <a:ext cx="3779240" cy="307777"/>
          </a:xfrm>
          <a:prstGeom prst="rect">
            <a:avLst/>
          </a:prstGeom>
          <a:noFill/>
        </p:spPr>
        <p:txBody>
          <a:bodyPr wrap="none" rtlCol="0">
            <a:spAutoFit/>
          </a:bodyPr>
          <a:lstStyle/>
          <a:p>
            <a:r>
              <a:rPr lang="en-US" sz="1400" dirty="0"/>
              <a:t>Source: New York Times analysis, as of early 2022</a:t>
            </a:r>
          </a:p>
        </p:txBody>
      </p:sp>
    </p:spTree>
    <p:extLst>
      <p:ext uri="{BB962C8B-B14F-4D97-AF65-F5344CB8AC3E}">
        <p14:creationId xmlns:p14="http://schemas.microsoft.com/office/powerpoint/2010/main" val="7212206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Presidents’ Legislative Success </a:t>
            </a:r>
          </a:p>
        </p:txBody>
      </p:sp>
      <p:graphicFrame>
        <p:nvGraphicFramePr>
          <p:cNvPr id="4" name="Content Placeholder 3"/>
          <p:cNvGraphicFramePr>
            <a:graphicFrameLocks noGrp="1"/>
          </p:cNvGraphicFramePr>
          <p:nvPr>
            <p:ph sz="quarter" idx="1"/>
          </p:nvPr>
        </p:nvGraphicFramePr>
        <p:xfrm>
          <a:off x="914400" y="1752600"/>
          <a:ext cx="7391400" cy="381000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762000" y="5943600"/>
            <a:ext cx="2967011" cy="248209"/>
          </a:xfrm>
          <a:prstGeom prst="rect">
            <a:avLst/>
          </a:prstGeom>
          <a:noFill/>
        </p:spPr>
        <p:txBody>
          <a:bodyPr wrap="square" rtlCol="0">
            <a:spAutoFit/>
          </a:bodyPr>
          <a:lstStyle/>
          <a:p>
            <a:r>
              <a:rPr lang="en-US" sz="1013" dirty="0">
                <a:solidFill>
                  <a:prstClr val="black"/>
                </a:solidFill>
                <a:latin typeface="Calibri" panose="020F0502020204030204"/>
              </a:rPr>
              <a:t>Source: CQ Voting Studies, 1952-2017</a:t>
            </a:r>
          </a:p>
        </p:txBody>
      </p:sp>
      <p:sp>
        <p:nvSpPr>
          <p:cNvPr id="5" name="Slide Number Placeholder 4">
            <a:extLst>
              <a:ext uri="{FF2B5EF4-FFF2-40B4-BE49-F238E27FC236}">
                <a16:creationId xmlns:a16="http://schemas.microsoft.com/office/drawing/2014/main" id="{AE6746B7-43F8-4B03-AE8D-6717866DBFDC}"/>
              </a:ext>
            </a:extLst>
          </p:cNvPr>
          <p:cNvSpPr>
            <a:spLocks noGrp="1"/>
          </p:cNvSpPr>
          <p:nvPr>
            <p:ph type="sldNum" sz="quarter" idx="12"/>
          </p:nvPr>
        </p:nvSpPr>
        <p:spPr/>
        <p:txBody>
          <a:bodyPr>
            <a:normAutofit/>
          </a:bodyPr>
          <a:lstStyle/>
          <a:p>
            <a:fld id="{F0C94032-CD4C-4C25-B0C2-CEC720522D92}" type="slidenum">
              <a:rPr lang="en-US">
                <a:latin typeface="Calibri" panose="020F0502020204030204"/>
              </a:rPr>
              <a:pPr/>
              <a:t>49</a:t>
            </a:fld>
            <a:endParaRPr lang="en-US" dirty="0">
              <a:latin typeface="Calibri" panose="020F0502020204030204"/>
            </a:endParaRPr>
          </a:p>
        </p:txBody>
      </p:sp>
    </p:spTree>
    <p:extLst>
      <p:ext uri="{BB962C8B-B14F-4D97-AF65-F5344CB8AC3E}">
        <p14:creationId xmlns:p14="http://schemas.microsoft.com/office/powerpoint/2010/main" val="4266060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1C3D6-9B01-4BE7-9352-C65FC6CBF2E0}"/>
              </a:ext>
            </a:extLst>
          </p:cNvPr>
          <p:cNvSpPr>
            <a:spLocks noGrp="1"/>
          </p:cNvSpPr>
          <p:nvPr>
            <p:ph type="title"/>
          </p:nvPr>
        </p:nvSpPr>
        <p:spPr/>
        <p:txBody>
          <a:bodyPr>
            <a:normAutofit fontScale="90000"/>
          </a:bodyPr>
          <a:lstStyle/>
          <a:p>
            <a:r>
              <a:rPr lang="en-US" dirty="0"/>
              <a:t>Theories of </a:t>
            </a:r>
            <a:br>
              <a:rPr lang="en-US" dirty="0"/>
            </a:br>
            <a:r>
              <a:rPr lang="en-US" dirty="0"/>
              <a:t>Presidential Party’s Midterm Losses</a:t>
            </a:r>
          </a:p>
        </p:txBody>
      </p:sp>
      <p:sp>
        <p:nvSpPr>
          <p:cNvPr id="3" name="Content Placeholder 2">
            <a:extLst>
              <a:ext uri="{FF2B5EF4-FFF2-40B4-BE49-F238E27FC236}">
                <a16:creationId xmlns:a16="http://schemas.microsoft.com/office/drawing/2014/main" id="{3ADA5820-C918-45B4-8805-168D07198AC0}"/>
              </a:ext>
            </a:extLst>
          </p:cNvPr>
          <p:cNvSpPr>
            <a:spLocks noGrp="1"/>
          </p:cNvSpPr>
          <p:nvPr>
            <p:ph idx="1"/>
          </p:nvPr>
        </p:nvSpPr>
        <p:spPr>
          <a:xfrm>
            <a:off x="533400" y="1955800"/>
            <a:ext cx="8229600" cy="4826000"/>
          </a:xfrm>
        </p:spPr>
        <p:txBody>
          <a:bodyPr>
            <a:noAutofit/>
          </a:bodyPr>
          <a:lstStyle/>
          <a:p>
            <a:pPr marL="0" indent="0">
              <a:buNone/>
            </a:pPr>
            <a:r>
              <a:rPr lang="en-US" sz="2800" b="1" dirty="0"/>
              <a:t>Surge and Decline Theory</a:t>
            </a:r>
          </a:p>
          <a:p>
            <a:pPr marL="0" indent="0">
              <a:buNone/>
            </a:pPr>
            <a:r>
              <a:rPr lang="en-US" sz="2800" dirty="0"/>
              <a:t>	based on change in composition of voters from 	previous presidential election</a:t>
            </a:r>
          </a:p>
          <a:p>
            <a:pPr marL="0" indent="0">
              <a:buNone/>
            </a:pPr>
            <a:r>
              <a:rPr lang="en-US" sz="2800" dirty="0"/>
              <a:t>	</a:t>
            </a:r>
            <a:endParaRPr lang="en-US" sz="2800" b="1" dirty="0"/>
          </a:p>
          <a:p>
            <a:pPr marL="0" indent="0">
              <a:buNone/>
            </a:pPr>
            <a:r>
              <a:rPr lang="en-US" sz="2800" b="1" dirty="0"/>
              <a:t>Referendum Theory</a:t>
            </a:r>
          </a:p>
          <a:p>
            <a:pPr marL="0" indent="0">
              <a:buNone/>
            </a:pPr>
            <a:r>
              <a:rPr lang="en-US" sz="2800" dirty="0"/>
              <a:t>	focuses on the president’s popularity and 	performance</a:t>
            </a:r>
          </a:p>
          <a:p>
            <a:pPr marL="0" indent="0">
              <a:buNone/>
            </a:pPr>
            <a:r>
              <a:rPr lang="en-US" sz="2000" dirty="0"/>
              <a:t>	</a:t>
            </a:r>
          </a:p>
          <a:p>
            <a:pPr marL="0" indent="0">
              <a:buNone/>
            </a:pPr>
            <a:endParaRPr lang="en-US" sz="2000" dirty="0"/>
          </a:p>
          <a:p>
            <a:pPr marL="0" indent="0">
              <a:buNone/>
            </a:pPr>
            <a:r>
              <a:rPr lang="en-US" sz="2000" dirty="0"/>
              <a:t>	</a:t>
            </a:r>
          </a:p>
          <a:p>
            <a:pPr marL="0" indent="0">
              <a:buNone/>
            </a:pPr>
            <a:endParaRPr lang="en-US" sz="2000" dirty="0"/>
          </a:p>
          <a:p>
            <a:pPr marL="0" indent="0">
              <a:buNone/>
            </a:pPr>
            <a:endParaRPr lang="en-US" sz="2000" dirty="0"/>
          </a:p>
          <a:p>
            <a:pPr marL="0" indent="0">
              <a:buNone/>
            </a:pPr>
            <a:r>
              <a:rPr lang="en-US" sz="2000" dirty="0"/>
              <a:t>	</a:t>
            </a:r>
          </a:p>
        </p:txBody>
      </p:sp>
    </p:spTree>
    <p:extLst>
      <p:ext uri="{BB962C8B-B14F-4D97-AF65-F5344CB8AC3E}">
        <p14:creationId xmlns:p14="http://schemas.microsoft.com/office/powerpoint/2010/main" val="16580212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normAutofit fontScale="90000"/>
          </a:bodyPr>
          <a:lstStyle/>
          <a:p>
            <a:r>
              <a:rPr lang="en-US" dirty="0"/>
              <a:t>President Trump’s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nvPr>
        </p:nvGraphicFramePr>
        <p:xfrm>
          <a:off x="1752600" y="1828800"/>
          <a:ext cx="5791200" cy="365937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685800" y="6042524"/>
            <a:ext cx="1460656" cy="248209"/>
          </a:xfrm>
          <a:prstGeom prst="rect">
            <a:avLst/>
          </a:prstGeom>
          <a:noFill/>
        </p:spPr>
        <p:txBody>
          <a:bodyPr wrap="none" rtlCol="0">
            <a:spAutoFit/>
          </a:bodyPr>
          <a:lstStyle/>
          <a:p>
            <a:r>
              <a:rPr lang="en-US" sz="1013" dirty="0">
                <a:solidFill>
                  <a:prstClr val="black"/>
                </a:solidFill>
                <a:latin typeface="Calibri" panose="020F0502020204030204"/>
              </a:rPr>
              <a:t>Source: CQ Vote Studies</a:t>
            </a:r>
          </a:p>
        </p:txBody>
      </p:sp>
      <p:sp>
        <p:nvSpPr>
          <p:cNvPr id="4" name="Slide Number Placeholder 3">
            <a:extLst>
              <a:ext uri="{FF2B5EF4-FFF2-40B4-BE49-F238E27FC236}">
                <a16:creationId xmlns:a16="http://schemas.microsoft.com/office/drawing/2014/main" id="{6BEF993A-F2C9-4ADB-B333-BDF63188A4F6}"/>
              </a:ext>
            </a:extLst>
          </p:cNvPr>
          <p:cNvSpPr>
            <a:spLocks noGrp="1"/>
          </p:cNvSpPr>
          <p:nvPr>
            <p:ph type="sldNum" sz="quarter" idx="12"/>
          </p:nvPr>
        </p:nvSpPr>
        <p:spPr/>
        <p:txBody>
          <a:bodyPr>
            <a:normAutofit/>
          </a:bodyPr>
          <a:lstStyle/>
          <a:p>
            <a:fld id="{F0C94032-CD4C-4C25-B0C2-CEC720522D92}" type="slidenum">
              <a:rPr lang="en-US">
                <a:latin typeface="Calibri" panose="020F0502020204030204"/>
              </a:rPr>
              <a:pPr/>
              <a:t>50</a:t>
            </a:fld>
            <a:endParaRPr lang="en-US" dirty="0">
              <a:latin typeface="Calibri" panose="020F0502020204030204"/>
            </a:endParaRPr>
          </a:p>
        </p:txBody>
      </p:sp>
    </p:spTree>
    <p:extLst>
      <p:ext uri="{BB962C8B-B14F-4D97-AF65-F5344CB8AC3E}">
        <p14:creationId xmlns:p14="http://schemas.microsoft.com/office/powerpoint/2010/main" val="37891251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05B0-24FD-47FD-90EC-19A257A930EF}"/>
              </a:ext>
            </a:extLst>
          </p:cNvPr>
          <p:cNvSpPr>
            <a:spLocks noGrp="1"/>
          </p:cNvSpPr>
          <p:nvPr>
            <p:ph type="title"/>
          </p:nvPr>
        </p:nvSpPr>
        <p:spPr/>
        <p:txBody>
          <a:bodyPr>
            <a:normAutofit fontScale="90000"/>
          </a:bodyPr>
          <a:lstStyle/>
          <a:p>
            <a:r>
              <a:rPr lang="en-US" dirty="0"/>
              <a:t>President Obama’s Legislative Success Rate</a:t>
            </a:r>
          </a:p>
        </p:txBody>
      </p:sp>
      <p:graphicFrame>
        <p:nvGraphicFramePr>
          <p:cNvPr id="6" name="Content Placeholder 5">
            <a:extLst>
              <a:ext uri="{FF2B5EF4-FFF2-40B4-BE49-F238E27FC236}">
                <a16:creationId xmlns:a16="http://schemas.microsoft.com/office/drawing/2014/main" id="{E69E5A4E-7A32-498C-82C6-E8FFC852EF21}"/>
              </a:ext>
            </a:extLst>
          </p:cNvPr>
          <p:cNvGraphicFramePr>
            <a:graphicFrameLocks noGrp="1"/>
          </p:cNvGraphicFramePr>
          <p:nvPr>
            <p:ph sz="quarter" idx="1"/>
          </p:nvPr>
        </p:nvGraphicFramePr>
        <p:xfrm>
          <a:off x="1143000" y="1905001"/>
          <a:ext cx="6934200" cy="40386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015F5D9A-4F67-4D19-8CF3-30F9075B4CDF}"/>
              </a:ext>
            </a:extLst>
          </p:cNvPr>
          <p:cNvSpPr txBox="1"/>
          <p:nvPr/>
        </p:nvSpPr>
        <p:spPr>
          <a:xfrm>
            <a:off x="304800" y="6076391"/>
            <a:ext cx="1090363" cy="248209"/>
          </a:xfrm>
          <a:prstGeom prst="rect">
            <a:avLst/>
          </a:prstGeom>
          <a:noFill/>
        </p:spPr>
        <p:txBody>
          <a:bodyPr wrap="none" rtlCol="0">
            <a:spAutoFit/>
          </a:bodyPr>
          <a:lstStyle/>
          <a:p>
            <a:r>
              <a:rPr lang="en-US" sz="1013" dirty="0">
                <a:solidFill>
                  <a:prstClr val="black"/>
                </a:solidFill>
                <a:latin typeface="Calibri" panose="020F0502020204030204"/>
              </a:rPr>
              <a:t>Source: CQ, 2012</a:t>
            </a:r>
          </a:p>
        </p:txBody>
      </p:sp>
      <p:sp>
        <p:nvSpPr>
          <p:cNvPr id="3" name="Footer Placeholder 2">
            <a:extLst>
              <a:ext uri="{FF2B5EF4-FFF2-40B4-BE49-F238E27FC236}">
                <a16:creationId xmlns:a16="http://schemas.microsoft.com/office/drawing/2014/main" id="{F764FA15-ED35-42FC-987C-24E19C2F268F}"/>
              </a:ext>
            </a:extLst>
          </p:cNvPr>
          <p:cNvSpPr>
            <a:spLocks noGrp="1"/>
          </p:cNvSpPr>
          <p:nvPr>
            <p:ph type="ftr" sz="quarter" idx="11"/>
          </p:nvPr>
        </p:nvSpPr>
        <p:spPr/>
        <p:txBody>
          <a:bodyPr/>
          <a:lstStyle/>
          <a:p>
            <a:r>
              <a:rPr lang="en-US" dirty="0">
                <a:latin typeface="Calibri" panose="020F0502020204030204"/>
              </a:rPr>
              <a:t>© Thomas E. Patterson</a:t>
            </a:r>
          </a:p>
        </p:txBody>
      </p:sp>
      <p:sp>
        <p:nvSpPr>
          <p:cNvPr id="4" name="Slide Number Placeholder 3">
            <a:extLst>
              <a:ext uri="{FF2B5EF4-FFF2-40B4-BE49-F238E27FC236}">
                <a16:creationId xmlns:a16="http://schemas.microsoft.com/office/drawing/2014/main" id="{15545D5B-38AB-4227-9E15-F74694E5E4D1}"/>
              </a:ext>
            </a:extLst>
          </p:cNvPr>
          <p:cNvSpPr>
            <a:spLocks noGrp="1"/>
          </p:cNvSpPr>
          <p:nvPr>
            <p:ph type="sldNum" sz="quarter" idx="12"/>
          </p:nvPr>
        </p:nvSpPr>
        <p:spPr/>
        <p:txBody>
          <a:bodyPr>
            <a:normAutofit/>
          </a:bodyPr>
          <a:lstStyle/>
          <a:p>
            <a:fld id="{F0C94032-CD4C-4C25-B0C2-CEC720522D92}" type="slidenum">
              <a:rPr lang="en-US">
                <a:latin typeface="Calibri" panose="020F0502020204030204"/>
              </a:rPr>
              <a:pPr/>
              <a:t>51</a:t>
            </a:fld>
            <a:endParaRPr lang="en-US" dirty="0">
              <a:latin typeface="Calibri" panose="020F0502020204030204"/>
            </a:endParaRPr>
          </a:p>
        </p:txBody>
      </p:sp>
    </p:spTree>
    <p:extLst>
      <p:ext uri="{BB962C8B-B14F-4D97-AF65-F5344CB8AC3E}">
        <p14:creationId xmlns:p14="http://schemas.microsoft.com/office/powerpoint/2010/main" val="5046828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81CCB-FB76-4E05-A2BC-B184486F59F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3BFBDCE-2B24-4795-A3D6-55DDE4DF4706}"/>
              </a:ext>
            </a:extLst>
          </p:cNvPr>
          <p:cNvSpPr>
            <a:spLocks noGrp="1"/>
          </p:cNvSpPr>
          <p:nvPr>
            <p:ph idx="1"/>
          </p:nvPr>
        </p:nvSpPr>
        <p:spPr>
          <a:xfrm>
            <a:off x="457200" y="2590800"/>
            <a:ext cx="8229600" cy="3886200"/>
          </a:xfrm>
        </p:spPr>
        <p:txBody>
          <a:bodyPr>
            <a:normAutofit/>
          </a:bodyPr>
          <a:lstStyle/>
          <a:p>
            <a:pPr marL="0" indent="0" algn="ctr">
              <a:buNone/>
            </a:pPr>
            <a:r>
              <a:rPr lang="en-US" sz="4400" dirty="0"/>
              <a:t>Looking ahead to 2024</a:t>
            </a:r>
          </a:p>
        </p:txBody>
      </p:sp>
    </p:spTree>
    <p:extLst>
      <p:ext uri="{BB962C8B-B14F-4D97-AF65-F5344CB8AC3E}">
        <p14:creationId xmlns:p14="http://schemas.microsoft.com/office/powerpoint/2010/main" val="22060358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CD39D-4F3E-436B-91C1-B243BE31273F}"/>
              </a:ext>
            </a:extLst>
          </p:cNvPr>
          <p:cNvSpPr>
            <a:spLocks noGrp="1"/>
          </p:cNvSpPr>
          <p:nvPr>
            <p:ph type="title"/>
          </p:nvPr>
        </p:nvSpPr>
        <p:spPr/>
        <p:txBody>
          <a:bodyPr>
            <a:normAutofit fontScale="90000"/>
          </a:bodyPr>
          <a:lstStyle/>
          <a:p>
            <a:r>
              <a:rPr lang="en-US" dirty="0"/>
              <a:t>Does the Midterm election predict outcome of next presidential election?</a:t>
            </a:r>
          </a:p>
        </p:txBody>
      </p:sp>
      <p:graphicFrame>
        <p:nvGraphicFramePr>
          <p:cNvPr id="6" name="Content Placeholder 5">
            <a:extLst>
              <a:ext uri="{FF2B5EF4-FFF2-40B4-BE49-F238E27FC236}">
                <a16:creationId xmlns:a16="http://schemas.microsoft.com/office/drawing/2014/main" id="{4271ADE0-D148-4A48-AE50-6A242CF3F490}"/>
              </a:ext>
            </a:extLst>
          </p:cNvPr>
          <p:cNvGraphicFramePr>
            <a:graphicFrameLocks noGrp="1"/>
          </p:cNvGraphicFramePr>
          <p:nvPr>
            <p:ph idx="1"/>
            <p:extLst>
              <p:ext uri="{D42A27DB-BD31-4B8C-83A1-F6EECF244321}">
                <p14:modId xmlns:p14="http://schemas.microsoft.com/office/powerpoint/2010/main" val="3596086478"/>
              </p:ext>
            </p:extLst>
          </p:nvPr>
        </p:nvGraphicFramePr>
        <p:xfrm>
          <a:off x="482600" y="2057400"/>
          <a:ext cx="8229600" cy="4038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1300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Title 1">
            <a:extLst>
              <a:ext uri="{FF2B5EF4-FFF2-40B4-BE49-F238E27FC236}">
                <a16:creationId xmlns:a16="http://schemas.microsoft.com/office/drawing/2014/main" id="{93C7DC8A-DF3A-4358-AC84-CE6372E00111}"/>
              </a:ext>
            </a:extLst>
          </p:cNvPr>
          <p:cNvSpPr>
            <a:spLocks noGrp="1" noChangeArrowheads="1"/>
          </p:cNvSpPr>
          <p:nvPr>
            <p:ph type="title"/>
          </p:nvPr>
        </p:nvSpPr>
        <p:spPr>
          <a:xfrm>
            <a:off x="228600" y="533400"/>
            <a:ext cx="8458200" cy="990600"/>
          </a:xfrm>
        </p:spPr>
        <p:txBody>
          <a:bodyPr>
            <a:normAutofit fontScale="90000"/>
          </a:bodyPr>
          <a:lstStyle/>
          <a:p>
            <a:pPr>
              <a:defRPr/>
            </a:pPr>
            <a:r>
              <a:rPr lang="en-US" altLang="en-US" sz="3600" dirty="0"/>
              <a:t>Democrats’ chances in 2024 likely hinge on economy -</a:t>
            </a:r>
            <a:br>
              <a:rPr lang="en-US" altLang="en-US" dirty="0"/>
            </a:br>
            <a:r>
              <a:rPr lang="en-US" altLang="en-US" sz="2700" dirty="0"/>
              <a:t>GDP and incumbent-party share of presidential vote</a:t>
            </a:r>
          </a:p>
        </p:txBody>
      </p:sp>
      <p:pic>
        <p:nvPicPr>
          <p:cNvPr id="57347" name="Picture 3" descr="growth and vote share.jpg">
            <a:extLst>
              <a:ext uri="{FF2B5EF4-FFF2-40B4-BE49-F238E27FC236}">
                <a16:creationId xmlns:a16="http://schemas.microsoft.com/office/drawing/2014/main" id="{FBF91E08-83DF-4EC6-AA7E-69C1E746A4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1400" y="1457325"/>
            <a:ext cx="70739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pslz="http://schemas.microsoft.com/office/powerpoint/2016/slidezoom">
        <mc:Choice Requires="pslz">
          <p:graphicFrame>
            <p:nvGraphicFramePr>
              <p:cNvPr id="3" name="Slide Zoom 2">
                <a:extLst>
                  <a:ext uri="{FF2B5EF4-FFF2-40B4-BE49-F238E27FC236}">
                    <a16:creationId xmlns:a16="http://schemas.microsoft.com/office/drawing/2014/main" id="{16AE015F-AB7E-445C-B6D2-1B2CC56E7F35}"/>
                  </a:ext>
                </a:extLst>
              </p:cNvPr>
              <p:cNvGraphicFramePr>
                <a:graphicFrameLocks noChangeAspect="1"/>
              </p:cNvGraphicFramePr>
              <p:nvPr>
                <p:extLst>
                  <p:ext uri="{D42A27DB-BD31-4B8C-83A1-F6EECF244321}">
                    <p14:modId xmlns:p14="http://schemas.microsoft.com/office/powerpoint/2010/main" val="2974729871"/>
                  </p:ext>
                </p:extLst>
              </p:nvPr>
            </p:nvGraphicFramePr>
            <p:xfrm>
              <a:off x="-1651000" y="6017683"/>
              <a:ext cx="2286000" cy="1714500"/>
            </p:xfrm>
            <a:graphic>
              <a:graphicData uri="http://schemas.microsoft.com/office/powerpoint/2016/slidezoom">
                <pslz:sldZm>
                  <pslz:sldZmObj sldId="1362" cId="3592635206">
                    <pslz:zmPr id="{623C5A81-B2A6-42B6-A55E-5F25E3E57545}" returnToParent="0" transitionDur="1000">
                      <p166:blipFill xmlns:p166="http://schemas.microsoft.com/office/powerpoint/2016/6/main">
                        <a:blip r:embed="rId4"/>
                        <a:stretch>
                          <a:fillRect/>
                        </a:stretch>
                      </p166:blipFill>
                      <p166:spPr xmlns:p166="http://schemas.microsoft.com/office/powerpoint/2016/6/main">
                        <a:xfrm>
                          <a:off x="0" y="0"/>
                          <a:ext cx="2286000" cy="1714500"/>
                        </a:xfrm>
                        <a:prstGeom prst="rect">
                          <a:avLst/>
                        </a:prstGeom>
                        <a:ln w="3175">
                          <a:solidFill>
                            <a:prstClr val="ltGray"/>
                          </a:solidFill>
                        </a:ln>
                      </p166:spPr>
                    </pslz:zmPr>
                  </pslz:sldZmObj>
                </pslz:sldZm>
              </a:graphicData>
            </a:graphic>
          </p:graphicFrame>
        </mc:Choice>
        <mc:Fallback xmlns="">
          <p:pic>
            <p:nvPicPr>
              <p:cNvPr id="3" name="Slide Zoom 2">
                <a:extLst>
                  <a:ext uri="{FF2B5EF4-FFF2-40B4-BE49-F238E27FC236}">
                    <a16:creationId xmlns:a16="http://schemas.microsoft.com/office/drawing/2014/main" id="{16AE015F-AB7E-445C-B6D2-1B2CC56E7F35}"/>
                  </a:ext>
                </a:extLst>
              </p:cNvPr>
              <p:cNvPicPr>
                <a:picLocks noGrp="1" noRot="1" noChangeAspect="1" noMove="1" noResize="1" noEditPoints="1" noAdjustHandles="1" noChangeArrowheads="1" noChangeShapeType="1"/>
              </p:cNvPicPr>
              <p:nvPr/>
            </p:nvPicPr>
            <p:blipFill>
              <a:blip r:embed="rId5"/>
              <a:stretch>
                <a:fillRect/>
              </a:stretch>
            </p:blipFill>
            <p:spPr>
              <a:xfrm>
                <a:off x="-1651000" y="6017683"/>
                <a:ext cx="2286000" cy="1714500"/>
              </a:xfrm>
              <a:prstGeom prst="rect">
                <a:avLst/>
              </a:prstGeom>
              <a:ln w="3175">
                <a:solidFill>
                  <a:prstClr val="ltGray"/>
                </a:solidFill>
              </a:ln>
            </p:spPr>
          </p:pic>
        </mc:Fallback>
      </mc:AlternateContent>
    </p:spTree>
    <p:extLst>
      <p:ext uri="{BB962C8B-B14F-4D97-AF65-F5344CB8AC3E}">
        <p14:creationId xmlns:p14="http://schemas.microsoft.com/office/powerpoint/2010/main" val="32139107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p:txBody>
          <a:bodyPr/>
          <a:lstStyle/>
          <a:p>
            <a:r>
              <a:rPr lang="en-US" dirty="0"/>
              <a:t>Will Biden be like Reagan?</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nvPr>
        </p:nvGraphicFramePr>
        <p:xfrm>
          <a:off x="465666"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26352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7866A-DFDB-4231-AA97-F7223B581420}"/>
              </a:ext>
            </a:extLst>
          </p:cNvPr>
          <p:cNvSpPr>
            <a:spLocks noGrp="1"/>
          </p:cNvSpPr>
          <p:nvPr>
            <p:ph type="title"/>
          </p:nvPr>
        </p:nvSpPr>
        <p:spPr/>
        <p:txBody>
          <a:bodyPr/>
          <a:lstStyle/>
          <a:p>
            <a:r>
              <a:rPr lang="en-US" dirty="0"/>
              <a:t>Or will Biden be like Carter?</a:t>
            </a:r>
          </a:p>
        </p:txBody>
      </p:sp>
      <p:graphicFrame>
        <p:nvGraphicFramePr>
          <p:cNvPr id="6" name="Content Placeholder 5">
            <a:extLst>
              <a:ext uri="{FF2B5EF4-FFF2-40B4-BE49-F238E27FC236}">
                <a16:creationId xmlns:a16="http://schemas.microsoft.com/office/drawing/2014/main" id="{5E090A0B-47D9-4DE9-BE5F-B33AB9E543A0}"/>
              </a:ext>
            </a:extLst>
          </p:cNvPr>
          <p:cNvGraphicFramePr>
            <a:graphicFrameLocks noGrp="1"/>
          </p:cNvGraphicFramePr>
          <p:nvPr>
            <p:ph idx="1"/>
          </p:nvPr>
        </p:nvGraphicFramePr>
        <p:xfrm>
          <a:off x="465666" y="1600200"/>
          <a:ext cx="8221133"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37030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2B66-15BF-48E0-8BED-C6081408DC3E}"/>
              </a:ext>
            </a:extLst>
          </p:cNvPr>
          <p:cNvSpPr>
            <a:spLocks noGrp="1"/>
          </p:cNvSpPr>
          <p:nvPr>
            <p:ph type="title"/>
          </p:nvPr>
        </p:nvSpPr>
        <p:spPr/>
        <p:txBody>
          <a:bodyPr>
            <a:normAutofit fontScale="90000"/>
          </a:bodyPr>
          <a:lstStyle/>
          <a:p>
            <a:r>
              <a:rPr lang="en-US" dirty="0"/>
              <a:t>2024 Congressional Elections –</a:t>
            </a:r>
            <a:br>
              <a:rPr lang="en-US" dirty="0"/>
            </a:br>
            <a:r>
              <a:rPr lang="en-US" dirty="0"/>
              <a:t>seats gained by party of presidential winner</a:t>
            </a:r>
          </a:p>
        </p:txBody>
      </p:sp>
      <p:graphicFrame>
        <p:nvGraphicFramePr>
          <p:cNvPr id="6" name="Content Placeholder 5">
            <a:extLst>
              <a:ext uri="{FF2B5EF4-FFF2-40B4-BE49-F238E27FC236}">
                <a16:creationId xmlns:a16="http://schemas.microsoft.com/office/drawing/2014/main" id="{A1802039-0750-46F4-91FC-A8AAF9183344}"/>
              </a:ext>
            </a:extLst>
          </p:cNvPr>
          <p:cNvGraphicFramePr>
            <a:graphicFrameLocks noGrp="1"/>
          </p:cNvGraphicFramePr>
          <p:nvPr>
            <p:ph idx="1"/>
            <p:extLst>
              <p:ext uri="{D42A27DB-BD31-4B8C-83A1-F6EECF244321}">
                <p14:modId xmlns:p14="http://schemas.microsoft.com/office/powerpoint/2010/main" val="470326933"/>
              </p:ext>
            </p:extLst>
          </p:nvPr>
        </p:nvGraphicFramePr>
        <p:xfrm>
          <a:off x="457200" y="1600200"/>
          <a:ext cx="8229600" cy="4876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163793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ECA27-B1BF-45FE-A823-2B37E83B7156}"/>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61EAD8E1-1924-4D50-83F6-3802A3F6D04F}"/>
              </a:ext>
            </a:extLst>
          </p:cNvPr>
          <p:cNvSpPr>
            <a:spLocks noGrp="1"/>
          </p:cNvSpPr>
          <p:nvPr>
            <p:ph idx="1"/>
          </p:nvPr>
        </p:nvSpPr>
        <p:spPr>
          <a:xfrm>
            <a:off x="457200" y="2286000"/>
            <a:ext cx="8229600" cy="4191000"/>
          </a:xfrm>
        </p:spPr>
        <p:txBody>
          <a:bodyPr/>
          <a:lstStyle/>
          <a:p>
            <a:pPr marL="0" indent="0" algn="ctr">
              <a:buNone/>
            </a:pPr>
            <a:r>
              <a:rPr lang="en-US" sz="4400" dirty="0"/>
              <a:t>Thank You</a:t>
            </a:r>
          </a:p>
          <a:p>
            <a:pPr marL="0" indent="0" algn="ctr">
              <a:buNone/>
            </a:pPr>
            <a:endParaRPr lang="en-US" dirty="0"/>
          </a:p>
          <a:p>
            <a:pPr marL="0" indent="0" algn="ctr">
              <a:buNone/>
            </a:pPr>
            <a:r>
              <a:rPr lang="en-US" dirty="0"/>
              <a:t>Questions, Observations, Objections?</a:t>
            </a:r>
          </a:p>
        </p:txBody>
      </p:sp>
    </p:spTree>
    <p:extLst>
      <p:ext uri="{BB962C8B-B14F-4D97-AF65-F5344CB8AC3E}">
        <p14:creationId xmlns:p14="http://schemas.microsoft.com/office/powerpoint/2010/main" val="13061509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58B6A-E368-49EE-83FA-FBFD24E83447}"/>
              </a:ext>
            </a:extLst>
          </p:cNvPr>
          <p:cNvSpPr>
            <a:spLocks noGrp="1"/>
          </p:cNvSpPr>
          <p:nvPr>
            <p:ph type="title"/>
          </p:nvPr>
        </p:nvSpPr>
        <p:spPr/>
        <p:txBody>
          <a:bodyPr>
            <a:normAutofit/>
          </a:bodyPr>
          <a:lstStyle/>
          <a:p>
            <a:r>
              <a:rPr lang="en-US" dirty="0"/>
              <a:t>Average In-Party Performance since 2006</a:t>
            </a:r>
          </a:p>
        </p:txBody>
      </p:sp>
      <p:graphicFrame>
        <p:nvGraphicFramePr>
          <p:cNvPr id="6" name="Content Placeholder 5">
            <a:extLst>
              <a:ext uri="{FF2B5EF4-FFF2-40B4-BE49-F238E27FC236}">
                <a16:creationId xmlns:a16="http://schemas.microsoft.com/office/drawing/2014/main" id="{7C8BFCC0-BC23-4F65-849F-A2313341B5F2}"/>
              </a:ext>
            </a:extLst>
          </p:cNvPr>
          <p:cNvGraphicFramePr>
            <a:graphicFrameLocks noGrp="1"/>
          </p:cNvGraphicFramePr>
          <p:nvPr>
            <p:ph idx="1"/>
          </p:nvPr>
        </p:nvGraphicFramePr>
        <p:xfrm>
          <a:off x="228600" y="1574800"/>
          <a:ext cx="8229600" cy="4800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69920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a:extLst>
              <a:ext uri="{FF2B5EF4-FFF2-40B4-BE49-F238E27FC236}">
                <a16:creationId xmlns:a16="http://schemas.microsoft.com/office/drawing/2014/main" id="{5D09F51B-58B2-4F8E-862E-E26B580FE09C}"/>
              </a:ext>
            </a:extLst>
          </p:cNvPr>
          <p:cNvSpPr>
            <a:spLocks noGrp="1" noChangeArrowheads="1"/>
          </p:cNvSpPr>
          <p:nvPr>
            <p:ph type="title"/>
          </p:nvPr>
        </p:nvSpPr>
        <p:spPr>
          <a:xfrm>
            <a:off x="228600" y="533400"/>
            <a:ext cx="8534400" cy="990600"/>
          </a:xfrm>
        </p:spPr>
        <p:txBody>
          <a:bodyPr>
            <a:normAutofit fontScale="90000"/>
          </a:bodyPr>
          <a:lstStyle/>
          <a:p>
            <a:pPr>
              <a:defRPr/>
            </a:pPr>
            <a:r>
              <a:rPr lang="en-US" altLang="en-US" b="1" dirty="0"/>
              <a:t>Surge and Decline Theory of Midterm Elections</a:t>
            </a:r>
          </a:p>
        </p:txBody>
      </p:sp>
      <p:sp>
        <p:nvSpPr>
          <p:cNvPr id="3" name="Content Placeholder 2">
            <a:extLst>
              <a:ext uri="{FF2B5EF4-FFF2-40B4-BE49-F238E27FC236}">
                <a16:creationId xmlns:a16="http://schemas.microsoft.com/office/drawing/2014/main" id="{20141231-80D5-4EF4-B758-D700C11D30DC}"/>
              </a:ext>
            </a:extLst>
          </p:cNvPr>
          <p:cNvSpPr>
            <a:spLocks noGrp="1"/>
          </p:cNvSpPr>
          <p:nvPr>
            <p:ph idx="1"/>
          </p:nvPr>
        </p:nvSpPr>
        <p:spPr>
          <a:xfrm>
            <a:off x="1219200" y="1828800"/>
            <a:ext cx="7467600" cy="4878387"/>
          </a:xfrm>
        </p:spPr>
        <p:txBody>
          <a:bodyPr>
            <a:normAutofit/>
          </a:bodyPr>
          <a:lstStyle/>
          <a:p>
            <a:pPr marL="0" indent="0">
              <a:buNone/>
              <a:defRPr/>
            </a:pPr>
            <a:r>
              <a:rPr lang="en-US" sz="2800" dirty="0">
                <a:ea typeface="+mn-ea"/>
                <a:cs typeface="+mn-cs"/>
              </a:rPr>
              <a:t>Presidential election brings out a </a:t>
            </a:r>
            <a:r>
              <a:rPr lang="en-US" sz="2800" b="1" dirty="0">
                <a:ea typeface="+mn-ea"/>
                <a:cs typeface="+mn-cs"/>
              </a:rPr>
              <a:t>“surge” </a:t>
            </a:r>
            <a:r>
              <a:rPr lang="en-US" sz="2800" dirty="0">
                <a:ea typeface="+mn-ea"/>
                <a:cs typeface="+mn-cs"/>
              </a:rPr>
              <a:t>of voters who, compared with those who also vote in the midterm, are more responsive to the mood of moment and disproportionately back the winning presidential candidate and congressional candidates of his/her party.	</a:t>
            </a:r>
          </a:p>
          <a:p>
            <a:pPr marL="0" indent="0">
              <a:buNone/>
              <a:defRPr/>
            </a:pPr>
            <a:endParaRPr lang="en-US" sz="2800" dirty="0"/>
          </a:p>
          <a:p>
            <a:pPr marL="0" indent="0">
              <a:buNone/>
              <a:defRPr/>
            </a:pPr>
            <a:r>
              <a:rPr lang="en-US" sz="2800" dirty="0">
                <a:ea typeface="+mn-ea"/>
                <a:cs typeface="+mn-cs"/>
              </a:rPr>
              <a:t>In the midterm election, these voters stay home </a:t>
            </a:r>
            <a:r>
              <a:rPr lang="en-US" sz="2800" b="1" dirty="0">
                <a:ea typeface="+mn-ea"/>
                <a:cs typeface="+mn-cs"/>
              </a:rPr>
              <a:t>(“decline”</a:t>
            </a:r>
            <a:r>
              <a:rPr lang="en-US" sz="2800" dirty="0">
                <a:ea typeface="+mn-ea"/>
                <a:cs typeface="+mn-cs"/>
              </a:rPr>
              <a:t>), erasing the in-party’s advantage.</a:t>
            </a:r>
            <a:endParaRPr lang="en-US" sz="2800" b="1" dirty="0">
              <a:ea typeface="+mn-ea"/>
              <a:cs typeface="+mn-cs"/>
            </a:endParaRPr>
          </a:p>
        </p:txBody>
      </p:sp>
    </p:spTree>
    <p:extLst>
      <p:ext uri="{BB962C8B-B14F-4D97-AF65-F5344CB8AC3E}">
        <p14:creationId xmlns:p14="http://schemas.microsoft.com/office/powerpoint/2010/main" val="1041332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53BDA-783C-4474-AD58-A30001D2124B}"/>
              </a:ext>
            </a:extLst>
          </p:cNvPr>
          <p:cNvSpPr>
            <a:spLocks noGrp="1"/>
          </p:cNvSpPr>
          <p:nvPr>
            <p:ph type="title"/>
          </p:nvPr>
        </p:nvSpPr>
        <p:spPr/>
        <p:txBody>
          <a:bodyPr/>
          <a:lstStyle/>
          <a:p>
            <a:pPr algn="ctr"/>
            <a:r>
              <a:rPr lang="en-US" dirty="0"/>
              <a:t>Surge and Decline</a:t>
            </a:r>
          </a:p>
        </p:txBody>
      </p:sp>
      <p:sp>
        <p:nvSpPr>
          <p:cNvPr id="4" name="Text Placeholder 3">
            <a:extLst>
              <a:ext uri="{FF2B5EF4-FFF2-40B4-BE49-F238E27FC236}">
                <a16:creationId xmlns:a16="http://schemas.microsoft.com/office/drawing/2014/main" id="{9F85C327-61FF-42C3-8EF8-8F5228508F82}"/>
              </a:ext>
            </a:extLst>
          </p:cNvPr>
          <p:cNvSpPr>
            <a:spLocks noGrp="1"/>
          </p:cNvSpPr>
          <p:nvPr>
            <p:ph type="body" idx="1"/>
          </p:nvPr>
        </p:nvSpPr>
        <p:spPr/>
        <p:txBody>
          <a:bodyPr>
            <a:normAutofit/>
          </a:bodyPr>
          <a:lstStyle/>
          <a:p>
            <a:r>
              <a:rPr lang="en-US" sz="2800" b="1" dirty="0"/>
              <a:t>    Presidential Election</a:t>
            </a:r>
          </a:p>
        </p:txBody>
      </p:sp>
      <p:graphicFrame>
        <p:nvGraphicFramePr>
          <p:cNvPr id="10" name="Content Placeholder 9">
            <a:extLst>
              <a:ext uri="{FF2B5EF4-FFF2-40B4-BE49-F238E27FC236}">
                <a16:creationId xmlns:a16="http://schemas.microsoft.com/office/drawing/2014/main" id="{FA4A9726-3592-4501-A440-C7F39C881985}"/>
              </a:ext>
            </a:extLst>
          </p:cNvPr>
          <p:cNvGraphicFramePr>
            <a:graphicFrameLocks noGrp="1"/>
          </p:cNvGraphicFramePr>
          <p:nvPr>
            <p:ph sz="half" idx="2"/>
            <p:extLst>
              <p:ext uri="{D42A27DB-BD31-4B8C-83A1-F6EECF244321}">
                <p14:modId xmlns:p14="http://schemas.microsoft.com/office/powerpoint/2010/main" val="1098904067"/>
              </p:ext>
            </p:extLst>
          </p:nvPr>
        </p:nvGraphicFramePr>
        <p:xfrm>
          <a:off x="457200" y="2209800"/>
          <a:ext cx="3932238" cy="4179888"/>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5">
            <a:extLst>
              <a:ext uri="{FF2B5EF4-FFF2-40B4-BE49-F238E27FC236}">
                <a16:creationId xmlns:a16="http://schemas.microsoft.com/office/drawing/2014/main" id="{75ECF7AF-8320-407A-AB0A-8C18D32D9C6C}"/>
              </a:ext>
            </a:extLst>
          </p:cNvPr>
          <p:cNvSpPr>
            <a:spLocks noGrp="1"/>
          </p:cNvSpPr>
          <p:nvPr>
            <p:ph type="body" sz="quarter" idx="3"/>
          </p:nvPr>
        </p:nvSpPr>
        <p:spPr/>
        <p:txBody>
          <a:bodyPr>
            <a:normAutofit/>
          </a:bodyPr>
          <a:lstStyle/>
          <a:p>
            <a:r>
              <a:rPr lang="en-US" sz="2800" b="1" dirty="0"/>
              <a:t>Midterm Election</a:t>
            </a:r>
          </a:p>
        </p:txBody>
      </p:sp>
      <p:graphicFrame>
        <p:nvGraphicFramePr>
          <p:cNvPr id="13" name="Content Placeholder 12">
            <a:extLst>
              <a:ext uri="{FF2B5EF4-FFF2-40B4-BE49-F238E27FC236}">
                <a16:creationId xmlns:a16="http://schemas.microsoft.com/office/drawing/2014/main" id="{D6B4C632-571B-45E1-8A60-C700A1BD5CBD}"/>
              </a:ext>
            </a:extLst>
          </p:cNvPr>
          <p:cNvGraphicFramePr>
            <a:graphicFrameLocks noGrp="1"/>
          </p:cNvGraphicFramePr>
          <p:nvPr>
            <p:ph sz="quarter" idx="4"/>
            <p:extLst>
              <p:ext uri="{D42A27DB-BD31-4B8C-83A1-F6EECF244321}">
                <p14:modId xmlns:p14="http://schemas.microsoft.com/office/powerpoint/2010/main" val="2960530876"/>
              </p:ext>
            </p:extLst>
          </p:nvPr>
        </p:nvGraphicFramePr>
        <p:xfrm>
          <a:off x="4775200" y="2209801"/>
          <a:ext cx="3911600" cy="4179888"/>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E8685C61-4F7F-4D92-8BCA-131724398349}"/>
              </a:ext>
            </a:extLst>
          </p:cNvPr>
          <p:cNvSpPr txBox="1"/>
          <p:nvPr/>
        </p:nvSpPr>
        <p:spPr>
          <a:xfrm>
            <a:off x="228600" y="6553200"/>
            <a:ext cx="4264373" cy="307777"/>
          </a:xfrm>
          <a:prstGeom prst="rect">
            <a:avLst/>
          </a:prstGeom>
          <a:noFill/>
        </p:spPr>
        <p:txBody>
          <a:bodyPr wrap="none" rtlCol="0">
            <a:spAutoFit/>
          </a:bodyPr>
          <a:lstStyle/>
          <a:p>
            <a:r>
              <a:rPr lang="en-US" sz="1400" dirty="0"/>
              <a:t>Note: Hypothetical distribution for illustrative purposes.</a:t>
            </a:r>
          </a:p>
        </p:txBody>
      </p:sp>
    </p:spTree>
    <p:extLst>
      <p:ext uri="{BB962C8B-B14F-4D97-AF65-F5344CB8AC3E}">
        <p14:creationId xmlns:p14="http://schemas.microsoft.com/office/powerpoint/2010/main" val="198366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075CC-D51C-458B-A119-AF4F49D68D24}"/>
              </a:ext>
            </a:extLst>
          </p:cNvPr>
          <p:cNvSpPr>
            <a:spLocks noGrp="1"/>
          </p:cNvSpPr>
          <p:nvPr>
            <p:ph type="title"/>
          </p:nvPr>
        </p:nvSpPr>
        <p:spPr>
          <a:xfrm>
            <a:off x="457200" y="533400"/>
            <a:ext cx="8229600" cy="990600"/>
          </a:xfrm>
        </p:spPr>
        <p:txBody>
          <a:bodyPr/>
          <a:lstStyle/>
          <a:p>
            <a:r>
              <a:rPr lang="en-US" dirty="0"/>
              <a:t>Estimating Surge and Decline</a:t>
            </a:r>
          </a:p>
        </p:txBody>
      </p:sp>
      <p:sp>
        <p:nvSpPr>
          <p:cNvPr id="3" name="Content Placeholder 2">
            <a:extLst>
              <a:ext uri="{FF2B5EF4-FFF2-40B4-BE49-F238E27FC236}">
                <a16:creationId xmlns:a16="http://schemas.microsoft.com/office/drawing/2014/main" id="{B57C98C3-D165-489D-AF56-83D9A5D6D810}"/>
              </a:ext>
            </a:extLst>
          </p:cNvPr>
          <p:cNvSpPr>
            <a:spLocks noGrp="1"/>
          </p:cNvSpPr>
          <p:nvPr>
            <p:ph idx="1"/>
          </p:nvPr>
        </p:nvSpPr>
        <p:spPr>
          <a:xfrm>
            <a:off x="457200" y="1600200"/>
            <a:ext cx="8229600" cy="4876800"/>
          </a:xfrm>
        </p:spPr>
        <p:txBody>
          <a:bodyPr>
            <a:normAutofit fontScale="92500" lnSpcReduction="20000"/>
          </a:bodyPr>
          <a:lstStyle/>
          <a:p>
            <a:r>
              <a:rPr lang="en-US" b="1" dirty="0"/>
              <a:t>Self-defined independents:</a:t>
            </a:r>
          </a:p>
          <a:p>
            <a:r>
              <a:rPr lang="en-US" dirty="0"/>
              <a:t>	1. Larger part of presidential electorate than 	midterm electorate</a:t>
            </a:r>
          </a:p>
          <a:p>
            <a:r>
              <a:rPr lang="en-US" dirty="0"/>
              <a:t>	2. More responsive to mood of moment</a:t>
            </a:r>
          </a:p>
          <a:p>
            <a:endParaRPr lang="en-US" dirty="0"/>
          </a:p>
          <a:p>
            <a:r>
              <a:rPr lang="en-US" dirty="0"/>
              <a:t>Using Independents as presidential election surge indicator, since 1980:</a:t>
            </a:r>
          </a:p>
          <a:p>
            <a:r>
              <a:rPr lang="en-US" dirty="0"/>
              <a:t>	Each percentage point advantage among 	Independents of presidential winner is 	associated with a </a:t>
            </a:r>
            <a:r>
              <a:rPr lang="en-US" b="1" dirty="0"/>
              <a:t>loss of 2.2 House seats</a:t>
            </a:r>
            <a:r>
              <a:rPr lang="en-US" dirty="0"/>
              <a:t> in 	the subsequent midterm election. </a:t>
            </a:r>
          </a:p>
        </p:txBody>
      </p:sp>
    </p:spTree>
    <p:extLst>
      <p:ext uri="{BB962C8B-B14F-4D97-AF65-F5344CB8AC3E}">
        <p14:creationId xmlns:p14="http://schemas.microsoft.com/office/powerpoint/2010/main" val="1827702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F4FF3-2516-4DE1-8672-6FAB77DCAD5B}"/>
              </a:ext>
            </a:extLst>
          </p:cNvPr>
          <p:cNvSpPr>
            <a:spLocks noGrp="1"/>
          </p:cNvSpPr>
          <p:nvPr>
            <p:ph type="title"/>
          </p:nvPr>
        </p:nvSpPr>
        <p:spPr/>
        <p:txBody>
          <a:bodyPr>
            <a:normAutofit fontScale="90000"/>
          </a:bodyPr>
          <a:lstStyle/>
          <a:p>
            <a:r>
              <a:rPr lang="en-US" dirty="0"/>
              <a:t>Predicting 2022 from</a:t>
            </a:r>
            <a:br>
              <a:rPr lang="en-US" dirty="0"/>
            </a:br>
            <a:r>
              <a:rPr lang="en-US" dirty="0"/>
              <a:t>Surge and Decline Theory</a:t>
            </a:r>
          </a:p>
        </p:txBody>
      </p:sp>
      <p:graphicFrame>
        <p:nvGraphicFramePr>
          <p:cNvPr id="6" name="Content Placeholder 5">
            <a:extLst>
              <a:ext uri="{FF2B5EF4-FFF2-40B4-BE49-F238E27FC236}">
                <a16:creationId xmlns:a16="http://schemas.microsoft.com/office/drawing/2014/main" id="{6385735E-1C01-474D-9406-5895B4F87141}"/>
              </a:ext>
            </a:extLst>
          </p:cNvPr>
          <p:cNvGraphicFramePr>
            <a:graphicFrameLocks noGrp="1"/>
          </p:cNvGraphicFramePr>
          <p:nvPr>
            <p:ph idx="1"/>
          </p:nvPr>
        </p:nvGraphicFramePr>
        <p:xfrm>
          <a:off x="474133" y="2209800"/>
          <a:ext cx="82296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53576A6-633A-45CA-9BAF-CBE954FE746E}"/>
              </a:ext>
            </a:extLst>
          </p:cNvPr>
          <p:cNvSpPr txBox="1"/>
          <p:nvPr/>
        </p:nvSpPr>
        <p:spPr>
          <a:xfrm>
            <a:off x="609600" y="6477000"/>
            <a:ext cx="2293769" cy="369332"/>
          </a:xfrm>
          <a:prstGeom prst="rect">
            <a:avLst/>
          </a:prstGeom>
          <a:noFill/>
        </p:spPr>
        <p:txBody>
          <a:bodyPr wrap="none" rtlCol="0">
            <a:spAutoFit/>
          </a:bodyPr>
          <a:lstStyle/>
          <a:p>
            <a:r>
              <a:rPr lang="en-US" dirty="0"/>
              <a:t>Source: 2020 exit polls</a:t>
            </a:r>
          </a:p>
        </p:txBody>
      </p:sp>
    </p:spTree>
    <p:extLst>
      <p:ext uri="{BB962C8B-B14F-4D97-AF65-F5344CB8AC3E}">
        <p14:creationId xmlns:p14="http://schemas.microsoft.com/office/powerpoint/2010/main" val="413417993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WASPOLLED" val="7BC5310AF446431FAE310400ECE8FD18"/>
  <p:tag name="TPVERSION" val="5"/>
  <p:tag name="TPFULLVERSION" val="5.3.2.24"/>
  <p:tag name="PPTVERSION" val="12"/>
  <p:tag name="TPOS" val="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18682</TotalTime>
  <Words>2285</Words>
  <Application>Microsoft Office PowerPoint</Application>
  <PresentationFormat>On-screen Show (4:3)</PresentationFormat>
  <Paragraphs>325</Paragraphs>
  <Slides>59</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59</vt:i4>
      </vt:variant>
    </vt:vector>
  </HeadingPairs>
  <TitlesOfParts>
    <vt:vector size="63" baseType="lpstr">
      <vt:lpstr>Arial</vt:lpstr>
      <vt:lpstr>Calibri</vt:lpstr>
      <vt:lpstr>Verdana</vt:lpstr>
      <vt:lpstr>Clarity</vt:lpstr>
      <vt:lpstr>2022 Midterm Elections Tom Patterson</vt:lpstr>
      <vt:lpstr>Overview</vt:lpstr>
      <vt:lpstr>The Midterm Tendency – House Elections</vt:lpstr>
      <vt:lpstr>The Midterm Tendency – Senate Elections</vt:lpstr>
      <vt:lpstr>Theories of  Presidential Party’s Midterm Losses</vt:lpstr>
      <vt:lpstr>Surge and Decline Theory of Midterm Elections</vt:lpstr>
      <vt:lpstr>Surge and Decline</vt:lpstr>
      <vt:lpstr>Estimating Surge and Decline</vt:lpstr>
      <vt:lpstr>Predicting 2022 from Surge and Decline Theory</vt:lpstr>
      <vt:lpstr>Predicting 2022 from Surge and Decline Theory</vt:lpstr>
      <vt:lpstr>Referendum Theory of Midterm Elections</vt:lpstr>
      <vt:lpstr>Change in Presidential Approval Rating from First Year in Office to Second Year</vt:lpstr>
      <vt:lpstr>Change in Presidential Approval Rating from First Year in Office to Second Year</vt:lpstr>
      <vt:lpstr>Presidential Approval Rating  and Out-Party Share of House Vote</vt:lpstr>
      <vt:lpstr>Presidential Approval Rating  and Out-Party Share of House Vote</vt:lpstr>
      <vt:lpstr>Generic Two-Party Congressional Vote  (“If upcoming November election were held today, would you vote for Democratic or Republican candidate for House of Representatives?) </vt:lpstr>
      <vt:lpstr>Out-Party Share of Midterm Two-Party Vote and Gain/Loss of House Seats</vt:lpstr>
      <vt:lpstr>Out-Party Share of Two-Party Vote and Gain/Loss of House Seats</vt:lpstr>
      <vt:lpstr>Why Democrats Aren’t Likely to Lose  30 or More Seats</vt:lpstr>
      <vt:lpstr>2022 Senate races – Cook Political Report Assessment</vt:lpstr>
      <vt:lpstr>Toss-up and Leaning Races (Cook Political Report)</vt:lpstr>
      <vt:lpstr>If Senate elections were held today (and if early  polls can be trusted), the results would be . . .</vt:lpstr>
      <vt:lpstr>A final factor to consider – “Enthusiasm Gap”</vt:lpstr>
      <vt:lpstr>Enthusiasm Gap in Recent Midterms</vt:lpstr>
      <vt:lpstr>Enthusiasm Gap – 2022 Midterms</vt:lpstr>
      <vt:lpstr>“Unknown Knowns” that could impact outcome of 2022 Midterm Elections</vt:lpstr>
      <vt:lpstr>PowerPoint Presentation</vt:lpstr>
      <vt:lpstr>Biden Approval Rating</vt:lpstr>
      <vt:lpstr>Increase in Biden Approval?</vt:lpstr>
      <vt:lpstr>Biden’s Approval Rating Problem</vt:lpstr>
      <vt:lpstr>PowerPoint Presentation</vt:lpstr>
      <vt:lpstr>Partisan Gerrymandering</vt:lpstr>
      <vt:lpstr>Control of Redistricting</vt:lpstr>
      <vt:lpstr>Last time . . . </vt:lpstr>
      <vt:lpstr>Why Republicans might not get as many extra seats this time</vt:lpstr>
      <vt:lpstr>The “Big Sort” –  another reason the Republican gerrymandering yield  could be smaller this time</vt:lpstr>
      <vt:lpstr>House Members by Population Density</vt:lpstr>
      <vt:lpstr>Geographical Distribution of House Seats – 2008 vs 2018</vt:lpstr>
      <vt:lpstr>Gerrymandering plus geographical sorting -   shrinking number of “competitive” House seats</vt:lpstr>
      <vt:lpstr>Senate races somewhat more competitive</vt:lpstr>
      <vt:lpstr>Indicator of Declining Competitiveness of Senate Elections </vt:lpstr>
      <vt:lpstr>Declining Competitiveness - Era of direct Senate elections (1914-2022)</vt:lpstr>
      <vt:lpstr>PowerPoint Presentation</vt:lpstr>
      <vt:lpstr>What we know . . .</vt:lpstr>
      <vt:lpstr>What We Do Know –  Ballot access rules affect turnout rate</vt:lpstr>
      <vt:lpstr>PowerPoint Presentation</vt:lpstr>
      <vt:lpstr>Implications for Biden’s Agenda</vt:lpstr>
      <vt:lpstr>Implications for Biden’s Agenda</vt:lpstr>
      <vt:lpstr>Presidents’ Legislative Success </vt:lpstr>
      <vt:lpstr>President Trump’s Legislative Success Rate</vt:lpstr>
      <vt:lpstr>President Obama’s Legislative Success Rate</vt:lpstr>
      <vt:lpstr>PowerPoint Presentation</vt:lpstr>
      <vt:lpstr>Does the Midterm election predict outcome of next presidential election?</vt:lpstr>
      <vt:lpstr>Democrats’ chances in 2024 likely hinge on economy - GDP and incumbent-party share of presidential vote</vt:lpstr>
      <vt:lpstr>Will Biden be like Reagan?</vt:lpstr>
      <vt:lpstr>Or will Biden be like Carter?</vt:lpstr>
      <vt:lpstr>2024 Congressional Elections – seats gained by party of presidential winner</vt:lpstr>
      <vt:lpstr>PowerPoint Presentation</vt:lpstr>
      <vt:lpstr>Average In-Party Performance since 2006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Regulation</dc:title>
  <dc:creator>Patterson, Thomas E.</dc:creator>
  <cp:lastModifiedBy>Patterson, Thomas E.</cp:lastModifiedBy>
  <cp:revision>112</cp:revision>
  <dcterms:created xsi:type="dcterms:W3CDTF">2021-01-26T14:56:05Z</dcterms:created>
  <dcterms:modified xsi:type="dcterms:W3CDTF">2022-03-08T14:00:04Z</dcterms:modified>
</cp:coreProperties>
</file>