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5.xml" ContentType="application/vnd.openxmlformats-officedocument.drawingml.chartshapes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6.xml" ContentType="application/vnd.openxmlformats-officedocument.drawingml.chartshapes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7.xml" ContentType="application/vnd.openxmlformats-officedocument.drawingml.chartshapes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8.xml" ContentType="application/vnd.openxmlformats-officedocument.drawingml.chartshapes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9.xml" ContentType="application/vnd.openxmlformats-officedocument.drawingml.chartshapes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10.xml" ContentType="application/vnd.openxmlformats-officedocument.drawingml.chartshapes+xml"/>
  <Override PartName="/ppt/charts/chart24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53"/>
  </p:notesMasterIdLst>
  <p:sldIdLst>
    <p:sldId id="256" r:id="rId5"/>
    <p:sldId id="319" r:id="rId6"/>
    <p:sldId id="893" r:id="rId7"/>
    <p:sldId id="490" r:id="rId8"/>
    <p:sldId id="413" r:id="rId9"/>
    <p:sldId id="876" r:id="rId10"/>
    <p:sldId id="415" r:id="rId11"/>
    <p:sldId id="425" r:id="rId12"/>
    <p:sldId id="529" r:id="rId13"/>
    <p:sldId id="530" r:id="rId14"/>
    <p:sldId id="531" r:id="rId15"/>
    <p:sldId id="871" r:id="rId16"/>
    <p:sldId id="894" r:id="rId17"/>
    <p:sldId id="310" r:id="rId18"/>
    <p:sldId id="312" r:id="rId19"/>
    <p:sldId id="314" r:id="rId20"/>
    <p:sldId id="884" r:id="rId21"/>
    <p:sldId id="895" r:id="rId22"/>
    <p:sldId id="316" r:id="rId23"/>
    <p:sldId id="885" r:id="rId24"/>
    <p:sldId id="887" r:id="rId25"/>
    <p:sldId id="888" r:id="rId26"/>
    <p:sldId id="896" r:id="rId27"/>
    <p:sldId id="889" r:id="rId28"/>
    <p:sldId id="878" r:id="rId29"/>
    <p:sldId id="317" r:id="rId30"/>
    <p:sldId id="318" r:id="rId31"/>
    <p:sldId id="309" r:id="rId32"/>
    <p:sldId id="429" r:id="rId33"/>
    <p:sldId id="427" r:id="rId34"/>
    <p:sldId id="491" r:id="rId35"/>
    <p:sldId id="305" r:id="rId36"/>
    <p:sldId id="873" r:id="rId37"/>
    <p:sldId id="874" r:id="rId38"/>
    <p:sldId id="890" r:id="rId39"/>
    <p:sldId id="307" r:id="rId40"/>
    <p:sldId id="892" r:id="rId41"/>
    <p:sldId id="899" r:id="rId42"/>
    <p:sldId id="875" r:id="rId43"/>
    <p:sldId id="880" r:id="rId44"/>
    <p:sldId id="897" r:id="rId45"/>
    <p:sldId id="891" r:id="rId46"/>
    <p:sldId id="882" r:id="rId47"/>
    <p:sldId id="493" r:id="rId48"/>
    <p:sldId id="898" r:id="rId49"/>
    <p:sldId id="495" r:id="rId50"/>
    <p:sldId id="900" r:id="rId51"/>
    <p:sldId id="424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0" autoAdjust="0"/>
    <p:restoredTop sz="94660"/>
  </p:normalViewPr>
  <p:slideViewPr>
    <p:cSldViewPr snapToGrid="0">
      <p:cViewPr varScale="1">
        <p:scale>
          <a:sx n="64" d="100"/>
          <a:sy n="64" d="100"/>
        </p:scale>
        <p:origin x="6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5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6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7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8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10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Ideological position of media</a:t>
            </a:r>
            <a:r>
              <a:rPr lang="en-US" b="0" baseline="0" dirty="0"/>
              <a:t>n voter</a:t>
            </a:r>
            <a:endParaRPr lang="en-US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3285024154589372E-2"/>
          <c:y val="0.16097784175809832"/>
          <c:w val="0.97342995169082125"/>
          <c:h val="0.634628705009815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Median Democrat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1994</c:v>
                </c:pt>
                <c:pt idx="1">
                  <c:v>2011</c:v>
                </c:pt>
                <c:pt idx="2">
                  <c:v>2017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47</c:v>
                </c:pt>
                <c:pt idx="1">
                  <c:v>40</c:v>
                </c:pt>
                <c:pt idx="2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42-400D-99FE-C79D2D0B3A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Median Republican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1994</c:v>
                </c:pt>
                <c:pt idx="1">
                  <c:v>2011</c:v>
                </c:pt>
                <c:pt idx="2">
                  <c:v>2017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54</c:v>
                </c:pt>
                <c:pt idx="1">
                  <c:v>60</c:v>
                </c:pt>
                <c:pt idx="2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42-400D-99FE-C79D2D0B3A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8094528"/>
        <c:axId val="808092888"/>
      </c:lineChart>
      <c:catAx>
        <c:axId val="80809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8092888"/>
        <c:crosses val="autoZero"/>
        <c:auto val="1"/>
        <c:lblAlgn val="ctr"/>
        <c:lblOffset val="100"/>
        <c:noMultiLvlLbl val="0"/>
      </c:catAx>
      <c:valAx>
        <c:axId val="808092888"/>
        <c:scaling>
          <c:orientation val="minMax"/>
          <c:max val="80"/>
          <c:min val="20"/>
        </c:scaling>
        <c:delete val="1"/>
        <c:axPos val="l"/>
        <c:numFmt formatCode="General" sourceLinked="1"/>
        <c:majorTickMark val="none"/>
        <c:minorTickMark val="none"/>
        <c:tickLblPos val="nextTo"/>
        <c:crossAx val="808094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>
                <a:solidFill>
                  <a:schemeClr val="tx1"/>
                </a:solidFill>
              </a:rPr>
              <a:t>percentage of two-party presidential vote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745421753033205"/>
          <c:w val="1"/>
          <c:h val="0.664849984073864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Democratic</c:v>
                </c:pt>
              </c:strCache>
            </c:strRef>
          </c:tx>
          <c:spPr>
            <a:ln w="5715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6231884057971236E-3"/>
                  <c:y val="-4.37796374356577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D5C-4F73-98AE-A86D53E2D70F}"/>
                </c:ext>
              </c:extLst>
            </c:dLbl>
            <c:dLbl>
              <c:idx val="1"/>
              <c:layout>
                <c:manualLayout>
                  <c:x val="-2.6570048309178744E-2"/>
                  <c:y val="-8.17219898798944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5C-4F73-98AE-A86D53E2D70F}"/>
                </c:ext>
              </c:extLst>
            </c:dLbl>
            <c:dLbl>
              <c:idx val="2"/>
              <c:layout>
                <c:manualLayout>
                  <c:x val="-1.4492753623188406E-2"/>
                  <c:y val="-4.6698279931368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D5C-4F73-98AE-A86D53E2D70F}"/>
                </c:ext>
              </c:extLst>
            </c:dLbl>
            <c:dLbl>
              <c:idx val="3"/>
              <c:layout>
                <c:manualLayout>
                  <c:x val="-8.856580457753038E-17"/>
                  <c:y val="-4.3779637435657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5C-4F73-98AE-A86D53E2D7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51</c:v>
                </c:pt>
                <c:pt idx="1">
                  <c:v>55</c:v>
                </c:pt>
                <c:pt idx="2">
                  <c:v>67</c:v>
                </c:pt>
                <c:pt idx="3">
                  <c:v>62</c:v>
                </c:pt>
                <c:pt idx="4">
                  <c:v>60</c:v>
                </c:pt>
                <c:pt idx="5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D5C-4F73-98AE-A86D53E2D7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154589371980896E-3"/>
                  <c:y val="5.2535564922789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5C-4F73-98AE-A86D53E2D70F}"/>
                </c:ext>
              </c:extLst>
            </c:dLbl>
            <c:dLbl>
              <c:idx val="1"/>
              <c:layout>
                <c:manualLayout>
                  <c:x val="-1.6908212560386472E-2"/>
                  <c:y val="6.421013490563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5C-4F73-98AE-A86D53E2D70F}"/>
                </c:ext>
              </c:extLst>
            </c:dLbl>
            <c:dLbl>
              <c:idx val="2"/>
              <c:layout>
                <c:manualLayout>
                  <c:x val="-7.246376811594203E-3"/>
                  <c:y val="-5.8372849914210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5C-4F73-98AE-A86D53E2D70F}"/>
                </c:ext>
              </c:extLst>
            </c:dLbl>
            <c:dLbl>
              <c:idx val="3"/>
              <c:layout>
                <c:manualLayout>
                  <c:x val="-8.856580457753038E-17"/>
                  <c:y val="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D5C-4F73-98AE-A86D53E2D7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49</c:v>
                </c:pt>
                <c:pt idx="1">
                  <c:v>45</c:v>
                </c:pt>
                <c:pt idx="2">
                  <c:v>33</c:v>
                </c:pt>
                <c:pt idx="3">
                  <c:v>38</c:v>
                </c:pt>
                <c:pt idx="4">
                  <c:v>40</c:v>
                </c:pt>
                <c:pt idx="5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D5C-4F73-98AE-A86D53E2D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9391680"/>
        <c:axId val="499387760"/>
      </c:lineChart>
      <c:catAx>
        <c:axId val="49939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387760"/>
        <c:crosses val="autoZero"/>
        <c:auto val="1"/>
        <c:lblAlgn val="ctr"/>
        <c:lblOffset val="100"/>
        <c:noMultiLvlLbl val="0"/>
      </c:catAx>
      <c:valAx>
        <c:axId val="499387760"/>
        <c:scaling>
          <c:orientation val="minMax"/>
          <c:min val="30"/>
        </c:scaling>
        <c:delete val="1"/>
        <c:axPos val="l"/>
        <c:numFmt formatCode="General" sourceLinked="1"/>
        <c:majorTickMark val="none"/>
        <c:minorTickMark val="none"/>
        <c:tickLblPos val="nextTo"/>
        <c:crossAx val="499391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/>
              <a:t>percentage of two party-presidential vote in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Biden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ages 45 &amp; over</c:v>
                </c:pt>
                <c:pt idx="1">
                  <c:v>ages 18-44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48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68-401F-A540-5DA367C717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Trump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ages 45 &amp; over</c:v>
                </c:pt>
                <c:pt idx="1">
                  <c:v>ages 18-44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52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68-401F-A540-5DA367C717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8486088"/>
        <c:axId val="698482808"/>
      </c:barChart>
      <c:catAx>
        <c:axId val="698486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8482808"/>
        <c:crosses val="autoZero"/>
        <c:auto val="1"/>
        <c:lblAlgn val="ctr"/>
        <c:lblOffset val="100"/>
        <c:noMultiLvlLbl val="0"/>
      </c:catAx>
      <c:valAx>
        <c:axId val="698482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8486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/>
              <a:t>percentage of vote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Ossoff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ages 45 &amp; over</c:v>
                </c:pt>
                <c:pt idx="1">
                  <c:v>ages 18-44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68-401F-A540-5DA367C717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Perdue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ages 45 &amp; over</c:v>
                </c:pt>
                <c:pt idx="1">
                  <c:v>ages 18-44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57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68-401F-A540-5DA367C717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8486088"/>
        <c:axId val="698482808"/>
      </c:barChart>
      <c:catAx>
        <c:axId val="698486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8482808"/>
        <c:crosses val="autoZero"/>
        <c:auto val="1"/>
        <c:lblAlgn val="ctr"/>
        <c:lblOffset val="100"/>
        <c:noMultiLvlLbl val="0"/>
      </c:catAx>
      <c:valAx>
        <c:axId val="698482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8486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Presidential vote preference of first-time voters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1363636363636364E-2"/>
          <c:y val="0.13081151285035675"/>
          <c:w val="0.97222222222222221"/>
          <c:h val="0.7237948800742758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Democratic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0505050505050735E-3"/>
                  <c:y val="-4.8674051293156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F2-4985-B573-366FEEC19C21}"/>
                </c:ext>
              </c:extLst>
            </c:dLbl>
            <c:dLbl>
              <c:idx val="1"/>
              <c:layout>
                <c:manualLayout>
                  <c:x val="-6.3130816034359339E-3"/>
                  <c:y val="-4.25896751126845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287878787878783E-2"/>
                      <c:h val="0.102200416843425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2FF2-4985-B573-366FEEC19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1932</c:v>
                </c:pt>
                <c:pt idx="1">
                  <c:v>1936</c:v>
                </c:pt>
                <c:pt idx="2">
                  <c:v>1940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71</c:v>
                </c:pt>
                <c:pt idx="2">
                  <c:v>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F2-4985-B573-366FEEC19C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147880741854533E-17"/>
                  <c:y val="4.2589794881511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F2-4985-B573-366FEEC19C21}"/>
                </c:ext>
              </c:extLst>
            </c:dLbl>
            <c:dLbl>
              <c:idx val="1"/>
              <c:layout>
                <c:manualLayout>
                  <c:x val="-6.313131313131313E-3"/>
                  <c:y val="6.692682052808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FF2-4985-B573-366FEEC19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1932</c:v>
                </c:pt>
                <c:pt idx="1">
                  <c:v>1936</c:v>
                </c:pt>
                <c:pt idx="2">
                  <c:v>1940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35</c:v>
                </c:pt>
                <c:pt idx="1">
                  <c:v>29</c:v>
                </c:pt>
                <c:pt idx="2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F2-4985-B573-366FEEC19C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6467808"/>
        <c:axId val="606470104"/>
      </c:lineChart>
      <c:catAx>
        <c:axId val="606467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6470104"/>
        <c:crosses val="autoZero"/>
        <c:auto val="1"/>
        <c:lblAlgn val="ctr"/>
        <c:lblOffset val="100"/>
        <c:noMultiLvlLbl val="0"/>
      </c:catAx>
      <c:valAx>
        <c:axId val="606470104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60646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Democratic percentage of two-party vote</a:t>
            </a:r>
          </a:p>
        </c:rich>
      </c:tx>
      <c:layout>
        <c:manualLayout>
          <c:xMode val="edge"/>
          <c:yMode val="edge"/>
          <c:x val="0.18926737828669735"/>
          <c:y val="0.109177214056351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388932662416884E-2"/>
          <c:y val="0.20622362655088597"/>
          <c:w val="0.97222134675166227"/>
          <c:h val="0.5662132819382156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White (non-Hispanic)</c:v>
                </c:pt>
              </c:strCache>
            </c:strRef>
          </c:tx>
          <c:spPr>
            <a:ln w="381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44</c:v>
                </c:pt>
                <c:pt idx="1">
                  <c:v>41</c:v>
                </c:pt>
                <c:pt idx="2">
                  <c:v>44</c:v>
                </c:pt>
                <c:pt idx="3">
                  <c:v>41</c:v>
                </c:pt>
                <c:pt idx="4">
                  <c:v>40</c:v>
                </c:pt>
                <c:pt idx="5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20-47F0-A11C-6E20B3AF4B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Black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91</c:v>
                </c:pt>
                <c:pt idx="1">
                  <c:v>89</c:v>
                </c:pt>
                <c:pt idx="2">
                  <c:v>96</c:v>
                </c:pt>
                <c:pt idx="3">
                  <c:v>93</c:v>
                </c:pt>
                <c:pt idx="4">
                  <c:v>91</c:v>
                </c:pt>
                <c:pt idx="5">
                  <c:v>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20-47F0-A11C-6E20B3AF4BE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Hispanic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64</c:v>
                </c:pt>
                <c:pt idx="1">
                  <c:v>55</c:v>
                </c:pt>
                <c:pt idx="2">
                  <c:v>68</c:v>
                </c:pt>
                <c:pt idx="3">
                  <c:v>71</c:v>
                </c:pt>
                <c:pt idx="4">
                  <c:v>70</c:v>
                </c:pt>
                <c:pt idx="5">
                  <c:v>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720-47F0-A11C-6E20B3AF4B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3164216"/>
        <c:axId val="229288400"/>
      </c:lineChart>
      <c:catAx>
        <c:axId val="233164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288400"/>
        <c:crosses val="autoZero"/>
        <c:auto val="1"/>
        <c:lblAlgn val="ctr"/>
        <c:lblOffset val="100"/>
        <c:noMultiLvlLbl val="0"/>
      </c:catAx>
      <c:valAx>
        <c:axId val="2292884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33164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>
                <a:solidFill>
                  <a:schemeClr val="tx1"/>
                </a:solidFill>
              </a:rPr>
              <a:t>percentage of two-party</a:t>
            </a:r>
            <a:r>
              <a:rPr lang="en-US" sz="2400" b="0" baseline="0" dirty="0">
                <a:solidFill>
                  <a:schemeClr val="tx1"/>
                </a:solidFill>
              </a:rPr>
              <a:t> presidential v</a:t>
            </a:r>
            <a:r>
              <a:rPr lang="en-US" sz="2400" b="0" dirty="0">
                <a:solidFill>
                  <a:schemeClr val="tx1"/>
                </a:solidFill>
              </a:rPr>
              <a:t>ote</a:t>
            </a:r>
          </a:p>
        </c:rich>
      </c:tx>
      <c:layout>
        <c:manualLayout>
          <c:xMode val="edge"/>
          <c:yMode val="edge"/>
          <c:x val="0.20631208375295038"/>
          <c:y val="8.2286645448428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21233113166612441"/>
          <c:w val="0.97342995169082125"/>
          <c:h val="0.6422189209475194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Democratic percentage</c:v>
                </c:pt>
              </c:strCache>
            </c:strRef>
          </c:tx>
          <c:spPr>
            <a:ln w="571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154589371980675E-3"/>
                  <c:y val="3.7942352444236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AC-4DA6-83AE-3683D79E2758}"/>
                </c:ext>
              </c:extLst>
            </c:dLbl>
            <c:dLbl>
              <c:idx val="1"/>
              <c:layout>
                <c:manualLayout>
                  <c:x val="1.2077294685990336E-2"/>
                  <c:y val="3.21052156528967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881642512077292E-2"/>
                      <c:h val="0.117957117957117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DAC-4DA6-83AE-3683D79E2758}"/>
                </c:ext>
              </c:extLst>
            </c:dLbl>
            <c:dLbl>
              <c:idx val="2"/>
              <c:layout>
                <c:manualLayout>
                  <c:x val="-1.4492753623188449E-2"/>
                  <c:y val="-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AC-4DA6-83AE-3683D79E2758}"/>
                </c:ext>
              </c:extLst>
            </c:dLbl>
            <c:dLbl>
              <c:idx val="3"/>
              <c:layout>
                <c:manualLayout>
                  <c:x val="-8.4541062801932361E-3"/>
                  <c:y val="-4.669827993136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AC-4DA6-83AE-3683D79E2758}"/>
                </c:ext>
              </c:extLst>
            </c:dLbl>
            <c:dLbl>
              <c:idx val="4"/>
              <c:layout>
                <c:manualLayout>
                  <c:x val="-2.4154589371980766E-2"/>
                  <c:y val="-6.5551136979708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AC-4DA6-83AE-3683D79E2758}"/>
                </c:ext>
              </c:extLst>
            </c:dLbl>
            <c:dLbl>
              <c:idx val="5"/>
              <c:layout>
                <c:manualLayout>
                  <c:x val="-8.4541062801933246E-3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AC-4DA6-83AE-3683D79E27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2016</c:v>
                </c:pt>
                <c:pt idx="7">
                  <c:v>2020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35</c:v>
                </c:pt>
                <c:pt idx="1">
                  <c:v>47</c:v>
                </c:pt>
                <c:pt idx="2">
                  <c:v>57</c:v>
                </c:pt>
                <c:pt idx="3">
                  <c:v>56</c:v>
                </c:pt>
                <c:pt idx="4">
                  <c:v>60</c:v>
                </c:pt>
                <c:pt idx="5">
                  <c:v>73</c:v>
                </c:pt>
                <c:pt idx="6">
                  <c:v>70</c:v>
                </c:pt>
                <c:pt idx="7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DAC-4DA6-83AE-3683D79E27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 percentage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3.6231884057970902E-3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DAC-4DA6-83AE-3683D79E2758}"/>
                </c:ext>
              </c:extLst>
            </c:dLbl>
            <c:dLbl>
              <c:idx val="1"/>
              <c:layout>
                <c:manualLayout>
                  <c:x val="-3.6231884057971015E-3"/>
                  <c:y val="-4.08609949399472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DAC-4DA6-83AE-3683D79E2758}"/>
                </c:ext>
              </c:extLst>
            </c:dLbl>
            <c:dLbl>
              <c:idx val="2"/>
              <c:layout>
                <c:manualLayout>
                  <c:x val="-9.6618357487923152E-3"/>
                  <c:y val="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DAC-4DA6-83AE-3683D79E2758}"/>
                </c:ext>
              </c:extLst>
            </c:dLbl>
            <c:dLbl>
              <c:idx val="3"/>
              <c:layout>
                <c:manualLayout>
                  <c:x val="-8.4541062801932361E-3"/>
                  <c:y val="3.502370994852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DAC-4DA6-83AE-3683D79E2758}"/>
                </c:ext>
              </c:extLst>
            </c:dLbl>
            <c:dLbl>
              <c:idx val="4"/>
              <c:layout>
                <c:manualLayout>
                  <c:x val="-9.6618357487922701E-3"/>
                  <c:y val="7.3715430858287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DAC-4DA6-83AE-3683D79E2758}"/>
                </c:ext>
              </c:extLst>
            </c:dLbl>
            <c:dLbl>
              <c:idx val="5"/>
              <c:layout>
                <c:manualLayout>
                  <c:x val="-6.038647342995169E-3"/>
                  <c:y val="4.78421192706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DAC-4DA6-83AE-3683D79E27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2016</c:v>
                </c:pt>
                <c:pt idx="7">
                  <c:v>2020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65</c:v>
                </c:pt>
                <c:pt idx="1">
                  <c:v>53</c:v>
                </c:pt>
                <c:pt idx="2">
                  <c:v>43</c:v>
                </c:pt>
                <c:pt idx="3">
                  <c:v>44</c:v>
                </c:pt>
                <c:pt idx="4">
                  <c:v>40</c:v>
                </c:pt>
                <c:pt idx="5">
                  <c:v>27</c:v>
                </c:pt>
                <c:pt idx="6">
                  <c:v>30</c:v>
                </c:pt>
                <c:pt idx="7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0DAC-4DA6-83AE-3683D79E27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6196880"/>
        <c:axId val="466198448"/>
      </c:lineChart>
      <c:catAx>
        <c:axId val="46619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6198448"/>
        <c:crosses val="autoZero"/>
        <c:auto val="1"/>
        <c:lblAlgn val="ctr"/>
        <c:lblOffset val="100"/>
        <c:noMultiLvlLbl val="0"/>
      </c:catAx>
      <c:valAx>
        <c:axId val="466198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66196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285024154589372E-2"/>
          <c:y val="8.4640632375604929E-2"/>
          <c:w val="0.97342995169082125"/>
          <c:h val="0.6710614068592235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Democratic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2077294685990116E-3"/>
                  <c:y val="5.8372849914210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9CB-470E-844A-E2CE5E59C24D}"/>
                </c:ext>
              </c:extLst>
            </c:dLbl>
            <c:dLbl>
              <c:idx val="1"/>
              <c:layout>
                <c:manualLayout>
                  <c:x val="-1.2077294685990338E-2"/>
                  <c:y val="4.669827993136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9CB-470E-844A-E2CE5E59C24D}"/>
                </c:ext>
              </c:extLst>
            </c:dLbl>
            <c:dLbl>
              <c:idx val="2"/>
              <c:layout>
                <c:manualLayout>
                  <c:x val="-2.0531400966183576E-2"/>
                  <c:y val="-5.5454207418499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9CB-470E-844A-E2CE5E59C24D}"/>
                </c:ext>
              </c:extLst>
            </c:dLbl>
            <c:dLbl>
              <c:idx val="3"/>
              <c:layout>
                <c:manualLayout>
                  <c:x val="-2.4154589371980675E-3"/>
                  <c:y val="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9CB-470E-844A-E2CE5E59C24D}"/>
                </c:ext>
              </c:extLst>
            </c:dLbl>
            <c:dLbl>
              <c:idx val="4"/>
              <c:layout>
                <c:manualLayout>
                  <c:x val="-2.415458937198156E-3"/>
                  <c:y val="-5.2535564922789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9CB-470E-844A-E2CE5E59C2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47</c:v>
                </c:pt>
                <c:pt idx="1">
                  <c:v>47</c:v>
                </c:pt>
                <c:pt idx="2">
                  <c:v>51</c:v>
                </c:pt>
                <c:pt idx="3">
                  <c:v>49</c:v>
                </c:pt>
                <c:pt idx="4">
                  <c:v>55</c:v>
                </c:pt>
                <c:pt idx="5">
                  <c:v>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9CB-470E-844A-E2CE5E59C2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2141451144382595E-17"/>
                  <c:y val="-5.8372849914210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9CB-470E-844A-E2CE5E59C24D}"/>
                </c:ext>
              </c:extLst>
            </c:dLbl>
            <c:dLbl>
              <c:idx val="1"/>
              <c:layout>
                <c:manualLayout>
                  <c:x val="-1.6908212560386472E-2"/>
                  <c:y val="-4.3779637435657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9CB-470E-844A-E2CE5E59C24D}"/>
                </c:ext>
              </c:extLst>
            </c:dLbl>
            <c:dLbl>
              <c:idx val="2"/>
              <c:layout>
                <c:manualLayout>
                  <c:x val="-1.4492753623188406E-2"/>
                  <c:y val="8.75592748713154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9CB-470E-844A-E2CE5E59C24D}"/>
                </c:ext>
              </c:extLst>
            </c:dLbl>
            <c:dLbl>
              <c:idx val="3"/>
              <c:layout>
                <c:manualLayout>
                  <c:x val="-1.0869565217391393E-2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9CB-470E-844A-E2CE5E59C24D}"/>
                </c:ext>
              </c:extLst>
            </c:dLbl>
            <c:dLbl>
              <c:idx val="4"/>
              <c:layout>
                <c:manualLayout>
                  <c:x val="-1.2077294685990338E-3"/>
                  <c:y val="7.8803347384183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9CB-470E-844A-E2CE5E59C2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53</c:v>
                </c:pt>
                <c:pt idx="1">
                  <c:v>53</c:v>
                </c:pt>
                <c:pt idx="2">
                  <c:v>49</c:v>
                </c:pt>
                <c:pt idx="3">
                  <c:v>51</c:v>
                </c:pt>
                <c:pt idx="4">
                  <c:v>46</c:v>
                </c:pt>
                <c:pt idx="5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9CB-470E-844A-E2CE5E59C2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38503880"/>
        <c:axId val="1038494040"/>
      </c:lineChart>
      <c:catAx>
        <c:axId val="1038503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8494040"/>
        <c:crosses val="autoZero"/>
        <c:auto val="1"/>
        <c:lblAlgn val="ctr"/>
        <c:lblOffset val="100"/>
        <c:noMultiLvlLbl val="0"/>
      </c:catAx>
      <c:valAx>
        <c:axId val="1038494040"/>
        <c:scaling>
          <c:orientation val="minMax"/>
          <c:max val="70"/>
          <c:min val="30"/>
        </c:scaling>
        <c:delete val="1"/>
        <c:axPos val="l"/>
        <c:numFmt formatCode="General" sourceLinked="1"/>
        <c:majorTickMark val="none"/>
        <c:minorTickMark val="none"/>
        <c:tickLblPos val="nextTo"/>
        <c:crossAx val="1038503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percentage of adults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3285024154589372E-2"/>
          <c:y val="0.1171982043224406"/>
          <c:w val="0.97342995169082125"/>
          <c:h val="0.69008888760192844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0386473429951916E-3"/>
                  <c:y val="-5.5454207418499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7E-450D-8F1D-7E676F404BB2}"/>
                </c:ext>
              </c:extLst>
            </c:dLbl>
            <c:dLbl>
              <c:idx val="1"/>
              <c:layout>
                <c:manualLayout>
                  <c:x val="-3.6231884057971015E-3"/>
                  <c:y val="-5.2535564922789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F7E-450D-8F1D-7E676F404B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24</c:v>
                </c:pt>
                <c:pt idx="1">
                  <c:v>20</c:v>
                </c:pt>
                <c:pt idx="2">
                  <c:v>14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0-6FF5-43FD-9C0B-C5EFE054F4CE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154589371981118E-3"/>
                  <c:y val="-7.004741989705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F7E-450D-8F1D-7E676F404BB2}"/>
                </c:ext>
              </c:extLst>
            </c:dLbl>
            <c:dLbl>
              <c:idx val="1"/>
              <c:layout>
                <c:manualLayout>
                  <c:x val="-3.6231884057971015E-3"/>
                  <c:y val="-4.6698279931368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F7E-450D-8F1D-7E676F404B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6</c:v>
                </c:pt>
                <c:pt idx="1">
                  <c:v>12</c:v>
                </c:pt>
                <c:pt idx="2">
                  <c:v>20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1-6FF5-43FD-9C0B-C5EFE054F4CE}"/>
            </c:ext>
          </c:extLst>
        </c:ser>
        <c:ser>
          <c:idx val="2"/>
          <c:order val="2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1999</c:v>
                </c:pt>
                <c:pt idx="1">
                  <c:v>2009</c:v>
                </c:pt>
                <c:pt idx="2">
                  <c:v>2019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2-6FF5-43FD-9C0B-C5EFE054F4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219272"/>
        <c:axId val="162215664"/>
      </c:lineChart>
      <c:catAx>
        <c:axId val="162219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215664"/>
        <c:crosses val="autoZero"/>
        <c:auto val="1"/>
        <c:lblAlgn val="ctr"/>
        <c:lblOffset val="100"/>
        <c:noMultiLvlLbl val="0"/>
      </c:catAx>
      <c:valAx>
        <c:axId val="1622156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2219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respondents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Biden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white no religion</c:v>
                </c:pt>
                <c:pt idx="1">
                  <c:v>white born again/evangelical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62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FC-40AF-8D83-98F9110BB2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Trump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white no religion</c:v>
                </c:pt>
                <c:pt idx="1">
                  <c:v>white born again/evangelical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38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FC-40AF-8D83-98F9110BB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12138728"/>
        <c:axId val="812139384"/>
      </c:barChart>
      <c:catAx>
        <c:axId val="812138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139384"/>
        <c:crosses val="autoZero"/>
        <c:auto val="1"/>
        <c:lblAlgn val="ctr"/>
        <c:lblOffset val="100"/>
        <c:noMultiLvlLbl val="0"/>
      </c:catAx>
      <c:valAx>
        <c:axId val="812139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12138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>
                <a:solidFill>
                  <a:schemeClr val="tx1"/>
                </a:solidFill>
              </a:rPr>
              <a:t>percentage-point</a:t>
            </a:r>
            <a:r>
              <a:rPr lang="en-US" sz="2400" b="0" baseline="0" dirty="0">
                <a:solidFill>
                  <a:schemeClr val="tx1"/>
                </a:solidFill>
              </a:rPr>
              <a:t> difference</a:t>
            </a:r>
            <a:endParaRPr lang="en-US" sz="2400" b="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4211842312447321"/>
          <c:y val="5.71141608640578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8987749472920026"/>
          <c:w val="0.9720008854694917"/>
          <c:h val="0.5703154127927582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635679409938203E-2"/>
                  <c:y val="-7.7796414430268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10-426D-8D29-1422DDE90BD5}"/>
                </c:ext>
              </c:extLst>
            </c:dLbl>
            <c:dLbl>
              <c:idx val="1"/>
              <c:layout>
                <c:manualLayout>
                  <c:x val="-1.5272244289368143E-2"/>
                  <c:y val="-4.0740944420002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510-426D-8D29-1422DDE90BD5}"/>
                </c:ext>
              </c:extLst>
            </c:dLbl>
            <c:dLbl>
              <c:idx val="2"/>
              <c:layout>
                <c:manualLayout>
                  <c:x val="-1.9090305361710178E-2"/>
                  <c:y val="-6.11114166300044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498782479448858E-2"/>
                      <c:h val="0.118966765654788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E510-426D-8D29-1422DDE90BD5}"/>
                </c:ext>
              </c:extLst>
            </c:dLbl>
            <c:dLbl>
              <c:idx val="3"/>
              <c:layout>
                <c:manualLayout>
                  <c:x val="-2.0362992385824237E-2"/>
                  <c:y val="-4.0740944420002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316843551790898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510-426D-8D29-1422DDE90BD5}"/>
                </c:ext>
              </c:extLst>
            </c:dLbl>
            <c:dLbl>
              <c:idx val="4"/>
              <c:layout>
                <c:manualLayout>
                  <c:x val="-3.308981252117596E-2"/>
                  <c:y val="-5.2381214254289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952965696474963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E510-426D-8D29-1422DDE90BD5}"/>
                </c:ext>
              </c:extLst>
            </c:dLbl>
            <c:dLbl>
              <c:idx val="5"/>
              <c:layout>
                <c:manualLayout>
                  <c:x val="-2.418100335237797E-2"/>
                  <c:y val="-5.23812142542895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952965696474963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510-426D-8D29-1422DDE90BD5}"/>
                </c:ext>
              </c:extLst>
            </c:dLbl>
            <c:dLbl>
              <c:idx val="6"/>
              <c:layout>
                <c:manualLayout>
                  <c:x val="-1.3999557265254224E-2"/>
                  <c:y val="-4.0740944420002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13490462413293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E510-426D-8D29-1422DDE90BD5}"/>
                </c:ext>
              </c:extLst>
            </c:dLbl>
            <c:dLbl>
              <c:idx val="7"/>
              <c:layout>
                <c:manualLayout>
                  <c:x val="-2.2908366434052401E-2"/>
                  <c:y val="-2.9100674585716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680278672360959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510-426D-8D29-1422DDE90BD5}"/>
                </c:ext>
              </c:extLst>
            </c:dLbl>
            <c:dLbl>
              <c:idx val="8"/>
              <c:layout>
                <c:manualLayout>
                  <c:x val="-2.2908366434052214E-2"/>
                  <c:y val="-4.6561079337146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589530575904908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E510-426D-8D29-1422DDE90B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Same-sex marriage</c:v>
                </c:pt>
                <c:pt idx="1">
                  <c:v>Taxes</c:v>
                </c:pt>
                <c:pt idx="2">
                  <c:v>Defense spending</c:v>
                </c:pt>
                <c:pt idx="3">
                  <c:v>Health Care</c:v>
                </c:pt>
                <c:pt idx="4">
                  <c:v>Abortion</c:v>
                </c:pt>
                <c:pt idx="5">
                  <c:v>Climate change</c:v>
                </c:pt>
                <c:pt idx="6">
                  <c:v>Border wall</c:v>
                </c:pt>
                <c:pt idx="7">
                  <c:v>NATO</c:v>
                </c:pt>
                <c:pt idx="8">
                  <c:v>Student debt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27</c:v>
                </c:pt>
                <c:pt idx="1">
                  <c:v>45</c:v>
                </c:pt>
                <c:pt idx="2">
                  <c:v>27</c:v>
                </c:pt>
                <c:pt idx="3">
                  <c:v>35</c:v>
                </c:pt>
                <c:pt idx="4">
                  <c:v>24</c:v>
                </c:pt>
                <c:pt idx="5">
                  <c:v>31</c:v>
                </c:pt>
                <c:pt idx="6">
                  <c:v>25</c:v>
                </c:pt>
                <c:pt idx="7">
                  <c:v>23</c:v>
                </c:pt>
                <c:pt idx="8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66-466A-B02B-031DE266081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ln w="5715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5272244289368143E-2"/>
                  <c:y val="4.9471146795717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510-426D-8D29-1422DDE90BD5}"/>
                </c:ext>
              </c:extLst>
            </c:dLbl>
            <c:dLbl>
              <c:idx val="1"/>
              <c:layout>
                <c:manualLayout>
                  <c:x val="-3.0544488578736286E-2"/>
                  <c:y val="4.9471146795717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589530575904908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E510-426D-8D29-1422DDE90BD5}"/>
                </c:ext>
              </c:extLst>
            </c:dLbl>
            <c:dLbl>
              <c:idx val="2"/>
              <c:layout>
                <c:manualLayout>
                  <c:x val="-1.8115942028985508E-2"/>
                  <c:y val="-6.69315515471477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F1-462C-8694-C39567697FE3}"/>
                </c:ext>
              </c:extLst>
            </c:dLbl>
            <c:dLbl>
              <c:idx val="3"/>
              <c:layout>
                <c:manualLayout>
                  <c:x val="-2.3544709946109174E-2"/>
                  <c:y val="6.9066212054553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771469503562876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510-426D-8D29-1422DDE90BD5}"/>
                </c:ext>
              </c:extLst>
            </c:dLbl>
            <c:dLbl>
              <c:idx val="4"/>
              <c:layout>
                <c:manualLayout>
                  <c:x val="-1.7817618337596167E-2"/>
                  <c:y val="4.0740944420002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771469503562876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E510-426D-8D29-1422DDE90BD5}"/>
                </c:ext>
              </c:extLst>
            </c:dLbl>
            <c:dLbl>
              <c:idx val="5"/>
              <c:layout>
                <c:manualLayout>
                  <c:x val="-3.6907923699306441E-2"/>
                  <c:y val="5.8201349171432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407591648246948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E510-426D-8D29-1422DDE90BD5}"/>
                </c:ext>
              </c:extLst>
            </c:dLbl>
            <c:dLbl>
              <c:idx val="6"/>
              <c:layout>
                <c:manualLayout>
                  <c:x val="-1.0181496192912188E-2"/>
                  <c:y val="4.9471146795717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510-426D-8D29-1422DDE90BD5}"/>
                </c:ext>
              </c:extLst>
            </c:dLbl>
            <c:dLbl>
              <c:idx val="7"/>
              <c:layout>
                <c:manualLayout>
                  <c:x val="-2.0362942280035934E-2"/>
                  <c:y val="-3.49208095028597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521685634880915E-2"/>
                      <c:h val="0.10759985885027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E510-426D-8D29-1422DDE90BD5}"/>
                </c:ext>
              </c:extLst>
            </c:dLbl>
            <c:dLbl>
              <c:idx val="8"/>
              <c:layout>
                <c:manualLayout>
                  <c:x val="-2.7999064424719913E-2"/>
                  <c:y val="-4.6561079337146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794372658994933E-2"/>
                      <c:h val="7.26790493474116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E510-426D-8D29-1422DDE90B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Same-sex marriage</c:v>
                </c:pt>
                <c:pt idx="1">
                  <c:v>Taxes</c:v>
                </c:pt>
                <c:pt idx="2">
                  <c:v>Defense spending</c:v>
                </c:pt>
                <c:pt idx="3">
                  <c:v>Health Care</c:v>
                </c:pt>
                <c:pt idx="4">
                  <c:v>Abortion</c:v>
                </c:pt>
                <c:pt idx="5">
                  <c:v>Climate change</c:v>
                </c:pt>
                <c:pt idx="6">
                  <c:v>Border wall</c:v>
                </c:pt>
                <c:pt idx="7">
                  <c:v>NATO</c:v>
                </c:pt>
                <c:pt idx="8">
                  <c:v>Student debt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12</c:v>
                </c:pt>
                <c:pt idx="1">
                  <c:v>18</c:v>
                </c:pt>
                <c:pt idx="2">
                  <c:v>7</c:v>
                </c:pt>
                <c:pt idx="3">
                  <c:v>28</c:v>
                </c:pt>
                <c:pt idx="4">
                  <c:v>16</c:v>
                </c:pt>
                <c:pt idx="5">
                  <c:v>20</c:v>
                </c:pt>
                <c:pt idx="6">
                  <c:v>10</c:v>
                </c:pt>
                <c:pt idx="7">
                  <c:v>3</c:v>
                </c:pt>
                <c:pt idx="8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66-466A-B02B-031DE26608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1644680"/>
        <c:axId val="501648208"/>
      </c:lineChart>
      <c:catAx>
        <c:axId val="501644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648208"/>
        <c:crosses val="autoZero"/>
        <c:auto val="1"/>
        <c:lblAlgn val="ctr"/>
        <c:lblOffset val="100"/>
        <c:noMultiLvlLbl val="0"/>
      </c:catAx>
      <c:valAx>
        <c:axId val="501648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01644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D80-4435-B590-32F87FA6593C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D80-4435-B590-32F87FA6593C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D80-4435-B590-32F87FA6593C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D80-4435-B590-32F87FA6593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"opponents"</c:v>
                </c:pt>
                <c:pt idx="1">
                  <c:v>"enemies"</c:v>
                </c:pt>
                <c:pt idx="3">
                  <c:v>"opponents"</c:v>
                </c:pt>
                <c:pt idx="4">
                  <c:v>"enemies"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59</c:v>
                </c:pt>
                <c:pt idx="1">
                  <c:v>41</c:v>
                </c:pt>
                <c:pt idx="3">
                  <c:v>43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80-4435-B590-32F87FA65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58879880"/>
        <c:axId val="758880208"/>
      </c:barChart>
      <c:catAx>
        <c:axId val="758879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880208"/>
        <c:crosses val="autoZero"/>
        <c:auto val="1"/>
        <c:lblAlgn val="ctr"/>
        <c:lblOffset val="100"/>
        <c:noMultiLvlLbl val="0"/>
      </c:catAx>
      <c:valAx>
        <c:axId val="758880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8879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respondents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voted for Trump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Democrats</c:v>
                </c:pt>
                <c:pt idx="1">
                  <c:v>Independents</c:v>
                </c:pt>
                <c:pt idx="2">
                  <c:v>Republicans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</c:v>
                </c:pt>
                <c:pt idx="1">
                  <c:v>43</c:v>
                </c:pt>
                <c:pt idx="2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8A-4C36-8A5B-05E22A29DB4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voted for Biden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Democrats</c:v>
                </c:pt>
                <c:pt idx="1">
                  <c:v>Independents</c:v>
                </c:pt>
                <c:pt idx="2">
                  <c:v>Republicans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96</c:v>
                </c:pt>
                <c:pt idx="1">
                  <c:v>57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8A-4C36-8A5B-05E22A29DB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50851040"/>
        <c:axId val="550851368"/>
      </c:barChart>
      <c:catAx>
        <c:axId val="550851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0851368"/>
        <c:crosses val="autoZero"/>
        <c:auto val="1"/>
        <c:lblAlgn val="ctr"/>
        <c:lblOffset val="100"/>
        <c:noMultiLvlLbl val="0"/>
      </c:catAx>
      <c:valAx>
        <c:axId val="5508513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0851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Who should lead the Republican Party?</a:t>
            </a:r>
          </a:p>
          <a:p>
            <a:pPr>
              <a:defRPr/>
            </a:pPr>
            <a:r>
              <a:rPr lang="en-US" sz="2000" dirty="0"/>
              <a:t> (percentage of Republicans/independent-leaning-Republicans)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Who should lead the Republican Party? (percentage of Republicans/independent-leaning-Republicans)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Donald Trump</c:v>
                </c:pt>
                <c:pt idx="1">
                  <c:v>Someone else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61</c:v>
                </c:pt>
                <c:pt idx="1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ED-4A42-A869-AA57429DB8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74385936"/>
        <c:axId val="774384296"/>
      </c:barChart>
      <c:catAx>
        <c:axId val="774385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4384296"/>
        <c:crosses val="autoZero"/>
        <c:auto val="1"/>
        <c:lblAlgn val="ctr"/>
        <c:lblOffset val="100"/>
        <c:noMultiLvlLbl val="0"/>
      </c:catAx>
      <c:valAx>
        <c:axId val="774384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4385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If Donald Trump started a new party, would you join it?</a:t>
            </a:r>
          </a:p>
          <a:p>
            <a:pPr>
              <a:defRPr/>
            </a:pPr>
            <a:r>
              <a:rPr lang="en-US" sz="2000" b="0" dirty="0"/>
              <a:t> (percentage of Republican respondents)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If Donald Trump started a new party would you join it? (percentage of Republican respondents)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8A3-49C8-B2DA-6175E6564831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86-42EE-B6B2-B9460BA060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</c:v>
                </c:pt>
                <c:pt idx="1">
                  <c:v>Maybe</c:v>
                </c:pt>
                <c:pt idx="2">
                  <c:v>Yes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37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A8-4679-BFA3-707369F016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13055552"/>
        <c:axId val="813051944"/>
      </c:barChart>
      <c:catAx>
        <c:axId val="813055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3051944"/>
        <c:crosses val="autoZero"/>
        <c:auto val="1"/>
        <c:lblAlgn val="ctr"/>
        <c:lblOffset val="100"/>
        <c:noMultiLvlLbl val="0"/>
      </c:catAx>
      <c:valAx>
        <c:axId val="81305194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055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/>
              <a:t>percentage expressing “favorable opinion”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expressing a "favorable opinion"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61-4F12-B736-7C437CCBC6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43</c:v>
                </c:pt>
                <c:pt idx="1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861-4F12-B736-7C437CCBC6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2994408"/>
        <c:axId val="602994736"/>
      </c:lineChart>
      <c:catAx>
        <c:axId val="602994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02994736"/>
        <c:crosses val="autoZero"/>
        <c:auto val="1"/>
        <c:lblAlgn val="ctr"/>
        <c:lblOffset val="100"/>
        <c:noMultiLvlLbl val="0"/>
      </c:catAx>
      <c:valAx>
        <c:axId val="602994736"/>
        <c:scaling>
          <c:orientation val="minMax"/>
          <c:max val="55"/>
          <c:min val="30"/>
        </c:scaling>
        <c:delete val="1"/>
        <c:axPos val="l"/>
        <c:numFmt formatCode="General" sourceLinked="1"/>
        <c:majorTickMark val="none"/>
        <c:minorTickMark val="none"/>
        <c:tickLblPos val="nextTo"/>
        <c:crossAx val="602994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number of seats lost on average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seats lost on average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Economic recession elections</c:v>
                </c:pt>
                <c:pt idx="1">
                  <c:v>Other elections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E6-40EF-8E12-DD4B1A440E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0173120"/>
        <c:axId val="840174104"/>
      </c:barChart>
      <c:catAx>
        <c:axId val="840173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0174104"/>
        <c:crosses val="autoZero"/>
        <c:auto val="1"/>
        <c:lblAlgn val="ctr"/>
        <c:lblOffset val="100"/>
        <c:noMultiLvlLbl val="0"/>
      </c:catAx>
      <c:valAx>
        <c:axId val="840174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017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Overall, would you describe the views and policies of Democratic Party --  too extreme or generally mainstream?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Too extreme</c:v>
                </c:pt>
                <c:pt idx="1">
                  <c:v>Generally mainstream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42</c:v>
                </c:pt>
                <c:pt idx="1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5-4F80-A4AC-AB355B20FD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Too extreme</c:v>
                </c:pt>
                <c:pt idx="1">
                  <c:v>Generally mainstream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85-4F80-A4AC-AB355B20FD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52606624"/>
        <c:axId val="852611544"/>
      </c:barChart>
      <c:catAx>
        <c:axId val="852606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2611544"/>
        <c:crosses val="autoZero"/>
        <c:auto val="1"/>
        <c:lblAlgn val="ctr"/>
        <c:lblOffset val="100"/>
        <c:noMultiLvlLbl val="0"/>
      </c:catAx>
      <c:valAx>
        <c:axId val="8526115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52606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average margin of popular-vote victory in presidential elections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3285024154589372E-2"/>
          <c:y val="0.15392770602412761"/>
          <c:w val="0.97342995169082125"/>
          <c:h val="0.7128062595890581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margin of victory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8029513319551403E-2"/>
                  <c:y val="-9.28638771856944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68-472C-BD04-48E08FF745C1}"/>
                </c:ext>
              </c:extLst>
            </c:dLbl>
            <c:dLbl>
              <c:idx val="2"/>
              <c:layout>
                <c:manualLayout>
                  <c:x val="-3.6059026639103688E-3"/>
                  <c:y val="-5.5137927079006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68-472C-BD04-48E08FF745C1}"/>
                </c:ext>
              </c:extLst>
            </c:dLbl>
            <c:dLbl>
              <c:idx val="3"/>
              <c:layout>
                <c:manualLayout>
                  <c:x val="6.0790489448087973E-3"/>
                  <c:y val="-4.3567645216770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025695157670494E-2"/>
                      <c:h val="0.108230085545741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4268-472C-BD04-48E08FF745C1}"/>
                </c:ext>
              </c:extLst>
            </c:dLbl>
            <c:dLbl>
              <c:idx val="4"/>
              <c:layout>
                <c:manualLayout>
                  <c:x val="-3.6059026639103688E-3"/>
                  <c:y val="-4.9333934754900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68-472C-BD04-48E08FF745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1901-1920</c:v>
                </c:pt>
                <c:pt idx="1">
                  <c:v>1921-1940</c:v>
                </c:pt>
                <c:pt idx="2">
                  <c:v>1941-1960</c:v>
                </c:pt>
                <c:pt idx="3">
                  <c:v>1961-1980</c:v>
                </c:pt>
                <c:pt idx="4">
                  <c:v>1981-2000</c:v>
                </c:pt>
                <c:pt idx="5">
                  <c:v>2001-2020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16</c:v>
                </c:pt>
                <c:pt idx="1">
                  <c:v>19</c:v>
                </c:pt>
                <c:pt idx="2">
                  <c:v>8</c:v>
                </c:pt>
                <c:pt idx="3">
                  <c:v>10</c:v>
                </c:pt>
                <c:pt idx="4">
                  <c:v>8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68-472C-BD04-48E08FF745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8065664"/>
        <c:axId val="808060744"/>
      </c:lineChart>
      <c:catAx>
        <c:axId val="80806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8060744"/>
        <c:crosses val="autoZero"/>
        <c:auto val="1"/>
        <c:lblAlgn val="ctr"/>
        <c:lblOffset val="100"/>
        <c:noMultiLvlLbl val="0"/>
      </c:catAx>
      <c:valAx>
        <c:axId val="808060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8065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="0" dirty="0"/>
              <a:t>Average House Majority (number</a:t>
            </a:r>
            <a:r>
              <a:rPr lang="en-US" dirty="0"/>
              <a:t>)</a:t>
            </a:r>
          </a:p>
        </c:rich>
      </c:tx>
      <c:layout>
        <c:manualLayout>
          <c:xMode val="edge"/>
          <c:yMode val="edge"/>
          <c:x val="0.2617822118159524"/>
          <c:y val="7.125155659404543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020898079819569E-2"/>
          <c:y val="0.18763396134193497"/>
          <c:w val="0.96995820384036091"/>
          <c:h val="0.695755853343426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House Majority (number)</c:v>
                </c:pt>
              </c:strCache>
            </c:strRef>
          </c:tx>
          <c:spPr>
            <a:ln w="5715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1899-1920</c:v>
                </c:pt>
                <c:pt idx="1">
                  <c:v>1921-1940</c:v>
                </c:pt>
                <c:pt idx="2">
                  <c:v>1941-1960</c:v>
                </c:pt>
                <c:pt idx="3">
                  <c:v>1961-1980</c:v>
                </c:pt>
                <c:pt idx="4">
                  <c:v>1981-2000</c:v>
                </c:pt>
                <c:pt idx="5">
                  <c:v>2001-2020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59</c:v>
                </c:pt>
                <c:pt idx="1">
                  <c:v>114</c:v>
                </c:pt>
                <c:pt idx="2">
                  <c:v>45</c:v>
                </c:pt>
                <c:pt idx="3">
                  <c:v>105</c:v>
                </c:pt>
                <c:pt idx="4">
                  <c:v>68</c:v>
                </c:pt>
                <c:pt idx="5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11-400D-9061-5D29B2F766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94556672"/>
        <c:axId val="194558208"/>
      </c:lineChart>
      <c:catAx>
        <c:axId val="194556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94558208"/>
        <c:crosses val="autoZero"/>
        <c:auto val="1"/>
        <c:lblAlgn val="ctr"/>
        <c:lblOffset val="100"/>
        <c:noMultiLvlLbl val="0"/>
      </c:catAx>
      <c:valAx>
        <c:axId val="194558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="0" dirty="0"/>
              <a:t>Average Senate Majority (number)</a:t>
            </a:r>
          </a:p>
        </c:rich>
      </c:tx>
      <c:layout>
        <c:manualLayout>
          <c:xMode val="edge"/>
          <c:yMode val="edge"/>
          <c:x val="0.26625167180072629"/>
          <c:y val="2.8930815031175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4620897501228962E-2"/>
          <c:y val="0.17021456413676941"/>
          <c:w val="0.97075820499754206"/>
          <c:h val="0.7114151200640214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Senate Majority (number)</c:v>
                </c:pt>
              </c:strCache>
            </c:strRef>
          </c:tx>
          <c:spPr>
            <a:ln w="57150"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1899-1920</c:v>
                </c:pt>
                <c:pt idx="1">
                  <c:v>1921-1940</c:v>
                </c:pt>
                <c:pt idx="2">
                  <c:v>1941-1960</c:v>
                </c:pt>
                <c:pt idx="3">
                  <c:v>1961-1980</c:v>
                </c:pt>
                <c:pt idx="4">
                  <c:v>1981-2000</c:v>
                </c:pt>
                <c:pt idx="5">
                  <c:v>2001-2020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20.399999999999999</c:v>
                </c:pt>
                <c:pt idx="1">
                  <c:v>23.5</c:v>
                </c:pt>
                <c:pt idx="2">
                  <c:v>12.7</c:v>
                </c:pt>
                <c:pt idx="3">
                  <c:v>23.6</c:v>
                </c:pt>
                <c:pt idx="4">
                  <c:v>10.7</c:v>
                </c:pt>
                <c:pt idx="5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52-48C3-A2BA-6857F4CF5E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978368"/>
        <c:axId val="195979904"/>
      </c:lineChart>
      <c:catAx>
        <c:axId val="195978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95979904"/>
        <c:crosses val="autoZero"/>
        <c:auto val="1"/>
        <c:lblAlgn val="ctr"/>
        <c:lblOffset val="100"/>
        <c:noMultiLvlLbl val="0"/>
      </c:catAx>
      <c:valAx>
        <c:axId val="1959799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5978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vote preference of those saying they were voting</a:t>
            </a:r>
          </a:p>
          <a:p>
            <a:pPr>
              <a:defRPr/>
            </a:pPr>
            <a:r>
              <a:rPr lang="en-US" sz="2400" dirty="0"/>
              <a:t> "against" a candidate</a:t>
            </a:r>
          </a:p>
        </c:rich>
      </c:tx>
      <c:layout>
        <c:manualLayout>
          <c:xMode val="edge"/>
          <c:yMode val="edge"/>
          <c:x val="0.13383145041652403"/>
          <c:y val="2.33491399656841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vote preference of those saying they were voting "against" a candidate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C8-4597-91C8-DAE281F0050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Biden</c:v>
                </c:pt>
                <c:pt idx="1">
                  <c:v>Trump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69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55-4639-9514-AAA7E56CF7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3782520"/>
        <c:axId val="693783176"/>
      </c:barChart>
      <c:catAx>
        <c:axId val="693782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783176"/>
        <c:crosses val="autoZero"/>
        <c:auto val="1"/>
        <c:lblAlgn val="ctr"/>
        <c:lblOffset val="100"/>
        <c:noMultiLvlLbl val="0"/>
      </c:catAx>
      <c:valAx>
        <c:axId val="6937831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3782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voters with an “unfavorable opinion” of Donald Trump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Voted Democratic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2016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95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08-418E-BF43-ABB7E883E5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Voted Republican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2016</c:v>
                </c:pt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5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08-418E-BF43-ABB7E883E5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04207280"/>
        <c:axId val="604207608"/>
      </c:barChart>
      <c:catAx>
        <c:axId val="604207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4207608"/>
        <c:crosses val="autoZero"/>
        <c:auto val="1"/>
        <c:lblAlgn val="ctr"/>
        <c:lblOffset val="100"/>
        <c:noMultiLvlLbl val="0"/>
      </c:catAx>
      <c:valAx>
        <c:axId val="6042076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04207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dirty="0"/>
              <a:t>Percentage of popular vote in 2016, 2018, and 2020 Senate races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popular vote in 2016, 2018, and 2020 Senate races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1AB-4177-B007-0FAD0A9CA7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Democratic candidates</c:v>
                </c:pt>
                <c:pt idx="1">
                  <c:v>Republican candidate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</c:v>
                </c:pt>
                <c:pt idx="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AB-4177-B007-0FAD0A9CA7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12124936"/>
        <c:axId val="712123624"/>
      </c:barChart>
      <c:catAx>
        <c:axId val="712124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2123624"/>
        <c:crosses val="autoZero"/>
        <c:auto val="1"/>
        <c:lblAlgn val="ctr"/>
        <c:lblOffset val="100"/>
        <c:noMultiLvlLbl val="0"/>
      </c:catAx>
      <c:valAx>
        <c:axId val="7121236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2124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Percentage of two-party presidential vote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Democratic vote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1.2626262626262626E-2"/>
                  <c:y val="-6.3141278610891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996-44A0-993A-35DC67E5F6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2016</c:v>
                </c:pt>
                <c:pt idx="7">
                  <c:v>2020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53</c:v>
                </c:pt>
                <c:pt idx="1">
                  <c:v>54</c:v>
                </c:pt>
                <c:pt idx="2">
                  <c:v>50.2</c:v>
                </c:pt>
                <c:pt idx="3">
                  <c:v>49</c:v>
                </c:pt>
                <c:pt idx="4">
                  <c:v>53</c:v>
                </c:pt>
                <c:pt idx="5">
                  <c:v>51</c:v>
                </c:pt>
                <c:pt idx="6">
                  <c:v>51</c:v>
                </c:pt>
                <c:pt idx="7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96-44A0-993A-35DC67E5F6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 vote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7.575757575757576E-3"/>
                  <c:y val="4.4198895027624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996-44A0-993A-35DC67E5F6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2016</c:v>
                </c:pt>
                <c:pt idx="7">
                  <c:v>2020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47</c:v>
                </c:pt>
                <c:pt idx="1">
                  <c:v>46</c:v>
                </c:pt>
                <c:pt idx="2">
                  <c:v>49.8</c:v>
                </c:pt>
                <c:pt idx="3">
                  <c:v>51</c:v>
                </c:pt>
                <c:pt idx="4">
                  <c:v>47</c:v>
                </c:pt>
                <c:pt idx="5">
                  <c:v>49</c:v>
                </c:pt>
                <c:pt idx="6">
                  <c:v>49</c:v>
                </c:pt>
                <c:pt idx="7">
                  <c:v>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96-44A0-993A-35DC67E5F6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8589568"/>
        <c:axId val="588583336"/>
      </c:lineChart>
      <c:catAx>
        <c:axId val="58858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8583336"/>
        <c:crosses val="autoZero"/>
        <c:auto val="1"/>
        <c:lblAlgn val="ctr"/>
        <c:lblOffset val="100"/>
        <c:noMultiLvlLbl val="0"/>
      </c:catAx>
      <c:valAx>
        <c:axId val="588583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8589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0.02277</cdr:x>
      <cdr:y>0.65367</cdr:y>
    </cdr:from>
    <cdr:to>
      <cdr:x>0.147</cdr:x>
      <cdr:y>0.86381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640A87D-4DDB-497C-85FC-A1A938E94928}"/>
            </a:ext>
          </a:extLst>
        </cdr:cNvPr>
        <cdr:cNvSpPr txBox="1"/>
      </cdr:nvSpPr>
      <cdr:spPr>
        <a:xfrm xmlns:a="http://schemas.openxmlformats.org/drawingml/2006/main">
          <a:off x="239485" y="2844346"/>
          <a:ext cx="130628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b="1" dirty="0"/>
            <a:t>Liberal</a:t>
          </a:r>
        </a:p>
      </cdr:txBody>
    </cdr:sp>
  </cdr:relSizeAnchor>
  <cdr:relSizeAnchor xmlns:cdr="http://schemas.openxmlformats.org/drawingml/2006/chartDrawing">
    <cdr:from>
      <cdr:x>0.06781</cdr:x>
      <cdr:y>0.27128</cdr:y>
    </cdr:from>
    <cdr:to>
      <cdr:x>0.06781</cdr:x>
      <cdr:y>0.62616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EF20D1DC-0A37-43CC-9E9D-690345AB7546}"/>
            </a:ext>
          </a:extLst>
        </cdr:cNvPr>
        <cdr:cNvCxnSpPr/>
      </cdr:nvCxnSpPr>
      <cdr:spPr>
        <a:xfrm xmlns:a="http://schemas.openxmlformats.org/drawingml/2006/main">
          <a:off x="713014" y="1232283"/>
          <a:ext cx="0" cy="1612063"/>
        </a:xfrm>
        <a:prstGeom xmlns:a="http://schemas.openxmlformats.org/drawingml/2006/main" prst="straightConnector1">
          <a:avLst/>
        </a:prstGeom>
        <a:ln xmlns:a="http://schemas.openxmlformats.org/drawingml/2006/main" w="57150"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0.69174</cdr:x>
      <cdr:y>0.77453</cdr:y>
    </cdr:from>
    <cdr:to>
      <cdr:x>0.78666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4E6D9FA-BE11-4959-BB7E-9BACE9FE9463}"/>
            </a:ext>
          </a:extLst>
        </cdr:cNvPr>
        <cdr:cNvSpPr txBox="1"/>
      </cdr:nvSpPr>
      <cdr:spPr>
        <a:xfrm xmlns:a="http://schemas.openxmlformats.org/drawingml/2006/main">
          <a:off x="6957826" y="3115702"/>
          <a:ext cx="954741" cy="907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  <a:p xmlns:a="http://schemas.openxmlformats.org/drawingml/2006/main">
          <a:r>
            <a:rPr lang="en-US" sz="2800" b="1" dirty="0"/>
            <a:t>Feb, 2021</a:t>
          </a:r>
        </a:p>
      </cdr:txBody>
    </cdr:sp>
  </cdr:relSizeAnchor>
  <cdr:relSizeAnchor xmlns:cdr="http://schemas.openxmlformats.org/drawingml/2006/chartDrawing">
    <cdr:from>
      <cdr:x>0.23556</cdr:x>
      <cdr:y>0.77453</cdr:y>
    </cdr:from>
    <cdr:to>
      <cdr:x>0.33048</cdr:x>
      <cdr:y>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8116BCA-F6E3-4C48-91ED-4D21B99F084A}"/>
            </a:ext>
          </a:extLst>
        </cdr:cNvPr>
        <cdr:cNvSpPr txBox="1"/>
      </cdr:nvSpPr>
      <cdr:spPr>
        <a:xfrm xmlns:a="http://schemas.openxmlformats.org/drawingml/2006/main">
          <a:off x="2369390" y="3166501"/>
          <a:ext cx="954741" cy="907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100" dirty="0"/>
        </a:p>
        <a:p xmlns:a="http://schemas.openxmlformats.org/drawingml/2006/main">
          <a:r>
            <a:rPr lang="en-US" sz="2800" b="1" dirty="0"/>
            <a:t>Nov, 2020</a:t>
          </a:r>
        </a:p>
      </cdr:txBody>
    </cdr:sp>
  </cdr:relSizeAnchor>
  <cdr:relSizeAnchor xmlns:cdr="http://schemas.openxmlformats.org/drawingml/2006/chartDrawing">
    <cdr:from>
      <cdr:x>0.31474</cdr:x>
      <cdr:y>0.21962</cdr:y>
    </cdr:from>
    <cdr:to>
      <cdr:x>0.40966</cdr:x>
      <cdr:y>0.44693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A8412E1B-52D8-42B9-90EB-09A35BC67F64}"/>
            </a:ext>
          </a:extLst>
        </cdr:cNvPr>
        <cdr:cNvSpPr txBox="1"/>
      </cdr:nvSpPr>
      <cdr:spPr>
        <a:xfrm xmlns:a="http://schemas.openxmlformats.org/drawingml/2006/main">
          <a:off x="3165755" y="883490"/>
          <a:ext cx="954741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Democratic Party</a:t>
          </a:r>
        </a:p>
      </cdr:txBody>
    </cdr:sp>
  </cdr:relSizeAnchor>
  <cdr:relSizeAnchor xmlns:cdr="http://schemas.openxmlformats.org/drawingml/2006/chartDrawing">
    <cdr:from>
      <cdr:x>0.51096</cdr:x>
      <cdr:y>0.5</cdr:y>
    </cdr:from>
    <cdr:to>
      <cdr:x>0.60588</cdr:x>
      <cdr:y>0.72731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89BB99A5-EEDE-49C7-8721-AE38C0C6A6AF}"/>
            </a:ext>
          </a:extLst>
        </cdr:cNvPr>
        <cdr:cNvSpPr txBox="1"/>
      </cdr:nvSpPr>
      <cdr:spPr>
        <a:xfrm xmlns:a="http://schemas.openxmlformats.org/drawingml/2006/main">
          <a:off x="5139440" y="2011363"/>
          <a:ext cx="954743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b="1" dirty="0"/>
            <a:t>Republican Party</a:t>
          </a:r>
        </a:p>
      </cdr:txBody>
    </cdr:sp>
  </cdr:relSizeAnchor>
  <cdr:relSizeAnchor xmlns:cdr="http://schemas.openxmlformats.org/drawingml/2006/chartDrawing">
    <cdr:from>
      <cdr:x>0.4364</cdr:x>
      <cdr:y>0.31322</cdr:y>
    </cdr:from>
    <cdr:to>
      <cdr:x>0.46313</cdr:x>
      <cdr:y>0.39345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997F5DD3-55A4-4A05-9E6D-2C74F825C73B}"/>
            </a:ext>
          </a:extLst>
        </cdr:cNvPr>
        <cdr:cNvCxnSpPr/>
      </cdr:nvCxnSpPr>
      <cdr:spPr>
        <a:xfrm xmlns:a="http://schemas.openxmlformats.org/drawingml/2006/main">
          <a:off x="4389437" y="1260008"/>
          <a:ext cx="268941" cy="32272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0.64361</cdr:x>
      <cdr:y>0.58733</cdr:y>
    </cdr:from>
    <cdr:to>
      <cdr:x>0.65565</cdr:x>
      <cdr:y>0.6709</cdr:y>
    </cdr:to>
    <cdr:cxnSp macro="">
      <cdr:nvCxnSpPr>
        <cdr:cNvPr id="9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14E85FD1-F940-4E3B-8776-A2B4E23B292A}"/>
            </a:ext>
          </a:extLst>
        </cdr:cNvPr>
        <cdr:cNvCxnSpPr/>
      </cdr:nvCxnSpPr>
      <cdr:spPr>
        <a:xfrm xmlns:a="http://schemas.openxmlformats.org/drawingml/2006/main" flipH="1">
          <a:off x="6473731" y="2362666"/>
          <a:ext cx="121024" cy="33617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0.1639</cdr:y>
    </cdr:from>
    <cdr:to>
      <cdr:x>0.08959</cdr:x>
      <cdr:y>0.38133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80D91B6-E1C1-4B9B-B83E-2EABFC506184}"/>
            </a:ext>
          </a:extLst>
        </cdr:cNvPr>
        <cdr:cNvSpPr txBox="1"/>
      </cdr:nvSpPr>
      <cdr:spPr>
        <a:xfrm xmlns:a="http://schemas.openxmlformats.org/drawingml/2006/main">
          <a:off x="0" y="606866"/>
          <a:ext cx="901132" cy="805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How Republicans see Democrats</a:t>
          </a:r>
        </a:p>
      </cdr:txBody>
    </cdr:sp>
  </cdr:relSizeAnchor>
  <cdr:relSizeAnchor xmlns:cdr="http://schemas.openxmlformats.org/drawingml/2006/chartDrawing">
    <cdr:from>
      <cdr:x>0</cdr:x>
      <cdr:y>0.59554</cdr:y>
    </cdr:from>
    <cdr:to>
      <cdr:x>0.09091</cdr:x>
      <cdr:y>0.82284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96BA714-633E-4327-8B4A-C4DE561718B7}"/>
            </a:ext>
          </a:extLst>
        </cdr:cNvPr>
        <cdr:cNvSpPr txBox="1"/>
      </cdr:nvSpPr>
      <cdr:spPr>
        <a:xfrm xmlns:a="http://schemas.openxmlformats.org/drawingml/2006/main">
          <a:off x="-1036320" y="239567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How Democrats see Republicans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0.61114</cdr:x>
      <cdr:y>0.62595</cdr:y>
    </cdr:from>
    <cdr:to>
      <cdr:x>0.70205</cdr:x>
      <cdr:y>0.85326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D7F3C1E-1B30-43F6-BEE8-6054D56BF483}"/>
            </a:ext>
          </a:extLst>
        </cdr:cNvPr>
        <cdr:cNvSpPr txBox="1"/>
      </cdr:nvSpPr>
      <cdr:spPr>
        <a:xfrm xmlns:a="http://schemas.openxmlformats.org/drawingml/2006/main">
          <a:off x="6147082" y="2518032"/>
          <a:ext cx="914409" cy="9144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dirty="0"/>
            <a:t>Democrats have won popular</a:t>
          </a:r>
        </a:p>
        <a:p xmlns:a="http://schemas.openxmlformats.org/drawingml/2006/main">
          <a:r>
            <a:rPr lang="en-US" sz="2000" b="1" dirty="0"/>
            <a:t>vote in 7 of the last 8 elections</a:t>
          </a:r>
        </a:p>
      </cdr:txBody>
    </cdr:sp>
  </cdr:relSizeAnchor>
  <cdr:relSizeAnchor xmlns:cdr="http://schemas.openxmlformats.org/drawingml/2006/chartDrawing">
    <cdr:from>
      <cdr:x>0.30538</cdr:x>
      <cdr:y>0.68093</cdr:y>
    </cdr:from>
    <cdr:to>
      <cdr:x>0.39629</cdr:x>
      <cdr:y>0.90824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E221DF6-B3BF-463E-A106-F19AAE80B8D9}"/>
            </a:ext>
          </a:extLst>
        </cdr:cNvPr>
        <cdr:cNvSpPr txBox="1"/>
      </cdr:nvSpPr>
      <cdr:spPr>
        <a:xfrm xmlns:a="http://schemas.openxmlformats.org/drawingml/2006/main">
          <a:off x="3071625" y="27391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/>
            <a:t>Republican nominee</a:t>
          </a:r>
        </a:p>
      </cdr:txBody>
    </cdr:sp>
  </cdr:relSizeAnchor>
  <cdr:relSizeAnchor xmlns:cdr="http://schemas.openxmlformats.org/drawingml/2006/chartDrawing">
    <cdr:from>
      <cdr:x>0.4618</cdr:x>
      <cdr:y>0.5539</cdr:y>
    </cdr:from>
    <cdr:to>
      <cdr:x>0.497</cdr:x>
      <cdr:y>0.6943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7049153F-B7FE-4038-A88F-30ACE4869CC7}"/>
            </a:ext>
          </a:extLst>
        </cdr:cNvPr>
        <cdr:cNvCxnSpPr/>
      </cdr:nvCxnSpPr>
      <cdr:spPr>
        <a:xfrm xmlns:a="http://schemas.openxmlformats.org/drawingml/2006/main" flipV="1">
          <a:off x="4644931" y="2228196"/>
          <a:ext cx="354106" cy="56477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0.30939</cdr:x>
      <cdr:y>0.22631</cdr:y>
    </cdr:from>
    <cdr:to>
      <cdr:x>0.4003</cdr:x>
      <cdr:y>0.45362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435772A4-F037-44DA-94C7-3808C29A0B56}"/>
            </a:ext>
          </a:extLst>
        </cdr:cNvPr>
        <cdr:cNvSpPr txBox="1"/>
      </cdr:nvSpPr>
      <cdr:spPr>
        <a:xfrm xmlns:a="http://schemas.openxmlformats.org/drawingml/2006/main">
          <a:off x="3111966" y="9103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/>
            <a:t>Democratic nominee</a:t>
          </a:r>
        </a:p>
      </cdr:txBody>
    </cdr:sp>
  </cdr:relSizeAnchor>
  <cdr:relSizeAnchor xmlns:cdr="http://schemas.openxmlformats.org/drawingml/2006/chartDrawing">
    <cdr:from>
      <cdr:x>0.46313</cdr:x>
      <cdr:y>0.30319</cdr:y>
    </cdr:from>
    <cdr:to>
      <cdr:x>0.497</cdr:x>
      <cdr:y>0.36671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27C08AA8-E1E6-4F3E-88D8-00778956B245}"/>
            </a:ext>
          </a:extLst>
        </cdr:cNvPr>
        <cdr:cNvCxnSpPr/>
      </cdr:nvCxnSpPr>
      <cdr:spPr>
        <a:xfrm xmlns:a="http://schemas.openxmlformats.org/drawingml/2006/main">
          <a:off x="4658378" y="1219666"/>
          <a:ext cx="340659" cy="255495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0.52292</cdr:x>
      <cdr:y>0.37459</cdr:y>
    </cdr:from>
    <cdr:to>
      <cdr:x>0.60988</cdr:x>
      <cdr:y>0.58473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98804" y="16299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b="1" dirty="0"/>
            <a:t>Democratic nominee</a:t>
          </a:r>
        </a:p>
      </cdr:txBody>
    </cdr:sp>
  </cdr:relSizeAnchor>
  <cdr:relSizeAnchor xmlns:cdr="http://schemas.openxmlformats.org/drawingml/2006/chartDrawing">
    <cdr:from>
      <cdr:x>0.54045</cdr:x>
      <cdr:y>0.31756</cdr:y>
    </cdr:from>
    <cdr:to>
      <cdr:x>0.59471</cdr:x>
      <cdr:y>0.38681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87116BD2-D3D2-4B59-82DF-67C2B75F4679}"/>
            </a:ext>
          </a:extLst>
        </cdr:cNvPr>
        <cdr:cNvCxnSpPr/>
      </cdr:nvCxnSpPr>
      <cdr:spPr>
        <a:xfrm xmlns:a="http://schemas.openxmlformats.org/drawingml/2006/main" flipH="1" flipV="1">
          <a:off x="6226712" y="1381809"/>
          <a:ext cx="625204" cy="301333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bg1">
              <a:lumMod val="50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0.41304</cdr:x>
      <cdr:y>0.51875</cdr:y>
    </cdr:from>
    <cdr:to>
      <cdr:x>0.5</cdr:x>
      <cdr:y>0.7289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343400" y="225727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b="1" dirty="0"/>
            <a:t>Republican nominee</a:t>
          </a:r>
        </a:p>
      </cdr:txBody>
    </cdr:sp>
  </cdr:relSizeAnchor>
  <cdr:relSizeAnchor xmlns:cdr="http://schemas.openxmlformats.org/drawingml/2006/chartDrawing">
    <cdr:from>
      <cdr:x>0.46832</cdr:x>
      <cdr:y>0.62627</cdr:y>
    </cdr:from>
    <cdr:to>
      <cdr:x>0.5</cdr:x>
      <cdr:y>0.72401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5DB031E6-2AB9-4A08-A2AC-E86EA07FB927}"/>
            </a:ext>
          </a:extLst>
        </cdr:cNvPr>
        <cdr:cNvCxnSpPr/>
      </cdr:nvCxnSpPr>
      <cdr:spPr>
        <a:xfrm xmlns:a="http://schemas.openxmlformats.org/drawingml/2006/main" flipH="1">
          <a:off x="4924647" y="2725110"/>
          <a:ext cx="333154" cy="425302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bg1">
              <a:lumMod val="50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0.06577</cdr:x>
      <cdr:y>0.17104</cdr:y>
    </cdr:from>
    <cdr:to>
      <cdr:x>0.15947</cdr:x>
      <cdr:y>0.38334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78B00F8-FA9B-47AC-B49F-85006D778BB0}"/>
            </a:ext>
          </a:extLst>
        </cdr:cNvPr>
        <cdr:cNvSpPr txBox="1"/>
      </cdr:nvSpPr>
      <cdr:spPr>
        <a:xfrm xmlns:a="http://schemas.openxmlformats.org/drawingml/2006/main">
          <a:off x="661499" y="714057"/>
          <a:ext cx="942535" cy="886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/>
            <a:t>Democratic nominee</a:t>
          </a:r>
        </a:p>
      </cdr:txBody>
    </cdr:sp>
  </cdr:relSizeAnchor>
  <cdr:relSizeAnchor xmlns:cdr="http://schemas.openxmlformats.org/drawingml/2006/chartDrawing">
    <cdr:from>
      <cdr:x>0.66242</cdr:x>
      <cdr:y>0.70889</cdr:y>
    </cdr:from>
    <cdr:to>
      <cdr:x>0.75613</cdr:x>
      <cdr:y>0.92119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90FFDDC3-781F-4CD6-BE29-2730FF8F1E01}"/>
            </a:ext>
          </a:extLst>
        </cdr:cNvPr>
        <cdr:cNvSpPr txBox="1"/>
      </cdr:nvSpPr>
      <cdr:spPr>
        <a:xfrm xmlns:a="http://schemas.openxmlformats.org/drawingml/2006/main">
          <a:off x="6662932" y="2959417"/>
          <a:ext cx="942535" cy="886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/>
            <a:t>Republican nominee</a:t>
          </a:r>
        </a:p>
      </cdr:txBody>
    </cdr:sp>
  </cdr:relSizeAnchor>
  <cdr:relSizeAnchor xmlns:cdr="http://schemas.openxmlformats.org/drawingml/2006/chartDrawing">
    <cdr:from>
      <cdr:x>0.31891</cdr:x>
      <cdr:y>0.25192</cdr:y>
    </cdr:from>
    <cdr:to>
      <cdr:x>0.39024</cdr:x>
      <cdr:y>0.33953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3EE1C531-A13D-41C7-9058-269CBDFA6965}"/>
            </a:ext>
          </a:extLst>
        </cdr:cNvPr>
        <cdr:cNvCxnSpPr/>
      </cdr:nvCxnSpPr>
      <cdr:spPr>
        <a:xfrm xmlns:a="http://schemas.openxmlformats.org/drawingml/2006/main">
          <a:off x="3207751" y="1051683"/>
          <a:ext cx="717452" cy="36576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0.68674</cdr:x>
      <cdr:y>0.64618</cdr:y>
    </cdr:from>
    <cdr:to>
      <cdr:x>0.75947</cdr:x>
      <cdr:y>0.70683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E3379962-BAD8-4F30-B99D-04ED05469C53}"/>
            </a:ext>
          </a:extLst>
        </cdr:cNvPr>
        <cdr:cNvCxnSpPr/>
      </cdr:nvCxnSpPr>
      <cdr:spPr>
        <a:xfrm xmlns:a="http://schemas.openxmlformats.org/drawingml/2006/main" flipH="1" flipV="1">
          <a:off x="6907554" y="2697603"/>
          <a:ext cx="731520" cy="25321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0.13729</cdr:x>
      <cdr:y>0.21633</cdr:y>
    </cdr:from>
    <cdr:to>
      <cdr:x>0.2282</cdr:x>
      <cdr:y>0.43468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73A337A-97B1-45E0-B453-E1097B5B2076}"/>
            </a:ext>
          </a:extLst>
        </cdr:cNvPr>
        <cdr:cNvSpPr txBox="1"/>
      </cdr:nvSpPr>
      <cdr:spPr>
        <a:xfrm xmlns:a="http://schemas.openxmlformats.org/drawingml/2006/main">
          <a:off x="1380877" y="90590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/>
            <a:t>Black</a:t>
          </a:r>
        </a:p>
      </cdr:txBody>
    </cdr:sp>
  </cdr:relSizeAnchor>
  <cdr:relSizeAnchor xmlns:cdr="http://schemas.openxmlformats.org/drawingml/2006/chartDrawing">
    <cdr:from>
      <cdr:x>0.21503</cdr:x>
      <cdr:y>0.2943</cdr:y>
    </cdr:from>
    <cdr:to>
      <cdr:x>0.24533</cdr:x>
      <cdr:y>0.32278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A1279ECE-2A9D-4294-82A0-8E01404AE0F5}"/>
            </a:ext>
          </a:extLst>
        </cdr:cNvPr>
        <cdr:cNvCxnSpPr/>
      </cdr:nvCxnSpPr>
      <cdr:spPr>
        <a:xfrm xmlns:a="http://schemas.openxmlformats.org/drawingml/2006/main">
          <a:off x="2162756" y="1232452"/>
          <a:ext cx="304800" cy="11926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0.31253</cdr:x>
      <cdr:y>0.36946</cdr:y>
    </cdr:from>
    <cdr:to>
      <cdr:x>0.40344</cdr:x>
      <cdr:y>0.58782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6A25C7C9-2ED6-4272-924B-FBCBA9E1DB04}"/>
            </a:ext>
          </a:extLst>
        </cdr:cNvPr>
        <cdr:cNvSpPr txBox="1"/>
      </cdr:nvSpPr>
      <cdr:spPr>
        <a:xfrm xmlns:a="http://schemas.openxmlformats.org/drawingml/2006/main">
          <a:off x="3143417" y="154719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/>
            <a:t>Hispanic</a:t>
          </a:r>
        </a:p>
      </cdr:txBody>
    </cdr:sp>
  </cdr:relSizeAnchor>
  <cdr:relSizeAnchor xmlns:cdr="http://schemas.openxmlformats.org/drawingml/2006/chartDrawing">
    <cdr:from>
      <cdr:x>0.31253</cdr:x>
      <cdr:y>0.43671</cdr:y>
    </cdr:from>
    <cdr:to>
      <cdr:x>0.32307</cdr:x>
      <cdr:y>0.47864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0155BCF6-DB3D-4B39-8EFB-DB8677DA9B85}"/>
            </a:ext>
          </a:extLst>
        </cdr:cNvPr>
        <cdr:cNvCxnSpPr>
          <a:endCxn xmlns:a="http://schemas.openxmlformats.org/drawingml/2006/main" id="6" idx="1"/>
        </cdr:cNvCxnSpPr>
      </cdr:nvCxnSpPr>
      <cdr:spPr>
        <a:xfrm xmlns:a="http://schemas.openxmlformats.org/drawingml/2006/main" flipH="1">
          <a:off x="3143417" y="1828800"/>
          <a:ext cx="106017" cy="175591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0.30726</cdr:x>
      <cdr:y>0.65506</cdr:y>
    </cdr:from>
    <cdr:to>
      <cdr:x>0.39817</cdr:x>
      <cdr:y>0.87342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C240025B-6FB1-450B-AA83-09E5931A9C7F}"/>
            </a:ext>
          </a:extLst>
        </cdr:cNvPr>
        <cdr:cNvSpPr txBox="1"/>
      </cdr:nvSpPr>
      <cdr:spPr>
        <a:xfrm xmlns:a="http://schemas.openxmlformats.org/drawingml/2006/main">
          <a:off x="3090408" y="27432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/>
            <a:t>White, non-Hispanic</a:t>
          </a:r>
        </a:p>
      </cdr:txBody>
    </cdr:sp>
  </cdr:relSizeAnchor>
  <cdr:relSizeAnchor xmlns:cdr="http://schemas.openxmlformats.org/drawingml/2006/chartDrawing">
    <cdr:from>
      <cdr:x>0.35996</cdr:x>
      <cdr:y>0.57911</cdr:y>
    </cdr:from>
    <cdr:to>
      <cdr:x>0.38104</cdr:x>
      <cdr:y>0.64557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DBFF177D-D83E-4E5E-9610-369E97C06B8A}"/>
            </a:ext>
          </a:extLst>
        </cdr:cNvPr>
        <cdr:cNvCxnSpPr/>
      </cdr:nvCxnSpPr>
      <cdr:spPr>
        <a:xfrm xmlns:a="http://schemas.openxmlformats.org/drawingml/2006/main" flipV="1">
          <a:off x="3620495" y="2425148"/>
          <a:ext cx="212035" cy="278295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0.25244</cdr:x>
      <cdr:y>0.03862</cdr:y>
    </cdr:from>
    <cdr:to>
      <cdr:x>0.33939</cdr:x>
      <cdr:y>0.24877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67A3E23-DFBA-41CE-9B87-84F24181837A}"/>
            </a:ext>
          </a:extLst>
        </cdr:cNvPr>
        <cdr:cNvSpPr txBox="1"/>
      </cdr:nvSpPr>
      <cdr:spPr>
        <a:xfrm xmlns:a="http://schemas.openxmlformats.org/drawingml/2006/main">
          <a:off x="2654509" y="16806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Percentage of two-party presidential vote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0.3303</cdr:y>
    </cdr:from>
    <cdr:to>
      <cdr:x>0.08696</cdr:x>
      <cdr:y>0.54044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8168CD6-9AB1-4EF1-A8CF-EBD703AA16D7}"/>
            </a:ext>
          </a:extLst>
        </cdr:cNvPr>
        <cdr:cNvSpPr txBox="1"/>
      </cdr:nvSpPr>
      <cdr:spPr>
        <a:xfrm xmlns:a="http://schemas.openxmlformats.org/drawingml/2006/main">
          <a:off x="0" y="1437229"/>
          <a:ext cx="914436" cy="9143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/>
            <a:t>White evangelicals/born again</a:t>
          </a:r>
          <a:endParaRPr lang="en-US" sz="2400" dirty="0"/>
        </a:p>
      </cdr:txBody>
    </cdr:sp>
  </cdr:relSizeAnchor>
  <cdr:relSizeAnchor xmlns:cdr="http://schemas.openxmlformats.org/drawingml/2006/chartDrawing">
    <cdr:from>
      <cdr:x>0.39903</cdr:x>
      <cdr:y>0.65205</cdr:y>
    </cdr:from>
    <cdr:to>
      <cdr:x>0.60096</cdr:x>
      <cdr:y>0.86219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EF7AC37-CA72-4346-900D-C0779B840494}"/>
            </a:ext>
          </a:extLst>
        </cdr:cNvPr>
        <cdr:cNvSpPr txBox="1"/>
      </cdr:nvSpPr>
      <cdr:spPr>
        <a:xfrm xmlns:a="http://schemas.openxmlformats.org/drawingml/2006/main">
          <a:off x="4196092" y="2837292"/>
          <a:ext cx="2123415" cy="9143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/>
            <a:t>religious “</a:t>
          </a:r>
          <a:r>
            <a:rPr lang="en-US" sz="2000" dirty="0" err="1"/>
            <a:t>nones</a:t>
          </a:r>
          <a:r>
            <a:rPr lang="en-US" sz="2000" dirty="0"/>
            <a:t>”</a:t>
          </a:r>
        </a:p>
      </cdr:txBody>
    </cdr:sp>
  </cdr:relSizeAnchor>
  <cdr:relSizeAnchor xmlns:cdr="http://schemas.openxmlformats.org/drawingml/2006/chartDrawing">
    <cdr:from>
      <cdr:x>0.46127</cdr:x>
      <cdr:y>0.57862</cdr:y>
    </cdr:from>
    <cdr:to>
      <cdr:x>0.49062</cdr:x>
      <cdr:y>0.66824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F8759BBE-0904-4722-82EF-4CA7589D3399}"/>
            </a:ext>
          </a:extLst>
        </cdr:cNvPr>
        <cdr:cNvCxnSpPr/>
      </cdr:nvCxnSpPr>
      <cdr:spPr>
        <a:xfrm xmlns:a="http://schemas.openxmlformats.org/drawingml/2006/main" flipH="1" flipV="1">
          <a:off x="4850516" y="2517775"/>
          <a:ext cx="308672" cy="389965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0.23539</cdr:x>
      <cdr:y>0.2063</cdr:y>
    </cdr:from>
    <cdr:to>
      <cdr:x>0.32703</cdr:x>
      <cdr:y>0.41583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022C439-EDFB-4571-AF2E-66C9BF1BDE8D}"/>
            </a:ext>
          </a:extLst>
        </cdr:cNvPr>
        <cdr:cNvSpPr txBox="1"/>
      </cdr:nvSpPr>
      <cdr:spPr>
        <a:xfrm xmlns:a="http://schemas.openxmlformats.org/drawingml/2006/main">
          <a:off x="2668412" y="963343"/>
          <a:ext cx="1038851" cy="978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Republicans’ distance from independents</a:t>
          </a:r>
        </a:p>
      </cdr:txBody>
    </cdr:sp>
  </cdr:relSizeAnchor>
  <cdr:relSizeAnchor xmlns:cdr="http://schemas.openxmlformats.org/drawingml/2006/chartDrawing">
    <cdr:from>
      <cdr:x>0.16528</cdr:x>
      <cdr:y>0.66873</cdr:y>
    </cdr:from>
    <cdr:to>
      <cdr:x>0.73709</cdr:x>
      <cdr:y>0.87825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275369EA-9A91-42E1-A815-1C813206EDC3}"/>
            </a:ext>
          </a:extLst>
        </cdr:cNvPr>
        <cdr:cNvSpPr txBox="1"/>
      </cdr:nvSpPr>
      <cdr:spPr>
        <a:xfrm xmlns:a="http://schemas.openxmlformats.org/drawingml/2006/main">
          <a:off x="1873654" y="3122698"/>
          <a:ext cx="6482157" cy="9783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b="1" dirty="0"/>
            <a:t>Democrats’ distance from independents</a:t>
          </a:r>
        </a:p>
      </cdr:txBody>
    </cdr:sp>
  </cdr:relSizeAnchor>
  <cdr:relSizeAnchor xmlns:cdr="http://schemas.openxmlformats.org/drawingml/2006/chartDrawing">
    <cdr:from>
      <cdr:x>0.42954</cdr:x>
      <cdr:y>0.30107</cdr:y>
    </cdr:from>
    <cdr:to>
      <cdr:x>0.45171</cdr:x>
      <cdr:y>0.43178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6BB376EC-E726-47AE-BDC5-7887E121B44D}"/>
            </a:ext>
          </a:extLst>
        </cdr:cNvPr>
        <cdr:cNvCxnSpPr/>
      </cdr:nvCxnSpPr>
      <cdr:spPr>
        <a:xfrm xmlns:a="http://schemas.openxmlformats.org/drawingml/2006/main" flipH="1">
          <a:off x="4869328" y="1405890"/>
          <a:ext cx="251312" cy="610346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tx2">
              <a:lumMod val="50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0.41238</cdr:x>
      <cdr:y>0.56946</cdr:y>
    </cdr:from>
    <cdr:to>
      <cdr:x>0.44162</cdr:x>
      <cdr:y>0.68993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8FD98910-EC3E-4390-B3E8-BFBBA3C4617E}"/>
            </a:ext>
          </a:extLst>
        </cdr:cNvPr>
        <cdr:cNvCxnSpPr/>
      </cdr:nvCxnSpPr>
      <cdr:spPr>
        <a:xfrm xmlns:a="http://schemas.openxmlformats.org/drawingml/2006/main" flipV="1">
          <a:off x="4674876" y="2659151"/>
          <a:ext cx="331471" cy="562546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tx2">
              <a:lumMod val="50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68400-A13F-443E-8412-10B36468ECA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8004F-55B5-450A-81DF-6F4952E20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9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sz="2000" dirty="0"/>
              <a:t>…It also made </a:t>
            </a:r>
            <a:r>
              <a:rPr lang="is-IS" sz="2000" b="1" u="sng" dirty="0"/>
              <a:t>inter</a:t>
            </a:r>
            <a:r>
              <a:rPr lang="is-IS" sz="2000" dirty="0"/>
              <a:t>-party ideological overlap the key to forging the necessary compromises for passing legislation.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027CE-3130-4A1B-9235-4827E15638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780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027CE-3130-4A1B-9235-4827E15638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7169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If I had charted</a:t>
            </a:r>
            <a:r>
              <a:rPr lang="en-US" sz="2000" baseline="0" dirty="0"/>
              <a:t> the party percentages in House and Senate, you’d see similar results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1B5A9-7782-45D2-BBF7-DBC97BEFFB19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564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If I had charted</a:t>
            </a:r>
            <a:r>
              <a:rPr lang="en-US" sz="2000" baseline="0" dirty="0"/>
              <a:t> the party percentages in the House and Senate, you’d see similar results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1B5A9-7782-45D2-BBF7-DBC97BEFFB19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564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95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460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06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ctr">
              <a:defRPr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79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73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1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73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6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29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95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F8CBE18-8BDC-4699-B296-9D349F88F6BF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600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E1F29-AA36-4FA5-BE96-B5E61519DF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656" y="1008994"/>
            <a:ext cx="11113476" cy="2521998"/>
          </a:xfrm>
        </p:spPr>
        <p:txBody>
          <a:bodyPr anchor="b">
            <a:normAutofit/>
          </a:bodyPr>
          <a:lstStyle/>
          <a:p>
            <a:r>
              <a:rPr lang="en-US" sz="4400" b="1" i="0" dirty="0">
                <a:effectLst/>
                <a:latin typeface="+mn-lt"/>
              </a:rPr>
              <a:t>Red </a:t>
            </a:r>
            <a:r>
              <a:rPr lang="en-US" sz="4400" b="1" i="0">
                <a:effectLst/>
                <a:latin typeface="+mn-lt"/>
              </a:rPr>
              <a:t>or Blue -</a:t>
            </a:r>
            <a:br>
              <a:rPr lang="en-US" sz="4400" b="1" i="0" dirty="0">
                <a:effectLst/>
                <a:latin typeface="+mn-lt"/>
              </a:rPr>
            </a:br>
            <a:r>
              <a:rPr lang="en-US" sz="4400" b="1" i="0" dirty="0">
                <a:effectLst/>
                <a:latin typeface="+mn-lt"/>
              </a:rPr>
              <a:t>Which Way Is America Heading?</a:t>
            </a:r>
            <a:endParaRPr lang="en-US" sz="44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DF6C0F-0AD6-4C82-ADD7-3055011685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9932488" cy="1312657"/>
          </a:xfrm>
        </p:spPr>
        <p:txBody>
          <a:bodyPr anchor="t">
            <a:normAutofit fontScale="92500" lnSpcReduction="10000"/>
          </a:bodyPr>
          <a:lstStyle/>
          <a:p>
            <a:pPr algn="ctr"/>
            <a:r>
              <a:rPr lang="en-US" b="1" dirty="0">
                <a:latin typeface="+mn-lt"/>
              </a:rPr>
              <a:t>Tom Patterson</a:t>
            </a:r>
          </a:p>
          <a:p>
            <a:pPr algn="ctr"/>
            <a:r>
              <a:rPr lang="en-US" b="1" i="1" dirty="0">
                <a:latin typeface="+mn-lt"/>
              </a:rPr>
              <a:t>TCCTA</a:t>
            </a:r>
          </a:p>
          <a:p>
            <a:pPr algn="ctr"/>
            <a:r>
              <a:rPr lang="en-US" b="1" i="1" dirty="0">
                <a:latin typeface="+mn-lt"/>
              </a:rPr>
              <a:t>February 19, 2021</a:t>
            </a:r>
          </a:p>
        </p:txBody>
      </p:sp>
    </p:spTree>
    <p:extLst>
      <p:ext uri="{BB962C8B-B14F-4D97-AF65-F5344CB8AC3E}">
        <p14:creationId xmlns:p14="http://schemas.microsoft.com/office/powerpoint/2010/main" val="2097314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1F497D"/>
                </a:solidFill>
              </a:rPr>
              <a:t>Closely Matched Parties:</a:t>
            </a:r>
            <a:br>
              <a:rPr lang="en-US" dirty="0">
                <a:solidFill>
                  <a:srgbClr val="1F497D"/>
                </a:solidFill>
              </a:rPr>
            </a:br>
            <a:r>
              <a:rPr lang="en-US" dirty="0">
                <a:solidFill>
                  <a:srgbClr val="1F497D"/>
                </a:solidFill>
              </a:rPr>
              <a:t>Average Margin of Senate Majority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529970"/>
              </p:ext>
            </p:extLst>
          </p:nvPr>
        </p:nvGraphicFramePr>
        <p:xfrm>
          <a:off x="1285461" y="1600200"/>
          <a:ext cx="9554817" cy="4389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29327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AF28E-D73F-42A1-B919-3574FCDE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81" y="286603"/>
            <a:ext cx="11134165" cy="1450757"/>
          </a:xfrm>
        </p:spPr>
        <p:txBody>
          <a:bodyPr/>
          <a:lstStyle/>
          <a:p>
            <a:pPr algn="ctr"/>
            <a:r>
              <a:rPr lang="en-US" dirty="0"/>
              <a:t>What History Tells Us about </a:t>
            </a:r>
            <a:br>
              <a:rPr lang="en-US" dirty="0"/>
            </a:br>
            <a:r>
              <a:rPr lang="en-US" dirty="0"/>
              <a:t>Close Party Competition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E6203-E3C4-47A6-BB41-8ECB90CB2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612" y="1896036"/>
            <a:ext cx="10676964" cy="443753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9600" dirty="0"/>
              <a:t>Dedicated to winning the next election, closely matched parties have focused on damaging the other party:</a:t>
            </a:r>
          </a:p>
          <a:p>
            <a:pPr>
              <a:lnSpc>
                <a:spcPct val="120000"/>
              </a:lnSpc>
            </a:pPr>
            <a:endParaRPr lang="en-US" sz="9600" dirty="0"/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9600" dirty="0"/>
              <a:t>	</a:t>
            </a:r>
            <a:r>
              <a:rPr lang="en-US" sz="9600" b="1" dirty="0"/>
              <a:t>“The single most important thing we want to achieve is for 	President Obama to be a 	one-term president,” </a:t>
            </a:r>
            <a:r>
              <a:rPr lang="en-US" sz="9600" dirty="0"/>
              <a:t>said Republican 	Senate leader Mitch McConnell in 2009.</a:t>
            </a:r>
          </a:p>
          <a:p>
            <a:pPr marL="201168" lvl="1" indent="0">
              <a:lnSpc>
                <a:spcPct val="120000"/>
              </a:lnSpc>
              <a:buNone/>
            </a:pPr>
            <a:endParaRPr lang="en-US" sz="9600" dirty="0"/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9600" dirty="0"/>
              <a:t>	</a:t>
            </a:r>
            <a:r>
              <a:rPr lang="en-US" sz="9600" b="1" dirty="0"/>
              <a:t>“Dead on arrival” </a:t>
            </a:r>
            <a:r>
              <a:rPr lang="en-US" sz="9600" dirty="0"/>
              <a:t>are the words Democratic House Speaker Nancy 	Pelosi used in 2019 in response to Trump legislative proposals</a:t>
            </a:r>
            <a:r>
              <a:rPr lang="en-US" sz="7400" dirty="0"/>
              <a:t>.</a:t>
            </a:r>
          </a:p>
          <a:p>
            <a:pPr marL="201168" lvl="1" indent="0">
              <a:lnSpc>
                <a:spcPct val="120000"/>
              </a:lnSpc>
              <a:buNone/>
            </a:pPr>
            <a:endParaRPr lang="en-US" sz="7400" dirty="0"/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4500" dirty="0"/>
              <a:t>	</a:t>
            </a:r>
            <a:endParaRPr lang="en-US" dirty="0"/>
          </a:p>
          <a:p>
            <a:pPr marL="201168" lvl="1" indent="0">
              <a:buNone/>
            </a:pPr>
            <a:r>
              <a:rPr lang="en-US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375195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5B106-499C-4F60-AE5C-B34B63818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29" y="286603"/>
            <a:ext cx="10604351" cy="106511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Historically, when one party has been much stronger than the other, they have behaved differently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9E153-188C-4593-AD6B-D356BA2AF35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694328" y="1845733"/>
            <a:ext cx="9036425" cy="4343031"/>
          </a:xfrm>
        </p:spPr>
        <p:txBody>
          <a:bodyPr>
            <a:normAutofit fontScale="85000" lnSpcReduction="20000"/>
          </a:bodyPr>
          <a:lstStyle/>
          <a:p>
            <a:pPr marL="201168" lvl="1" indent="0">
              <a:buNone/>
            </a:pPr>
            <a:r>
              <a:rPr lang="en-US" b="1" dirty="0"/>
              <a:t>The stronger party </a:t>
            </a:r>
            <a:r>
              <a:rPr lang="en-US" dirty="0"/>
              <a:t>has focused on governing. It isn’t worried about losing the next election.</a:t>
            </a:r>
          </a:p>
          <a:p>
            <a:pPr lvl="1"/>
            <a:endParaRPr lang="en-US" dirty="0"/>
          </a:p>
          <a:p>
            <a:pPr marL="201168" lvl="1" indent="0">
              <a:buNone/>
            </a:pPr>
            <a:r>
              <a:rPr lang="en-US" b="1" dirty="0"/>
              <a:t>The weaker party </a:t>
            </a:r>
            <a:r>
              <a:rPr lang="en-US" dirty="0"/>
              <a:t>has moved closer to the stronger party and avoided demonizing it in hopes of drawing away enough of its supporters to become competitive.</a:t>
            </a:r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To break out of our crippling polarization, it will likely require one of our parties to become dominant.</a:t>
            </a:r>
          </a:p>
          <a:p>
            <a:endParaRPr lang="en-US" dirty="0"/>
          </a:p>
          <a:p>
            <a:pPr marL="201168" lvl="1" indent="0">
              <a:buNone/>
            </a:pPr>
            <a:r>
              <a:rPr lang="en-US" b="1" dirty="0"/>
              <a:t>	Is there anything about 2020 election to suggest 	that might happen?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17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61C9C-323F-4495-9167-8D01804A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FEFE8-2DA3-442E-B913-24CD82A74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What 2020 </a:t>
            </a:r>
          </a:p>
          <a:p>
            <a:pPr marL="0" indent="0" algn="ctr">
              <a:buNone/>
            </a:pPr>
            <a:r>
              <a:rPr lang="en-US" sz="4000" b="1" dirty="0"/>
              <a:t>revealed about</a:t>
            </a:r>
          </a:p>
          <a:p>
            <a:pPr marL="0" indent="0" algn="ctr">
              <a:buNone/>
            </a:pPr>
            <a:r>
              <a:rPr lang="en-US" sz="4000" b="1" dirty="0"/>
              <a:t>the Democratic Party</a:t>
            </a:r>
          </a:p>
        </p:txBody>
      </p:sp>
    </p:spTree>
    <p:extLst>
      <p:ext uri="{BB962C8B-B14F-4D97-AF65-F5344CB8AC3E}">
        <p14:creationId xmlns:p14="http://schemas.microsoft.com/office/powerpoint/2010/main" val="3756091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406D1-EFCB-4273-91C0-5D8D8F021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87" y="385474"/>
            <a:ext cx="10633181" cy="111976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Biden’s Victory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49BE9-110D-404E-9946-3DFFECBDE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2008414"/>
            <a:ext cx="10044332" cy="41206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Restored Democrats’ “Blue Wall” – </a:t>
            </a:r>
          </a:p>
          <a:p>
            <a:pPr marL="0" indent="0">
              <a:buNone/>
            </a:pPr>
            <a:r>
              <a:rPr lang="en-US" dirty="0"/>
              <a:t>	Pennsylvania, Michigan, Wisconsin</a:t>
            </a:r>
          </a:p>
          <a:p>
            <a:pPr marL="0" indent="0">
              <a:buNone/>
            </a:pPr>
            <a:r>
              <a:rPr lang="en-US" dirty="0"/>
              <a:t>Penetrated Republican hold on southern tier – 	Arizona, Georgia</a:t>
            </a:r>
          </a:p>
          <a:p>
            <a:pPr marL="0" indent="0">
              <a:buNone/>
            </a:pPr>
            <a:r>
              <a:rPr lang="en-US" dirty="0"/>
              <a:t>Won comfortably by some indicators</a:t>
            </a:r>
          </a:p>
          <a:p>
            <a:pPr marL="0" indent="0">
              <a:buNone/>
            </a:pPr>
            <a:r>
              <a:rPr lang="en-US" dirty="0"/>
              <a:t>	Popular vote margin: 81 million to 74 million</a:t>
            </a:r>
          </a:p>
          <a:p>
            <a:pPr marL="0" indent="0">
              <a:buNone/>
            </a:pPr>
            <a:r>
              <a:rPr lang="en-US" dirty="0"/>
              <a:t>	Electoral vote margin: 306 to 232</a:t>
            </a:r>
          </a:p>
        </p:txBody>
      </p:sp>
    </p:spTree>
    <p:extLst>
      <p:ext uri="{BB962C8B-B14F-4D97-AF65-F5344CB8AC3E}">
        <p14:creationId xmlns:p14="http://schemas.microsoft.com/office/powerpoint/2010/main" val="870650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BAAFF-560B-4E5F-B8E3-B5932E4B7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85" y="275069"/>
            <a:ext cx="9984158" cy="1128068"/>
          </a:xfrm>
        </p:spPr>
        <p:txBody>
          <a:bodyPr anchor="ctr">
            <a:normAutofit/>
          </a:bodyPr>
          <a:lstStyle/>
          <a:p>
            <a:r>
              <a:rPr lang="en-US" sz="3400" dirty="0">
                <a:solidFill>
                  <a:srgbClr val="C00000"/>
                </a:solidFill>
              </a:rPr>
              <a:t>But Biden’s victory might not </a:t>
            </a:r>
            <a:br>
              <a:rPr lang="en-US" sz="3400" dirty="0">
                <a:solidFill>
                  <a:srgbClr val="C00000"/>
                </a:solidFill>
              </a:rPr>
            </a:br>
            <a:r>
              <a:rPr lang="en-US" sz="3400" dirty="0">
                <a:solidFill>
                  <a:srgbClr val="C00000"/>
                </a:solidFill>
              </a:rPr>
              <a:t>foreshadow a period of Democratic dominance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0E621-9C07-492E-AC07-8A3A79EB1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62" y="1734671"/>
            <a:ext cx="8883955" cy="4558553"/>
          </a:xfrm>
        </p:spPr>
        <p:txBody>
          <a:bodyPr anchor="ctr">
            <a:normAutofit fontScale="47500" lnSpcReduction="20000"/>
          </a:bodyPr>
          <a:lstStyle/>
          <a:p>
            <a:pPr marL="0" indent="0">
              <a:buNone/>
            </a:pPr>
            <a:endParaRPr lang="en-US" sz="17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4400" b="1" dirty="0"/>
              <a:t>Biden’s personal history</a:t>
            </a:r>
            <a:r>
              <a:rPr lang="en-US" sz="4400" dirty="0"/>
              <a:t> connected him to key voting blocs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/>
              <a:t>	</a:t>
            </a:r>
            <a:r>
              <a:rPr lang="en-US" sz="4400" b="1" dirty="0"/>
              <a:t>Catholics</a:t>
            </a:r>
            <a:r>
              <a:rPr lang="en-US" sz="4400" dirty="0"/>
              <a:t> – went by 4 points to Trump in 2016, by 5 points to 	Biden in 2020 – </a:t>
            </a:r>
            <a:r>
              <a:rPr lang="en-US" sz="4400" b="1" dirty="0"/>
              <a:t>a 9-point swing in Democrats’ favor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400" dirty="0"/>
              <a:t>	</a:t>
            </a:r>
            <a:r>
              <a:rPr lang="en-US" sz="4400" b="1" dirty="0"/>
              <a:t>White working-class men -  </a:t>
            </a:r>
            <a:r>
              <a:rPr lang="en-US" sz="4400" dirty="0"/>
              <a:t>went by 31 points to Trump in 2016, 	by 23 points in 2020 – </a:t>
            </a:r>
            <a:r>
              <a:rPr lang="en-US" sz="4400" b="1" dirty="0"/>
              <a:t>an 8-point swing in Democrats’ favor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4400" b="1" dirty="0"/>
              <a:t>Catholics and white working-class men are large voting blocs in Pennsylvania and Wisconsin</a:t>
            </a:r>
            <a:r>
              <a:rPr lang="en-US" sz="4400" dirty="0"/>
              <a:t>, which Biden won narrowly and wouldn’t have won if they’d voted as they did in 2016.</a:t>
            </a:r>
          </a:p>
          <a:p>
            <a:pPr marL="0" indent="0">
              <a:buNone/>
            </a:pPr>
            <a:r>
              <a:rPr lang="en-US" sz="3800" dirty="0"/>
              <a:t> 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4" name="Picture 3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43F2CF2C-2D64-4A78-9003-95B3A939F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62"/>
          <a:stretch/>
        </p:blipFill>
        <p:spPr>
          <a:xfrm>
            <a:off x="9560859" y="2855743"/>
            <a:ext cx="1842338" cy="20793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187156-5C27-4D73-843C-2175E795217F}"/>
              </a:ext>
            </a:extLst>
          </p:cNvPr>
          <p:cNvSpPr txBox="1"/>
          <p:nvPr/>
        </p:nvSpPr>
        <p:spPr>
          <a:xfrm>
            <a:off x="407963" y="6527409"/>
            <a:ext cx="5365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1800"/>
              <a:t>Source: 2020 exit polls, based on 2-party vote only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0676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7D992-9F9C-43C7-9034-20CCDD4E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86" y="286603"/>
            <a:ext cx="11633982" cy="117643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Another reason Biden’s victory might not be predictive –</a:t>
            </a:r>
            <a:br>
              <a:rPr lang="en-US" sz="4000" dirty="0"/>
            </a:br>
            <a:r>
              <a:rPr lang="en-US" sz="3600" dirty="0"/>
              <a:t>it could be argued that, rather than Biden winning, Trump “lost”</a:t>
            </a:r>
            <a:endParaRPr lang="en-US" sz="3600" dirty="0">
              <a:solidFill>
                <a:srgbClr val="C00000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EEB8D60-C888-4503-BE0B-A7932B0C26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9766070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0A501B3-6936-43EC-8B3B-208118B0E329}"/>
              </a:ext>
            </a:extLst>
          </p:cNvPr>
          <p:cNvSpPr txBox="1"/>
          <p:nvPr/>
        </p:nvSpPr>
        <p:spPr>
          <a:xfrm>
            <a:off x="6786923" y="2690336"/>
            <a:ext cx="47628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fourth of all voters said</a:t>
            </a:r>
          </a:p>
          <a:p>
            <a:r>
              <a:rPr lang="en-US" dirty="0"/>
              <a:t>their vote was “against” a </a:t>
            </a:r>
          </a:p>
          <a:p>
            <a:r>
              <a:rPr lang="en-US" dirty="0"/>
              <a:t>candidate rather than “for”</a:t>
            </a:r>
          </a:p>
          <a:p>
            <a:r>
              <a:rPr lang="en-US" dirty="0"/>
              <a:t>a candidate – </a:t>
            </a:r>
            <a:r>
              <a:rPr lang="en-US" b="1" dirty="0"/>
              <a:t>they gave </a:t>
            </a:r>
          </a:p>
          <a:p>
            <a:r>
              <a:rPr lang="en-US" b="1" dirty="0"/>
              <a:t>Biden a net gain of 8 percentage points - </a:t>
            </a:r>
          </a:p>
          <a:p>
            <a:r>
              <a:rPr lang="en-US" b="1" dirty="0"/>
              <a:t>more than twice his margin of victory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48E5DF-7FDD-492C-830D-7E36B6B30794}"/>
              </a:ext>
            </a:extLst>
          </p:cNvPr>
          <p:cNvSpPr txBox="1"/>
          <p:nvPr/>
        </p:nvSpPr>
        <p:spPr>
          <a:xfrm>
            <a:off x="379828" y="6386731"/>
            <a:ext cx="6513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2015 and 2020 exit polls, based on 2-party vote only</a:t>
            </a:r>
          </a:p>
        </p:txBody>
      </p:sp>
    </p:spTree>
    <p:extLst>
      <p:ext uri="{BB962C8B-B14F-4D97-AF65-F5344CB8AC3E}">
        <p14:creationId xmlns:p14="http://schemas.microsoft.com/office/powerpoint/2010/main" val="4242502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33D00-5373-414D-B485-A8F09DCBF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look at Trump’s unpopularity and how it helped Biden in 2020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D2D3C7E-DE4A-4520-8518-D369F699FA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885741"/>
              </p:ext>
            </p:extLst>
          </p:nvPr>
        </p:nvGraphicFramePr>
        <p:xfrm>
          <a:off x="1142999" y="1869141"/>
          <a:ext cx="10012363" cy="4262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8031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61C9C-323F-4495-9167-8D01804A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FEFE8-2DA3-442E-B913-24CD82A74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What 2020 </a:t>
            </a:r>
          </a:p>
          <a:p>
            <a:pPr marL="0" indent="0" algn="ctr">
              <a:buNone/>
            </a:pPr>
            <a:r>
              <a:rPr lang="en-US" sz="4000" b="1" dirty="0"/>
              <a:t>revealed about</a:t>
            </a:r>
          </a:p>
          <a:p>
            <a:pPr marL="0" indent="0" algn="ctr">
              <a:buNone/>
            </a:pPr>
            <a:r>
              <a:rPr lang="en-US" sz="4000" b="1" dirty="0"/>
              <a:t>the Republican Party</a:t>
            </a:r>
          </a:p>
        </p:txBody>
      </p:sp>
    </p:spTree>
    <p:extLst>
      <p:ext uri="{BB962C8B-B14F-4D97-AF65-F5344CB8AC3E}">
        <p14:creationId xmlns:p14="http://schemas.microsoft.com/office/powerpoint/2010/main" val="2829363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0B16D-C790-4BDE-981E-8838EFDD0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9203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Republican Victories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481C9-A1B4-4A3C-AB12-C7010B67E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688124"/>
            <a:ext cx="10096500" cy="497393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/>
              <a:t>Projected to lose House seats, Republicans cut into the Democratic majority in the House by fourteen seats.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Republicans maintained domination at state level –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	23 states are Republican controlled</a:t>
            </a:r>
            <a:br>
              <a:rPr lang="en-US" dirty="0"/>
            </a:br>
            <a:r>
              <a:rPr lang="en-US" dirty="0"/>
              <a:t>	12 have mixed GOP/Democratic control</a:t>
            </a:r>
            <a:br>
              <a:rPr lang="en-US" dirty="0"/>
            </a:br>
            <a:r>
              <a:rPr lang="en-US" dirty="0"/>
              <a:t>	15 are Democratic controlled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51464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88B89-9D6C-4DC2-9C38-C4BB56A3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of Recent Party Politics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14DBB-7E6D-4758-88CF-7A3A3A9A7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51314"/>
            <a:ext cx="10058400" cy="351778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Party Polarization</a:t>
            </a:r>
            <a:r>
              <a:rPr lang="en-US" dirty="0"/>
              <a:t>– </a:t>
            </a:r>
          </a:p>
          <a:p>
            <a:pPr marL="0" indent="0">
              <a:buNone/>
            </a:pPr>
            <a:r>
              <a:rPr lang="en-US" dirty="0"/>
              <a:t>	the ever-widening divide between 	Republicans and Democrats that began in  	the 1980s</a:t>
            </a:r>
          </a:p>
        </p:txBody>
      </p:sp>
    </p:spTree>
    <p:extLst>
      <p:ext uri="{BB962C8B-B14F-4D97-AF65-F5344CB8AC3E}">
        <p14:creationId xmlns:p14="http://schemas.microsoft.com/office/powerpoint/2010/main" val="207518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C0826-F49A-468F-B817-9C8DA58B5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98444"/>
          </a:xfrm>
        </p:spPr>
        <p:txBody>
          <a:bodyPr/>
          <a:lstStyle/>
          <a:p>
            <a:r>
              <a:rPr lang="en-US" dirty="0"/>
              <a:t>Why state control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899AC-88F3-4962-9B74-A2A3112F8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72" y="1845734"/>
            <a:ext cx="11483788" cy="402336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Redistricting after 2020 census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Republicans are better positioned to gerrymander House seats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GOP in same position after 2010 census and picked up estimated 20 additional seats through gerrymandering</a:t>
            </a:r>
          </a:p>
          <a:p>
            <a:pPr marL="201168" lvl="1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/>
              <a:t>		In 2012 House races, Republicans lost national popular 		vote 49-51 percent but won 52 percent of House seats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203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0499-0AD5-4C44-8F60-F31B45F4C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state control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D21F7-9D43-4C0F-99B5-96AAF8E74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373061" cy="433991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States enact most of the laws governing ballot access</a:t>
            </a:r>
          </a:p>
          <a:p>
            <a:pPr lvl="2"/>
            <a:br>
              <a:rPr lang="en-US" dirty="0"/>
            </a:br>
            <a:r>
              <a:rPr lang="en-US" dirty="0"/>
              <a:t>Since 2003, more than 30 states, all but one controlled at the time by Republicans, have enacted Voter ID laws, the strictest of which require a government-issued photo ID, such as a driver’s license or passport</a:t>
            </a:r>
          </a:p>
          <a:p>
            <a:endParaRPr lang="en-US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Since the 2020 election, Republican legislators in 28 states have introduced bills to curtail mail-in and early voting, which they see as helping Democratic candidates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A05749-3B3A-4613-BFCE-6436C936E7CB}"/>
              </a:ext>
            </a:extLst>
          </p:cNvPr>
          <p:cNvSpPr txBox="1"/>
          <p:nvPr/>
        </p:nvSpPr>
        <p:spPr>
          <a:xfrm>
            <a:off x="443753" y="6320118"/>
            <a:ext cx="1120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Brennan Center for Justice report, Jan 28, 2021.</a:t>
            </a:r>
          </a:p>
        </p:txBody>
      </p:sp>
    </p:spTree>
    <p:extLst>
      <p:ext uri="{BB962C8B-B14F-4D97-AF65-F5344CB8AC3E}">
        <p14:creationId xmlns:p14="http://schemas.microsoft.com/office/powerpoint/2010/main" val="3262907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E00B0-58CB-4E42-916B-7FA2A32F6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929" y="286603"/>
            <a:ext cx="10596283" cy="1450757"/>
          </a:xfrm>
        </p:spPr>
        <p:txBody>
          <a:bodyPr/>
          <a:lstStyle/>
          <a:p>
            <a:r>
              <a:rPr lang="en-US" dirty="0"/>
              <a:t>Republicans’ Geographical Advantage</a:t>
            </a:r>
            <a:br>
              <a:rPr lang="en-US" dirty="0"/>
            </a:br>
            <a:r>
              <a:rPr lang="en-US" dirty="0"/>
              <a:t>in Senate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A67F2-AC48-40B3-90DC-031BB52A4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278932" cy="4023360"/>
          </a:xfrm>
        </p:spPr>
        <p:txBody>
          <a:bodyPr/>
          <a:lstStyle/>
          <a:p>
            <a:r>
              <a:rPr lang="en-US" dirty="0"/>
              <a:t>Senate is apportioned by state - less populated states tend to be Republican.</a:t>
            </a:r>
          </a:p>
          <a:p>
            <a:r>
              <a:rPr lang="en-US" dirty="0"/>
              <a:t>The 25 least populous states have only 16 percent of US population but have 50 percent of Senate seats</a:t>
            </a:r>
          </a:p>
          <a:p>
            <a:r>
              <a:rPr lang="en-US" dirty="0"/>
              <a:t>Of the 50 Senate seats of 25 least populous states, 32 are held by Republicans</a:t>
            </a:r>
          </a:p>
        </p:txBody>
      </p:sp>
    </p:spTree>
    <p:extLst>
      <p:ext uri="{BB962C8B-B14F-4D97-AF65-F5344CB8AC3E}">
        <p14:creationId xmlns:p14="http://schemas.microsoft.com/office/powerpoint/2010/main" val="18958846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FEAB-4A85-48B5-BF0D-C142C0B6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55" y="0"/>
            <a:ext cx="11282290" cy="1162369"/>
          </a:xfrm>
        </p:spPr>
        <p:txBody>
          <a:bodyPr>
            <a:normAutofit fontScale="90000"/>
          </a:bodyPr>
          <a:lstStyle/>
          <a:p>
            <a:r>
              <a:rPr lang="en-US" dirty="0"/>
              <a:t>Republicans’ Geographical Senate Advantage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EB55BC6-86E7-451A-9E45-C4BDD29E5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004488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8691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0FBA0-57C8-4815-A311-1D81F37EE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175" y="286604"/>
            <a:ext cx="11228295" cy="1327044"/>
          </a:xfrm>
        </p:spPr>
        <p:txBody>
          <a:bodyPr>
            <a:normAutofit fontScale="90000"/>
          </a:bodyPr>
          <a:lstStyle/>
          <a:p>
            <a:r>
              <a:rPr lang="en-US" dirty="0"/>
              <a:t>GOP’s geographical advantage extends to presidential elections through electoral college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1062175-BBD3-46E3-846B-837DCA7578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741150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268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1961E-0AAE-4C90-ADAD-B51300019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YET Democrats lost three of those elections (2000, 2004, 2016) and nearly lost in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7C19F-8C9B-40FA-857B-23CE4DC15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1" y="1845733"/>
            <a:ext cx="11725835" cy="428524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Although Trump lost the national popular vote by 7 million votes, a shift of less than 45,000 votes in three states would have given Trump a second term:</a:t>
            </a:r>
          </a:p>
          <a:p>
            <a:endParaRPr lang="en-US" dirty="0"/>
          </a:p>
          <a:p>
            <a:pPr lvl="3"/>
            <a:r>
              <a:rPr lang="en-US" sz="2800" b="1" dirty="0"/>
              <a:t>Arizona</a:t>
            </a:r>
            <a:r>
              <a:rPr lang="en-US" sz="2800" dirty="0"/>
              <a:t> (11 electoral votes), Biden won by 10,500 votes 0.03%</a:t>
            </a:r>
          </a:p>
          <a:p>
            <a:pPr lvl="3"/>
            <a:r>
              <a:rPr lang="en-US" sz="2800" b="1" dirty="0"/>
              <a:t>Georgia</a:t>
            </a:r>
            <a:r>
              <a:rPr lang="en-US" sz="2800" dirty="0"/>
              <a:t> (16 electoral votes), Biden by 11,800 votes 0.02%</a:t>
            </a:r>
          </a:p>
          <a:p>
            <a:pPr lvl="3"/>
            <a:r>
              <a:rPr lang="en-US" sz="2800" b="1" dirty="0"/>
              <a:t>Wisconsin</a:t>
            </a:r>
            <a:r>
              <a:rPr lang="en-US" sz="2800" dirty="0"/>
              <a:t> (10 electoral votes), Biden by 20,700 votes 0.06%</a:t>
            </a:r>
          </a:p>
          <a:p>
            <a:pPr lvl="3"/>
            <a:endParaRPr lang="en-US" sz="2800" dirty="0"/>
          </a:p>
          <a:p>
            <a:pPr lvl="3"/>
            <a:r>
              <a:rPr lang="en-US" sz="2800" dirty="0"/>
              <a:t>Shift would have resulted in a 269-269 electoral vote tie, which would have placed election in the House where the vote would have been by state. House Republicans had a majority in 26 states.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0968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598BE-0E21-4472-BC73-A7F315435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</a:rPr>
              <a:t>Republicans’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554F4-0F6C-4833-8D15-D4908548E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376" y="2138082"/>
            <a:ext cx="10560424" cy="40388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Demographic Change – </a:t>
            </a:r>
          </a:p>
          <a:p>
            <a:pPr marL="0" indent="0" algn="ctr">
              <a:buNone/>
            </a:pPr>
            <a:r>
              <a:rPr lang="en-US" sz="3200" dirty="0"/>
              <a:t>virtually no population shift  favors the Republicans</a:t>
            </a:r>
          </a:p>
        </p:txBody>
      </p:sp>
    </p:spTree>
    <p:extLst>
      <p:ext uri="{BB962C8B-B14F-4D97-AF65-F5344CB8AC3E}">
        <p14:creationId xmlns:p14="http://schemas.microsoft.com/office/powerpoint/2010/main" val="4106094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170" y="365125"/>
            <a:ext cx="999363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Youth Vote (ages 18-29)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117275"/>
              </p:ext>
            </p:extLst>
          </p:nvPr>
        </p:nvGraphicFramePr>
        <p:xfrm>
          <a:off x="342900" y="1825625"/>
          <a:ext cx="1152144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74420" y="6358270"/>
            <a:ext cx="3760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Exit polls, 2000-2020 </a:t>
            </a:r>
          </a:p>
        </p:txBody>
      </p:sp>
    </p:spTree>
    <p:extLst>
      <p:ext uri="{BB962C8B-B14F-4D97-AF65-F5344CB8AC3E}">
        <p14:creationId xmlns:p14="http://schemas.microsoft.com/office/powerpoint/2010/main" val="2495217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2051D-B584-4AF1-9A7B-5166CADE6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Cumulative effect of shift toward Democratic Party among young adults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CF91971-334F-4C01-A057-E6C2E56942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42868"/>
          <a:ext cx="10515600" cy="4334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FD61003-98CE-42AB-A508-EAF64901C752}"/>
              </a:ext>
            </a:extLst>
          </p:cNvPr>
          <p:cNvSpPr txBox="1"/>
          <p:nvPr/>
        </p:nvSpPr>
        <p:spPr>
          <a:xfrm>
            <a:off x="393895" y="6471138"/>
            <a:ext cx="5365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Source: 2020 exit polls, based on 2-party vote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751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2051D-B584-4AF1-9A7B-5166CADE6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Age-</a:t>
            </a:r>
            <a:br>
              <a:rPr lang="en-US"/>
            </a:br>
            <a:r>
              <a:rPr lang="en-US"/>
              <a:t>Georgia </a:t>
            </a:r>
            <a:r>
              <a:rPr lang="en-US" dirty="0"/>
              <a:t>Senate Run-Off Election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CF91971-334F-4C01-A057-E6C2E56942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516552"/>
              </p:ext>
            </p:extLst>
          </p:nvPr>
        </p:nvGraphicFramePr>
        <p:xfrm>
          <a:off x="838200" y="1842868"/>
          <a:ext cx="10515600" cy="4334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FD61003-98CE-42AB-A508-EAF64901C752}"/>
              </a:ext>
            </a:extLst>
          </p:cNvPr>
          <p:cNvSpPr txBox="1"/>
          <p:nvPr/>
        </p:nvSpPr>
        <p:spPr>
          <a:xfrm>
            <a:off x="393895" y="6471138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2020 exit polls,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7F2592-BAF2-470B-B6F9-66928000982C}"/>
              </a:ext>
            </a:extLst>
          </p:cNvPr>
          <p:cNvSpPr txBox="1"/>
          <p:nvPr/>
        </p:nvSpPr>
        <p:spPr>
          <a:xfrm>
            <a:off x="9130748" y="2080591"/>
            <a:ext cx="1980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Warnock, Loeffler</a:t>
            </a:r>
          </a:p>
          <a:p>
            <a:r>
              <a:rPr lang="en-US" dirty="0"/>
              <a:t>vote was virtually</a:t>
            </a:r>
          </a:p>
          <a:p>
            <a:r>
              <a:rPr lang="en-US" dirty="0"/>
              <a:t>identical</a:t>
            </a:r>
          </a:p>
        </p:txBody>
      </p:sp>
    </p:spTree>
    <p:extLst>
      <p:ext uri="{BB962C8B-B14F-4D97-AF65-F5344CB8AC3E}">
        <p14:creationId xmlns:p14="http://schemas.microsoft.com/office/powerpoint/2010/main" val="1287720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6200"/>
            <a:ext cx="9144000" cy="1371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What the party divide in Congress once looked like – 1973-74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6400800"/>
            <a:ext cx="7823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Keith Poole and Howard Rosenthal  research (NOMINATE scores)</a:t>
            </a:r>
          </a:p>
        </p:txBody>
      </p:sp>
      <p:pic>
        <p:nvPicPr>
          <p:cNvPr id="14" name="Picture 13" descr="FT_14.06.13_congressionalPolarization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6" b="58836"/>
          <a:stretch/>
        </p:blipFill>
        <p:spPr>
          <a:xfrm>
            <a:off x="1790740" y="1981200"/>
            <a:ext cx="8742967" cy="38862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445564" y="3505200"/>
            <a:ext cx="861393" cy="1828800"/>
          </a:xfrm>
          <a:prstGeom prst="rect">
            <a:avLst/>
          </a:prstGeom>
          <a:noFill/>
          <a:ln w="28575" cmpd="sng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203096" y="3505200"/>
            <a:ext cx="702365" cy="1828800"/>
          </a:xfrm>
          <a:prstGeom prst="rect">
            <a:avLst/>
          </a:prstGeom>
          <a:noFill/>
          <a:ln w="28575" cmpd="sng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22574" y="2695600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Partisan overlap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4969492-05EC-4722-AB7E-CBEFA28E74FC}"/>
              </a:ext>
            </a:extLst>
          </p:cNvPr>
          <p:cNvCxnSpPr>
            <a:cxnSpLocks/>
          </p:cNvCxnSpPr>
          <p:nvPr/>
        </p:nvCxnSpPr>
        <p:spPr>
          <a:xfrm flipH="1">
            <a:off x="3924301" y="3159131"/>
            <a:ext cx="1257300" cy="510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BA1CC3-CE5F-498F-95AB-0FE5C7C1BC3A}"/>
              </a:ext>
            </a:extLst>
          </p:cNvPr>
          <p:cNvCxnSpPr/>
          <p:nvPr/>
        </p:nvCxnSpPr>
        <p:spPr>
          <a:xfrm>
            <a:off x="6286500" y="3142566"/>
            <a:ext cx="2171700" cy="591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16CF329-7D8A-42FF-ADD7-A520CC3CF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5062" y="1969749"/>
            <a:ext cx="1798476" cy="5852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029BA1-2ECC-4F1C-86D5-63DA5DEB50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3280" y="1969749"/>
            <a:ext cx="2389839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808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C8A7C-FCC4-4206-9921-F1F3172C8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Making of the Last Democratic Majority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57AFDF9-7E10-46CF-911E-DA8D08D944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2"/>
          <a:ext cx="10058400" cy="4174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153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44A91-72B9-43CE-827B-5D59B1349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76034"/>
          </a:xfrm>
        </p:spPr>
        <p:txBody>
          <a:bodyPr/>
          <a:lstStyle/>
          <a:p>
            <a:r>
              <a:rPr lang="en-US" dirty="0"/>
              <a:t>Race, Ethnicity &amp; the Vote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0EB9B5C-B8BB-4A44-9EE4-61EA5D884F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162617"/>
              </p:ext>
            </p:extLst>
          </p:nvPr>
        </p:nvGraphicFramePr>
        <p:xfrm>
          <a:off x="1097279" y="1881809"/>
          <a:ext cx="10058083" cy="4187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90A7484-2279-4BE8-AB8F-6FEE480E858C}"/>
              </a:ext>
            </a:extLst>
          </p:cNvPr>
          <p:cNvSpPr txBox="1"/>
          <p:nvPr/>
        </p:nvSpPr>
        <p:spPr>
          <a:xfrm>
            <a:off x="291548" y="6488668"/>
            <a:ext cx="10482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Exit polls, 2000-2020 for vote percentages. Census Bureau data for percentage of electorate.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82ED11-FC65-4E5E-A802-F3E282986317}"/>
              </a:ext>
            </a:extLst>
          </p:cNvPr>
          <p:cNvSpPr txBox="1"/>
          <p:nvPr/>
        </p:nvSpPr>
        <p:spPr>
          <a:xfrm>
            <a:off x="7686260" y="1759661"/>
            <a:ext cx="4096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BUT</a:t>
            </a:r>
            <a:r>
              <a:rPr lang="en-US" dirty="0"/>
              <a:t> – </a:t>
            </a:r>
            <a:r>
              <a:rPr lang="en-US" b="1" dirty="0"/>
              <a:t>White voters have dropped from 77% to 66% of electorate, while Black/Hispanic voters have increased from 19% to 27%. </a:t>
            </a:r>
          </a:p>
        </p:txBody>
      </p:sp>
    </p:spTree>
    <p:extLst>
      <p:ext uri="{BB962C8B-B14F-4D97-AF65-F5344CB8AC3E}">
        <p14:creationId xmlns:p14="http://schemas.microsoft.com/office/powerpoint/2010/main" val="4629520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395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endParaRPr lang="en-US" sz="4000" b="1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346710" y="1325880"/>
          <a:ext cx="11498580" cy="4938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5319" y="6402790"/>
            <a:ext cx="3887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Exit polls, 1992-2020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63340" y="2169455"/>
            <a:ext cx="3623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Democratic nominee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0828" y="3795296"/>
            <a:ext cx="32358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Republican nominee</a:t>
            </a:r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 flipH="1">
            <a:off x="4903304" y="2648422"/>
            <a:ext cx="300067" cy="37307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</p:cNvCxnSpPr>
          <p:nvPr/>
        </p:nvCxnSpPr>
        <p:spPr>
          <a:xfrm flipV="1">
            <a:off x="5807094" y="3959990"/>
            <a:ext cx="123290" cy="373915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E1022BF2-3FC6-459C-ACAB-C4BE4C50B6CC}"/>
              </a:ext>
            </a:extLst>
          </p:cNvPr>
          <p:cNvSpPr/>
          <p:nvPr/>
        </p:nvSpPr>
        <p:spPr>
          <a:xfrm>
            <a:off x="598047" y="463983"/>
            <a:ext cx="109959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Calibri Light" panose="020F0302020204030204"/>
                <a:ea typeface="+mj-ea"/>
                <a:cs typeface="+mj-cs"/>
              </a:rPr>
              <a:t>Asian-American Vote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200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7A0CB-D7FB-4C6F-A7A8-9AFD2541F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44656"/>
          </a:xfrm>
        </p:spPr>
        <p:txBody>
          <a:bodyPr/>
          <a:lstStyle/>
          <a:p>
            <a:pPr algn="ctr"/>
            <a:r>
              <a:rPr lang="en-US" dirty="0"/>
              <a:t>Vote of college educated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1893219-CE47-4F23-B9AA-99D0B8A6FF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7734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B4095AB-8572-482F-A37E-F96B98A51624}"/>
              </a:ext>
            </a:extLst>
          </p:cNvPr>
          <p:cNvSpPr txBox="1"/>
          <p:nvPr/>
        </p:nvSpPr>
        <p:spPr>
          <a:xfrm>
            <a:off x="3312827" y="4284013"/>
            <a:ext cx="6565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 percentage of voting electorate, college educated have been gradually increasing whereas non-college educated (who tend to vote Republican) have been decreasing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ED73E4-D6D9-47EA-9054-426FBA7A80AE}"/>
              </a:ext>
            </a:extLst>
          </p:cNvPr>
          <p:cNvSpPr txBox="1"/>
          <p:nvPr/>
        </p:nvSpPr>
        <p:spPr>
          <a:xfrm>
            <a:off x="478300" y="6396335"/>
            <a:ext cx="6274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Source: 2000-2020 exit polls, based on 2-party vote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916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507D6-AF16-4FE9-8A5F-7E0A2527A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39" y="286604"/>
            <a:ext cx="11290851" cy="111812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Democratic advantage from secular trend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A62A4C1-CB1F-487B-A4CB-2A145B2A1F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75539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2635F75-9B66-4115-9161-7B3414F0DE63}"/>
              </a:ext>
            </a:extLst>
          </p:cNvPr>
          <p:cNvSpPr txBox="1"/>
          <p:nvPr/>
        </p:nvSpPr>
        <p:spPr>
          <a:xfrm>
            <a:off x="489857" y="6492875"/>
            <a:ext cx="519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Estimates derived from multiple sources.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8759BBE-0904-4722-82EF-4CA7589D3399}"/>
              </a:ext>
            </a:extLst>
          </p:cNvPr>
          <p:cNvCxnSpPr/>
          <p:nvPr/>
        </p:nvCxnSpPr>
        <p:spPr>
          <a:xfrm flipV="1">
            <a:off x="2813317" y="3009259"/>
            <a:ext cx="310242" cy="228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215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2EFAE-FCC8-40C0-AE4B-D233FC73C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2020 Presidential Vote by</a:t>
            </a:r>
            <a:br>
              <a:rPr lang="en-US" dirty="0"/>
            </a:br>
            <a:r>
              <a:rPr lang="en-US" dirty="0"/>
              <a:t>Religious Orientation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3D59DAE-0DCE-47C2-AB02-BD072D9170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9886367"/>
              </p:ext>
            </p:extLst>
          </p:nvPr>
        </p:nvGraphicFramePr>
        <p:xfrm>
          <a:off x="1075765" y="1869141"/>
          <a:ext cx="10079598" cy="3999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AD0792E-6917-4FE6-83A5-85A7FE4A9B92}"/>
              </a:ext>
            </a:extLst>
          </p:cNvPr>
          <p:cNvSpPr txBox="1"/>
          <p:nvPr/>
        </p:nvSpPr>
        <p:spPr>
          <a:xfrm>
            <a:off x="542424" y="6347012"/>
            <a:ext cx="876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2020 exit polls</a:t>
            </a:r>
          </a:p>
        </p:txBody>
      </p:sp>
    </p:spTree>
    <p:extLst>
      <p:ext uri="{BB962C8B-B14F-4D97-AF65-F5344CB8AC3E}">
        <p14:creationId xmlns:p14="http://schemas.microsoft.com/office/powerpoint/2010/main" val="9061889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476" y="353695"/>
            <a:ext cx="11359661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Another advantage for Democrats-</a:t>
            </a:r>
            <a:br>
              <a:rPr lang="en-US" sz="3600" b="1" dirty="0"/>
            </a:br>
            <a:r>
              <a:rPr lang="en-US" sz="3600" b="1" dirty="0"/>
              <a:t>positioning of the two parties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45476" y="1577340"/>
          <a:ext cx="11336215" cy="4669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C5E400C-7C14-4328-8087-ED7D1D2FDFAB}"/>
              </a:ext>
            </a:extLst>
          </p:cNvPr>
          <p:cNvSpPr txBox="1"/>
          <p:nvPr/>
        </p:nvSpPr>
        <p:spPr>
          <a:xfrm>
            <a:off x="433754" y="6246935"/>
            <a:ext cx="11301046" cy="734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Compiled by author from multiple recent polls. Percentages are the difference between the average opinion of independents and the average opinion of Republicans and of Democrats.</a:t>
            </a:r>
          </a:p>
        </p:txBody>
      </p:sp>
    </p:spTree>
    <p:extLst>
      <p:ext uri="{BB962C8B-B14F-4D97-AF65-F5344CB8AC3E}">
        <p14:creationId xmlns:p14="http://schemas.microsoft.com/office/powerpoint/2010/main" val="5949392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68055-7C67-47B3-BDBB-01568308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" y="286603"/>
            <a:ext cx="11779624" cy="1450757"/>
          </a:xfrm>
        </p:spPr>
        <p:txBody>
          <a:bodyPr>
            <a:normAutofit/>
          </a:bodyPr>
          <a:lstStyle/>
          <a:p>
            <a:r>
              <a:rPr lang="en-US" sz="4000" dirty="0"/>
              <a:t>Why positioning matters in a 2-party system –</a:t>
            </a:r>
            <a:br>
              <a:rPr lang="en-US" sz="4000" dirty="0"/>
            </a:br>
            <a:r>
              <a:rPr lang="en-US" sz="4000" dirty="0"/>
              <a:t>Independents hold balance of power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EB55ECE-63B8-4840-BFC7-7E4C561FA6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42926"/>
              </p:ext>
            </p:extLst>
          </p:nvPr>
        </p:nvGraphicFramePr>
        <p:xfrm>
          <a:off x="1272988" y="2886235"/>
          <a:ext cx="10058400" cy="3242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A401D4EF-69A3-4C40-A9AA-2F21B08BE0C8}"/>
              </a:ext>
            </a:extLst>
          </p:cNvPr>
          <p:cNvSpPr/>
          <p:nvPr/>
        </p:nvSpPr>
        <p:spPr>
          <a:xfrm>
            <a:off x="860612" y="4047565"/>
            <a:ext cx="6790764" cy="75303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9EC2909B-2572-4FEF-9D57-74366BABDE09}"/>
              </a:ext>
            </a:extLst>
          </p:cNvPr>
          <p:cNvSpPr txBox="1"/>
          <p:nvPr/>
        </p:nvSpPr>
        <p:spPr>
          <a:xfrm>
            <a:off x="8529615" y="1907041"/>
            <a:ext cx="1694936" cy="145075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Democrats were </a:t>
            </a:r>
          </a:p>
          <a:p>
            <a:r>
              <a:rPr lang="en-US" sz="2000" dirty="0"/>
              <a:t>38 percent of voters,</a:t>
            </a:r>
          </a:p>
          <a:p>
            <a:r>
              <a:rPr lang="en-US" sz="2000" dirty="0"/>
              <a:t>Republicans 36 percent, </a:t>
            </a:r>
          </a:p>
          <a:p>
            <a:r>
              <a:rPr lang="en-US" sz="2000" dirty="0"/>
              <a:t>Independents 26 percent</a:t>
            </a:r>
          </a:p>
        </p:txBody>
      </p:sp>
    </p:spTree>
    <p:extLst>
      <p:ext uri="{BB962C8B-B14F-4D97-AF65-F5344CB8AC3E}">
        <p14:creationId xmlns:p14="http://schemas.microsoft.com/office/powerpoint/2010/main" val="20717003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38053-6D64-445C-BEA5-F723DCAB5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Looming Risk for GOP –</a:t>
            </a:r>
            <a:br>
              <a:rPr lang="en-US" dirty="0"/>
            </a:br>
            <a:r>
              <a:rPr lang="en-US" dirty="0"/>
              <a:t>a growing factional divide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A62A5DB-3A4A-4AE1-9CAB-90CF24BD3C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146235"/>
              </p:ext>
            </p:extLst>
          </p:nvPr>
        </p:nvGraphicFramePr>
        <p:xfrm>
          <a:off x="1124261" y="1888761"/>
          <a:ext cx="10031101" cy="3980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FBAAD84-6943-4E91-B51E-2EE44E7C722B}"/>
              </a:ext>
            </a:extLst>
          </p:cNvPr>
          <p:cNvSpPr txBox="1"/>
          <p:nvPr/>
        </p:nvSpPr>
        <p:spPr>
          <a:xfrm>
            <a:off x="314793" y="6386731"/>
            <a:ext cx="419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Gallup poll, February 2021</a:t>
            </a:r>
          </a:p>
        </p:txBody>
      </p:sp>
    </p:spTree>
    <p:extLst>
      <p:ext uri="{BB962C8B-B14F-4D97-AF65-F5344CB8AC3E}">
        <p14:creationId xmlns:p14="http://schemas.microsoft.com/office/powerpoint/2010/main" val="27887849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245A9-CA62-4258-BCDA-0E3BE7E51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13" y="286604"/>
            <a:ext cx="10946296" cy="1171136"/>
          </a:xfrm>
        </p:spPr>
        <p:txBody>
          <a:bodyPr>
            <a:normAutofit/>
          </a:bodyPr>
          <a:lstStyle/>
          <a:p>
            <a:r>
              <a:rPr lang="en-US" sz="3600" dirty="0"/>
              <a:t>A disastrous possibility for Republicans –</a:t>
            </a:r>
            <a:br>
              <a:rPr lang="en-US" sz="3600" dirty="0"/>
            </a:br>
            <a:r>
              <a:rPr lang="en-US" sz="3600" dirty="0"/>
              <a:t>break-up into two parties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409CD44-4FB8-4B7F-B8E7-0994BB8636C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3786255-AC8E-4544-AECA-F1B511275437}"/>
              </a:ext>
            </a:extLst>
          </p:cNvPr>
          <p:cNvSpPr txBox="1"/>
          <p:nvPr/>
        </p:nvSpPr>
        <p:spPr>
          <a:xfrm>
            <a:off x="689113" y="6488668"/>
            <a:ext cx="4258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CBS News poll, February, 2021</a:t>
            </a:r>
          </a:p>
        </p:txBody>
      </p:sp>
    </p:spTree>
    <p:extLst>
      <p:ext uri="{BB962C8B-B14F-4D97-AF65-F5344CB8AC3E}">
        <p14:creationId xmlns:p14="http://schemas.microsoft.com/office/powerpoint/2010/main" val="207182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24" y="133088"/>
            <a:ext cx="10241280" cy="138153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What the party divide in Congress looks like today</a:t>
            </a:r>
            <a:r>
              <a:rPr lang="en-US" dirty="0"/>
              <a:t>`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74200" y="5956301"/>
            <a:ext cx="10418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Keith Poole and Howard Rosenthal  research (NOMINATE scores). Data are from 112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Congress, which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ss virtually what it looks like now</a:t>
            </a:r>
          </a:p>
        </p:txBody>
      </p:sp>
      <p:pic>
        <p:nvPicPr>
          <p:cNvPr id="12" name="Picture 11" descr="FT_14.06.13_congressionalPolarization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96" b="6953"/>
          <a:stretch/>
        </p:blipFill>
        <p:spPr>
          <a:xfrm>
            <a:off x="1727885" y="2730501"/>
            <a:ext cx="8625558" cy="3242573"/>
          </a:xfrm>
          <a:prstGeom prst="rect">
            <a:avLst/>
          </a:prstGeom>
        </p:spPr>
      </p:pic>
      <p:pic>
        <p:nvPicPr>
          <p:cNvPr id="13" name="Picture 12" descr="FT_14.06.13_congressionalPolarization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" t="10450" b="82672"/>
          <a:stretch/>
        </p:blipFill>
        <p:spPr>
          <a:xfrm>
            <a:off x="1929715" y="1844593"/>
            <a:ext cx="8534400" cy="8859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9893920-8774-41C3-8D45-C86FF735E23C}"/>
              </a:ext>
            </a:extLst>
          </p:cNvPr>
          <p:cNvSpPr/>
          <p:nvPr/>
        </p:nvSpPr>
        <p:spPr>
          <a:xfrm>
            <a:off x="2849217" y="1886446"/>
            <a:ext cx="1775792" cy="56520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Senators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41D8A8-C0EF-44E9-BFFE-330F9688247D}"/>
              </a:ext>
            </a:extLst>
          </p:cNvPr>
          <p:cNvSpPr/>
          <p:nvPr/>
        </p:nvSpPr>
        <p:spPr>
          <a:xfrm>
            <a:off x="7182678" y="1886446"/>
            <a:ext cx="2372139" cy="56520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House members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7F4EC0-B45D-408A-AC17-79B005D462BF}"/>
              </a:ext>
            </a:extLst>
          </p:cNvPr>
          <p:cNvSpPr/>
          <p:nvPr/>
        </p:nvSpPr>
        <p:spPr>
          <a:xfrm flipV="1">
            <a:off x="2888972" y="2772352"/>
            <a:ext cx="1974575" cy="23699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2ED45B-5D0E-40A3-958B-F7C2F48D2B92}"/>
              </a:ext>
            </a:extLst>
          </p:cNvPr>
          <p:cNvSpPr/>
          <p:nvPr/>
        </p:nvSpPr>
        <p:spPr>
          <a:xfrm flipV="1">
            <a:off x="7328452" y="2772352"/>
            <a:ext cx="1974575" cy="23699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1099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86CCC-2319-49AB-92CE-48C99B444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35" y="286603"/>
            <a:ext cx="11564471" cy="1450757"/>
          </a:xfrm>
        </p:spPr>
        <p:txBody>
          <a:bodyPr/>
          <a:lstStyle/>
          <a:p>
            <a:r>
              <a:rPr lang="en-US" dirty="0"/>
              <a:t>Historically, breakups have been disastrous for the party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F130A-9988-43D6-BB1C-DFDD174C5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63515"/>
            <a:ext cx="10058400" cy="3814555"/>
          </a:xfrm>
        </p:spPr>
        <p:txBody>
          <a:bodyPr>
            <a:normAutofit/>
          </a:bodyPr>
          <a:lstStyle/>
          <a:p>
            <a:r>
              <a:rPr lang="en-US" sz="2800" b="1" dirty="0"/>
              <a:t>1860</a:t>
            </a:r>
            <a:r>
              <a:rPr lang="en-US" sz="2800" dirty="0"/>
              <a:t> Democrats split between Douglas and Breckenridge enabling Republican (Lincoln) to win presidency with 40 percent of vote. Democrats also lost 39 House/8 Senate seats</a:t>
            </a:r>
          </a:p>
          <a:p>
            <a:r>
              <a:rPr lang="en-US" sz="2800" b="1" dirty="0"/>
              <a:t>1912</a:t>
            </a:r>
            <a:r>
              <a:rPr lang="en-US" sz="2800" dirty="0"/>
              <a:t> Republicans split between Taft and Roosevelt enabling Democrat (Wilson) to win with 42 percent of vote. Republicans also lost 29 House/7 Senate seats</a:t>
            </a:r>
          </a:p>
          <a:p>
            <a:pPr lvl="3"/>
            <a:endParaRPr lang="en-US" sz="600" b="1" dirty="0"/>
          </a:p>
          <a:p>
            <a:pPr lvl="3"/>
            <a:endParaRPr lang="en-US" sz="600" b="1" dirty="0"/>
          </a:p>
          <a:p>
            <a:pPr lvl="3"/>
            <a:r>
              <a:rPr lang="en-US" sz="2800" b="1" dirty="0"/>
              <a:t>2024</a:t>
            </a:r>
            <a:r>
              <a:rPr lang="en-US" sz="2800" dirty="0"/>
              <a:t> If Republicans split, Democrats would sweep election</a:t>
            </a:r>
          </a:p>
        </p:txBody>
      </p:sp>
    </p:spTree>
    <p:extLst>
      <p:ext uri="{BB962C8B-B14F-4D97-AF65-F5344CB8AC3E}">
        <p14:creationId xmlns:p14="http://schemas.microsoft.com/office/powerpoint/2010/main" val="6110069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C5756-104D-4DD8-A544-E35861A6D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Republican Safety Valve?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60D30-0C35-4273-B206-FED32A71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610038" cy="4023360"/>
          </a:xfrm>
        </p:spPr>
        <p:txBody>
          <a:bodyPr>
            <a:noAutofit/>
          </a:bodyPr>
          <a:lstStyle/>
          <a:p>
            <a:r>
              <a:rPr lang="en-US" sz="2800" b="1" dirty="0"/>
              <a:t>Primary Elections</a:t>
            </a:r>
            <a:r>
              <a:rPr lang="en-US" sz="2800" dirty="0"/>
              <a:t>: Since 1912, primary elections have allowed party factions to fight it out within the party, as opposed to breaking from the party</a:t>
            </a:r>
            <a:br>
              <a:rPr lang="en-US" sz="2800" dirty="0"/>
            </a:br>
            <a:endParaRPr lang="en-US" sz="2800" dirty="0"/>
          </a:p>
          <a:p>
            <a:pPr marL="384048" lvl="2" indent="0">
              <a:buNone/>
            </a:pPr>
            <a:r>
              <a:rPr lang="en-US" sz="2000" dirty="0"/>
              <a:t>	</a:t>
            </a:r>
            <a:r>
              <a:rPr lang="en-US" sz="2000" b="1" dirty="0"/>
              <a:t>2022</a:t>
            </a:r>
            <a:r>
              <a:rPr lang="en-US" sz="2000" dirty="0"/>
              <a:t> – two dozen Republican House and Senate races already appear likely to pit 	“establishment” Republican incumbents against “Trump” Republican challengers</a:t>
            </a:r>
            <a:br>
              <a:rPr lang="en-US" sz="2000" dirty="0"/>
            </a:br>
            <a:endParaRPr lang="en-US" sz="2000" dirty="0"/>
          </a:p>
          <a:p>
            <a:r>
              <a:rPr lang="en-US" sz="2800" b="1" dirty="0"/>
              <a:t>The Risk:  </a:t>
            </a:r>
            <a:r>
              <a:rPr lang="en-US" sz="2800" dirty="0"/>
              <a:t>Some of the Republican nominees might be too bizarre or extreme to win general election, as happened in 2010 Senate races in Nevada, Colorado, and Delaware.</a:t>
            </a:r>
          </a:p>
        </p:txBody>
      </p:sp>
    </p:spTree>
    <p:extLst>
      <p:ext uri="{BB962C8B-B14F-4D97-AF65-F5344CB8AC3E}">
        <p14:creationId xmlns:p14="http://schemas.microsoft.com/office/powerpoint/2010/main" val="433760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91F91-80CA-4CA3-B633-C2BE6FB13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541" y="494675"/>
            <a:ext cx="11362765" cy="1351588"/>
          </a:xfrm>
        </p:spPr>
        <p:txBody>
          <a:bodyPr>
            <a:normAutofit fontScale="90000"/>
          </a:bodyPr>
          <a:lstStyle/>
          <a:p>
            <a:r>
              <a:rPr lang="en-US" dirty="0"/>
              <a:t>The Cost of Factionalism –</a:t>
            </a:r>
            <a:br>
              <a:rPr lang="en-US" dirty="0"/>
            </a:br>
            <a:r>
              <a:rPr lang="en-US" dirty="0"/>
              <a:t>Republican Slippage in Since November– 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8B06556-11F6-42BA-9EF9-90AF10B91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070547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956D434-A4EB-4D19-8777-60C3F9F33D00}"/>
              </a:ext>
            </a:extLst>
          </p:cNvPr>
          <p:cNvSpPr txBox="1"/>
          <p:nvPr/>
        </p:nvSpPr>
        <p:spPr>
          <a:xfrm>
            <a:off x="309282" y="6386731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Gallup Polls</a:t>
            </a:r>
          </a:p>
        </p:txBody>
      </p:sp>
    </p:spTree>
    <p:extLst>
      <p:ext uri="{BB962C8B-B14F-4D97-AF65-F5344CB8AC3E}">
        <p14:creationId xmlns:p14="http://schemas.microsoft.com/office/powerpoint/2010/main" val="35259402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D88E4-0217-4EFC-8CD4-2E723FBF3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53" y="138686"/>
            <a:ext cx="11685494" cy="1450757"/>
          </a:xfrm>
        </p:spPr>
        <p:txBody>
          <a:bodyPr>
            <a:normAutofit/>
          </a:bodyPr>
          <a:lstStyle/>
          <a:p>
            <a:r>
              <a:rPr lang="en-US" dirty="0"/>
              <a:t>Trend in GOP’s favorability resembles that when Nixon resigned as president in 1973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E0608-AD54-4C4B-A8CA-CAF3B5705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6680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0" i="0" dirty="0">
                <a:solidFill>
                  <a:srgbClr val="333333"/>
                </a:solidFill>
                <a:effectLst/>
              </a:rPr>
              <a:t>By 1974, Gallup poll found that on 24 per cent of respondents identified themselves as Republicans -  </a:t>
            </a:r>
            <a:r>
              <a:rPr lang="en-US" b="1" i="0" dirty="0">
                <a:solidFill>
                  <a:srgbClr val="333333"/>
                </a:solidFill>
                <a:effectLst/>
              </a:rPr>
              <a:t>the lowest level to that point in history of Gallup poll</a:t>
            </a:r>
            <a:r>
              <a:rPr lang="en-US" b="0" i="0" dirty="0">
                <a:solidFill>
                  <a:srgbClr val="333333"/>
                </a:solidFill>
                <a:effectLst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b="0" i="0" dirty="0">
              <a:solidFill>
                <a:srgbClr val="333333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/>
              <a:t>1974 midterm elections: </a:t>
            </a:r>
            <a:r>
              <a:rPr lang="en-US" dirty="0"/>
              <a:t>Democrats gained 4 Senate seats and 49 House seats.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/>
              <a:t>			Political scientist </a:t>
            </a:r>
            <a:r>
              <a:rPr lang="en-US" dirty="0" err="1"/>
              <a:t>Carll</a:t>
            </a:r>
            <a:r>
              <a:rPr lang="en-US" dirty="0"/>
              <a:t> Everett Ladd said America 					now had “a party and a half system.”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4600" b="1" dirty="0"/>
              <a:t>Could 2022 be a repeat?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4800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07F06-A063-43F7-BDEC-4CB0C84B4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78371"/>
          </a:xfrm>
        </p:spPr>
        <p:txBody>
          <a:bodyPr/>
          <a:lstStyle/>
          <a:p>
            <a:r>
              <a:rPr lang="en-US" dirty="0"/>
              <a:t>What could go wrong for Democrats?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7B04E-F5C9-4F42-AAD9-8995C52AF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1. A failed economic recovery from COVID-19 – </a:t>
            </a:r>
          </a:p>
          <a:p>
            <a:pPr lvl="2"/>
            <a:endParaRPr lang="en-US" sz="3200" dirty="0"/>
          </a:p>
          <a:p>
            <a:pPr lvl="2"/>
            <a:r>
              <a:rPr lang="en-US" sz="3200" dirty="0"/>
              <a:t>Historically, a bad economy has been electorally harmful to in-party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4172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3542B-FCFD-4A28-A410-0C77A0846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In-Party Losses in House Races since World War II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634D4FF-49C5-4E23-8637-6F63178CEF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5876472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19083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07F06-A063-43F7-BDEC-4CB0C84B4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78371"/>
          </a:xfrm>
        </p:spPr>
        <p:txBody>
          <a:bodyPr/>
          <a:lstStyle/>
          <a:p>
            <a:r>
              <a:rPr lang="en-US" dirty="0"/>
              <a:t>What could go wrong for Democrats?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7B04E-F5C9-4F42-AAD9-8995C52AF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977" y="1845733"/>
            <a:ext cx="9917406" cy="448880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5800" b="1" dirty="0"/>
              <a:t>2. Loss of its positioning advantage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000" dirty="0"/>
              <a:t>	a. An increase in belief that Democrats are too liberal 	(“socialists”) could erode the party’s advantage with 	independents.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000" dirty="0"/>
              <a:t>	Perception of Democrats as too liberal may have fueled late 	swing 	toward Trump in 2020. It was his closing argument, and 	he won nearly three-fifths of late deciding voters.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000" b="1" dirty="0"/>
              <a:t>Can Democrats establish themselves, in fact and in voters’ minds, as a moderate party?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97441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360FC-285A-4065-BDA1-0A94F99A3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82433"/>
          </a:xfrm>
        </p:spPr>
        <p:txBody>
          <a:bodyPr/>
          <a:lstStyle/>
          <a:p>
            <a:r>
              <a:rPr lang="en-US" dirty="0"/>
              <a:t>Image of Democratic Party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5049B19-DE94-40ED-A26F-1B5F30C99F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3463091"/>
              </p:ext>
            </p:extLst>
          </p:nvPr>
        </p:nvGraphicFramePr>
        <p:xfrm>
          <a:off x="1124261" y="1903751"/>
          <a:ext cx="10031101" cy="3627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7CE791-B03F-4128-91C7-D0C87EC1C09E}"/>
              </a:ext>
            </a:extLst>
          </p:cNvPr>
          <p:cNvSpPr txBox="1"/>
          <p:nvPr/>
        </p:nvSpPr>
        <p:spPr>
          <a:xfrm>
            <a:off x="374754" y="6386731"/>
            <a:ext cx="3492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Gallup poll, 2000, 2020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5E718E-0198-4F3C-B82E-762D066C00AB}"/>
              </a:ext>
            </a:extLst>
          </p:cNvPr>
          <p:cNvSpPr/>
          <p:nvPr/>
        </p:nvSpPr>
        <p:spPr>
          <a:xfrm>
            <a:off x="2953062" y="5711252"/>
            <a:ext cx="914400" cy="4197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583323-97FF-4F6E-B6F6-16C2E124AB1F}"/>
              </a:ext>
            </a:extLst>
          </p:cNvPr>
          <p:cNvSpPr/>
          <p:nvPr/>
        </p:nvSpPr>
        <p:spPr>
          <a:xfrm>
            <a:off x="6718092" y="5666281"/>
            <a:ext cx="914400" cy="41972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03FC6F-13F2-4333-B390-16B77D72300C}"/>
              </a:ext>
            </a:extLst>
          </p:cNvPr>
          <p:cNvSpPr txBox="1"/>
          <p:nvPr/>
        </p:nvSpPr>
        <p:spPr>
          <a:xfrm>
            <a:off x="4062335" y="5666281"/>
            <a:ext cx="1034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420E7-F248-4D38-BD7C-CCDD059D0B43}"/>
              </a:ext>
            </a:extLst>
          </p:cNvPr>
          <p:cNvSpPr txBox="1"/>
          <p:nvPr/>
        </p:nvSpPr>
        <p:spPr>
          <a:xfrm>
            <a:off x="7842355" y="5607757"/>
            <a:ext cx="1034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20612750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ACD48-DF31-435C-A078-B50741923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61DE8-D1E5-4341-96A9-5283CD871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574388"/>
            <a:ext cx="10058400" cy="3294705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Thank You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12002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9321E-7844-4772-ADD1-A2C432B00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82968"/>
          </a:xfrm>
        </p:spPr>
        <p:txBody>
          <a:bodyPr/>
          <a:lstStyle/>
          <a:p>
            <a:pPr algn="ctr"/>
            <a:r>
              <a:rPr lang="en-US" dirty="0"/>
              <a:t>Party Polarization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CBF54CD-50B1-4C1A-A424-B69055AC3E7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542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A711A16-00C5-4A9D-A337-8334C3BDEC31}"/>
              </a:ext>
            </a:extLst>
          </p:cNvPr>
          <p:cNvSpPr txBox="1"/>
          <p:nvPr/>
        </p:nvSpPr>
        <p:spPr>
          <a:xfrm>
            <a:off x="1077686" y="2596243"/>
            <a:ext cx="1841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Conservative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629705-0D69-4CF5-91CC-601F08E7F870}"/>
              </a:ext>
            </a:extLst>
          </p:cNvPr>
          <p:cNvSpPr txBox="1"/>
          <p:nvPr/>
        </p:nvSpPr>
        <p:spPr>
          <a:xfrm>
            <a:off x="555171" y="6492875"/>
            <a:ext cx="5534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Derived from Pew Research Center’s poll </a:t>
            </a:r>
            <a:r>
              <a:rPr lang="en-US" dirty="0" err="1"/>
              <a:t>naalysis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16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418BC-5475-484C-927C-CEA47F94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65" y="286603"/>
            <a:ext cx="10865223" cy="1450757"/>
          </a:xfrm>
        </p:spPr>
        <p:txBody>
          <a:bodyPr>
            <a:normAutofit fontScale="90000"/>
          </a:bodyPr>
          <a:lstStyle/>
          <a:p>
            <a:r>
              <a:rPr lang="en-US" dirty="0"/>
              <a:t>Polarization – </a:t>
            </a:r>
            <a:br>
              <a:rPr lang="en-US" dirty="0"/>
            </a:br>
            <a:r>
              <a:rPr lang="en-US" dirty="0"/>
              <a:t>How Americans see those in the other party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1F42E7C-4386-44EC-983A-354D80D056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9352728"/>
              </p:ext>
            </p:extLst>
          </p:nvPr>
        </p:nvGraphicFramePr>
        <p:xfrm>
          <a:off x="1036320" y="2057400"/>
          <a:ext cx="10058400" cy="3702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91855F-416C-4CCF-A56E-232F4B09D07A}"/>
              </a:ext>
            </a:extLst>
          </p:cNvPr>
          <p:cNvSpPr txBox="1"/>
          <p:nvPr/>
        </p:nvSpPr>
        <p:spPr>
          <a:xfrm>
            <a:off x="265043" y="6386731"/>
            <a:ext cx="4258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CBS News poll, February, 2021</a:t>
            </a:r>
          </a:p>
        </p:txBody>
      </p:sp>
    </p:spTree>
    <p:extLst>
      <p:ext uri="{BB962C8B-B14F-4D97-AF65-F5344CB8AC3E}">
        <p14:creationId xmlns:p14="http://schemas.microsoft.com/office/powerpoint/2010/main" val="2876724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88B89-9D6C-4DC2-9C38-C4BB56A3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of Recent Party Politics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14DBB-7E6D-4758-88CF-7A3A3A9A7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51314"/>
            <a:ext cx="10058400" cy="351778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Intense Party Competition</a:t>
            </a:r>
            <a:r>
              <a:rPr lang="en-US" dirty="0"/>
              <a:t>– </a:t>
            </a:r>
          </a:p>
          <a:p>
            <a:pPr marL="0" indent="0">
              <a:buNone/>
            </a:pPr>
            <a:r>
              <a:rPr lang="en-US" dirty="0"/>
              <a:t>	the highly competitive nature of Republican 	and Democratic Party competition in recent 	elections</a:t>
            </a:r>
          </a:p>
        </p:txBody>
      </p:sp>
    </p:spTree>
    <p:extLst>
      <p:ext uri="{BB962C8B-B14F-4D97-AF65-F5344CB8AC3E}">
        <p14:creationId xmlns:p14="http://schemas.microsoft.com/office/powerpoint/2010/main" val="4266953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E7087-C6C2-4B99-8F81-912284DC0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-168812"/>
            <a:ext cx="11397343" cy="163838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Closely Matched Parties – </a:t>
            </a:r>
            <a:br>
              <a:rPr lang="en-US" dirty="0"/>
            </a:br>
            <a:r>
              <a:rPr lang="en-US" dirty="0"/>
              <a:t>presidency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A718D8B-0741-435C-8F19-0DC999E3B0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879920"/>
              </p:ext>
            </p:extLst>
          </p:nvPr>
        </p:nvGraphicFramePr>
        <p:xfrm>
          <a:off x="838200" y="1856935"/>
          <a:ext cx="10515600" cy="4320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33661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Closely Matched Parties:</a:t>
            </a:r>
            <a:br>
              <a:rPr lang="en-US" dirty="0"/>
            </a:br>
            <a:r>
              <a:rPr lang="en-US" dirty="0"/>
              <a:t>Average Margin of House Majority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910649"/>
              </p:ext>
            </p:extLst>
          </p:nvPr>
        </p:nvGraphicFramePr>
        <p:xfrm>
          <a:off x="1036320" y="1600200"/>
          <a:ext cx="9300376" cy="4456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3309009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Retrospect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Clarity">
    <a:fillStyleLst>
      <a:solidFill>
        <a:schemeClr val="phClr"/>
      </a:solidFill>
      <a:gradFill rotWithShape="1">
        <a:gsLst>
          <a:gs pos="0">
            <a:schemeClr val="phClr">
              <a:tint val="50000"/>
              <a:shade val="86000"/>
              <a:satMod val="140000"/>
            </a:schemeClr>
          </a:gs>
          <a:gs pos="45000">
            <a:schemeClr val="phClr">
              <a:tint val="48000"/>
              <a:satMod val="150000"/>
            </a:schemeClr>
          </a:gs>
          <a:gs pos="100000">
            <a:schemeClr val="phClr">
              <a:tint val="28000"/>
              <a:satMod val="16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70000"/>
              <a:satMod val="150000"/>
            </a:schemeClr>
          </a:gs>
          <a:gs pos="34000">
            <a:schemeClr val="phClr">
              <a:shade val="70000"/>
              <a:satMod val="140000"/>
            </a:schemeClr>
          </a:gs>
          <a:gs pos="70000">
            <a:schemeClr val="phClr">
              <a:tint val="100000"/>
              <a:shade val="90000"/>
              <a:satMod val="140000"/>
            </a:schemeClr>
          </a:gs>
          <a:gs pos="100000">
            <a:schemeClr val="phClr">
              <a:tint val="100000"/>
              <a:shade val="100000"/>
              <a:sat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6425" cap="flat" cmpd="sng" algn="ctr">
        <a:solidFill>
          <a:schemeClr val="phClr"/>
        </a:solidFill>
        <a:prstDash val="solid"/>
      </a:ln>
      <a:ln w="444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phClr">
              <a:shade val="3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5000"/>
              <a:satMod val="180000"/>
            </a:schemeClr>
          </a:gs>
          <a:gs pos="40000">
            <a:schemeClr val="phClr">
              <a:tint val="95000"/>
              <a:shade val="85000"/>
              <a:satMod val="150000"/>
            </a:schemeClr>
          </a:gs>
          <a:gs pos="100000">
            <a:schemeClr val="phClr">
              <a:shade val="45000"/>
              <a:satMod val="200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shade val="55000"/>
            </a:schemeClr>
            <a:schemeClr val="phClr">
              <a:tint val="97000"/>
              <a:satMod val="95000"/>
            </a:schemeClr>
          </a:duotone>
        </a:blip>
        <a:tile tx="0" ty="0" sx="70000" sy="7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Clarity">
    <a:fillStyleLst>
      <a:solidFill>
        <a:schemeClr val="phClr"/>
      </a:solidFill>
      <a:gradFill rotWithShape="1">
        <a:gsLst>
          <a:gs pos="0">
            <a:schemeClr val="phClr">
              <a:tint val="50000"/>
              <a:shade val="86000"/>
              <a:satMod val="140000"/>
            </a:schemeClr>
          </a:gs>
          <a:gs pos="45000">
            <a:schemeClr val="phClr">
              <a:tint val="48000"/>
              <a:satMod val="150000"/>
            </a:schemeClr>
          </a:gs>
          <a:gs pos="100000">
            <a:schemeClr val="phClr">
              <a:tint val="28000"/>
              <a:satMod val="16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70000"/>
              <a:satMod val="150000"/>
            </a:schemeClr>
          </a:gs>
          <a:gs pos="34000">
            <a:schemeClr val="phClr">
              <a:shade val="70000"/>
              <a:satMod val="140000"/>
            </a:schemeClr>
          </a:gs>
          <a:gs pos="70000">
            <a:schemeClr val="phClr">
              <a:tint val="100000"/>
              <a:shade val="90000"/>
              <a:satMod val="140000"/>
            </a:schemeClr>
          </a:gs>
          <a:gs pos="100000">
            <a:schemeClr val="phClr">
              <a:tint val="100000"/>
              <a:shade val="100000"/>
              <a:sat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6425" cap="flat" cmpd="sng" algn="ctr">
        <a:solidFill>
          <a:schemeClr val="phClr"/>
        </a:solidFill>
        <a:prstDash val="solid"/>
      </a:ln>
      <a:ln w="444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phClr">
              <a:shade val="3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5000"/>
              <a:satMod val="180000"/>
            </a:schemeClr>
          </a:gs>
          <a:gs pos="40000">
            <a:schemeClr val="phClr">
              <a:tint val="95000"/>
              <a:shade val="85000"/>
              <a:satMod val="150000"/>
            </a:schemeClr>
          </a:gs>
          <a:gs pos="100000">
            <a:schemeClr val="phClr">
              <a:shade val="45000"/>
              <a:satMod val="200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shade val="55000"/>
            </a:schemeClr>
            <a:schemeClr val="phClr">
              <a:tint val="97000"/>
              <a:satMod val="95000"/>
            </a:schemeClr>
          </a:duotone>
        </a:blip>
        <a:tile tx="0" ty="0" sx="70000" sy="70000" flip="none" algn="tl"/>
      </a:blip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79FCFE4EE1AF4BACC39A2989067400" ma:contentTypeVersion="4" ma:contentTypeDescription="Create a new document." ma:contentTypeScope="" ma:versionID="4036d92ebea27a7932b50d91ad1c54b7">
  <xsd:schema xmlns:xsd="http://www.w3.org/2001/XMLSchema" xmlns:xs="http://www.w3.org/2001/XMLSchema" xmlns:p="http://schemas.microsoft.com/office/2006/metadata/properties" xmlns:ns3="3c9d8105-8e02-439e-be22-2f4ab553be18" targetNamespace="http://schemas.microsoft.com/office/2006/metadata/properties" ma:root="true" ma:fieldsID="a126072fbf7325128afbcb6cd7d16b7d" ns3:_="">
    <xsd:import namespace="3c9d8105-8e02-439e-be22-2f4ab553be1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d8105-8e02-439e-be22-2f4ab553be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E5FD46A-4368-4B37-B49C-92B7276BC2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0161D3-D040-4E5D-995B-BC0D2C2945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d8105-8e02-439e-be22-2f4ab553be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D4CC2F-D08F-4D2B-B6B9-25388726481E}">
  <ds:schemaRefs>
    <ds:schemaRef ds:uri="http://schemas.microsoft.com/office/2006/documentManagement/types"/>
    <ds:schemaRef ds:uri="http://purl.org/dc/terms/"/>
    <ds:schemaRef ds:uri="3c9d8105-8e02-439e-be22-2f4ab553be18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3594</TotalTime>
  <Words>2136</Words>
  <Application>Microsoft Office PowerPoint</Application>
  <PresentationFormat>Widescreen</PresentationFormat>
  <Paragraphs>302</Paragraphs>
  <Slides>48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Retrospect</vt:lpstr>
      <vt:lpstr>Red or Blue - Which Way Is America Heading?</vt:lpstr>
      <vt:lpstr>Nature of Recent Party Politics</vt:lpstr>
      <vt:lpstr>What the party divide in Congress once looked like – 1973-74</vt:lpstr>
      <vt:lpstr>What the party divide in Congress looks like today`</vt:lpstr>
      <vt:lpstr>Party Polarization</vt:lpstr>
      <vt:lpstr>Polarization –  How Americans see those in the other party</vt:lpstr>
      <vt:lpstr>Nature of Recent Party Politics</vt:lpstr>
      <vt:lpstr>Closely Matched Parties –  presidency</vt:lpstr>
      <vt:lpstr>Closely Matched Parties: Average Margin of House Majority</vt:lpstr>
      <vt:lpstr>Closely Matched Parties: Average Margin of Senate Majority</vt:lpstr>
      <vt:lpstr>What History Tells Us about  Close Party Competition</vt:lpstr>
      <vt:lpstr>Historically, when one party has been much stronger than the other, they have behaved differently</vt:lpstr>
      <vt:lpstr>PowerPoint Presentation</vt:lpstr>
      <vt:lpstr>Biden’s Victory</vt:lpstr>
      <vt:lpstr>But Biden’s victory might not  foreshadow a period of Democratic dominance</vt:lpstr>
      <vt:lpstr>Another reason Biden’s victory might not be predictive – it could be argued that, rather than Biden winning, Trump “lost”</vt:lpstr>
      <vt:lpstr>Another look at Trump’s unpopularity and how it helped Biden in 2020</vt:lpstr>
      <vt:lpstr>PowerPoint Presentation</vt:lpstr>
      <vt:lpstr>Republican Victories</vt:lpstr>
      <vt:lpstr>Why state control matters</vt:lpstr>
      <vt:lpstr>Why state control matters</vt:lpstr>
      <vt:lpstr>Republicans’ Geographical Advantage in Senate</vt:lpstr>
      <vt:lpstr>Republicans’ Geographical Senate Advantage</vt:lpstr>
      <vt:lpstr>GOP’s geographical advantage extends to presidential elections through electoral college</vt:lpstr>
      <vt:lpstr>YET Democrats lost three of those elections (2000, 2004, 2016) and nearly lost in 2020</vt:lpstr>
      <vt:lpstr>Republicans’ Problem</vt:lpstr>
      <vt:lpstr>Youth Vote (ages 18-29)</vt:lpstr>
      <vt:lpstr>Cumulative effect of shift toward Democratic Party among young adults</vt:lpstr>
      <vt:lpstr>Age- Georgia Senate Run-Off Election</vt:lpstr>
      <vt:lpstr>The Making of the Last Democratic Majority</vt:lpstr>
      <vt:lpstr>Race, Ethnicity &amp; the Vote</vt:lpstr>
      <vt:lpstr>  </vt:lpstr>
      <vt:lpstr>Vote of college educated</vt:lpstr>
      <vt:lpstr>Democratic advantage from secular trend</vt:lpstr>
      <vt:lpstr>2020 Presidential Vote by Religious Orientation</vt:lpstr>
      <vt:lpstr>Another advantage for Democrats- positioning of the two parties</vt:lpstr>
      <vt:lpstr>Why positioning matters in a 2-party system – Independents hold balance of power</vt:lpstr>
      <vt:lpstr>A Looming Risk for GOP – a growing factional divide</vt:lpstr>
      <vt:lpstr>A disastrous possibility for Republicans – break-up into two parties</vt:lpstr>
      <vt:lpstr>Historically, breakups have been disastrous for the party</vt:lpstr>
      <vt:lpstr>Republican Safety Valve?</vt:lpstr>
      <vt:lpstr>The Cost of Factionalism – Republican Slippage in Since November–  </vt:lpstr>
      <vt:lpstr>Trend in GOP’s favorability resembles that when Nixon resigned as president in 1973</vt:lpstr>
      <vt:lpstr>What could go wrong for Democrats?</vt:lpstr>
      <vt:lpstr>In-Party Losses in House Races since World War II</vt:lpstr>
      <vt:lpstr>What could go wrong for Democrats?</vt:lpstr>
      <vt:lpstr>Image of Democratic Party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Democrats or Republicans? Which Party Is the Party of the Future?</dc:title>
  <dc:creator>Patterson, Thomas E.</dc:creator>
  <cp:lastModifiedBy>Patterson, Thomas E.</cp:lastModifiedBy>
  <cp:revision>197</cp:revision>
  <dcterms:created xsi:type="dcterms:W3CDTF">2020-11-17T19:14:23Z</dcterms:created>
  <dcterms:modified xsi:type="dcterms:W3CDTF">2021-02-19T15:42:17Z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0x010100F779FCFE4EE1AF4BACC39A2989067400</vt:lpwstr>
  </property>
</Properties>
</file>