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6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charts/chart8.xml" ContentType="application/vnd.openxmlformats-officedocument.drawingml.chart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charts/chart9.xml" ContentType="application/vnd.openxmlformats-officedocument.drawingml.chart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charts/chart10.xml" ContentType="application/vnd.openxmlformats-officedocument.drawingml.chart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76" r:id="rId3"/>
    <p:sldId id="277" r:id="rId4"/>
    <p:sldId id="258" r:id="rId5"/>
    <p:sldId id="275" r:id="rId6"/>
    <p:sldId id="265" r:id="rId7"/>
    <p:sldId id="264" r:id="rId8"/>
    <p:sldId id="261" r:id="rId9"/>
    <p:sldId id="281" r:id="rId10"/>
    <p:sldId id="263" r:id="rId11"/>
    <p:sldId id="28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480" y="-3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6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2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3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4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percentage of TV talking time   </a:t>
            </a:r>
          </a:p>
          <a:p>
            <a:pPr>
              <a:defRPr/>
            </a:pPr>
            <a:r>
              <a:rPr lang="en-US" dirty="0" smtClean="0"/>
              <a:t>when Trump is topic of story</a:t>
            </a:r>
            <a:endParaRPr lang="en-US" dirty="0"/>
          </a:p>
        </c:rich>
      </c:tx>
      <c:layout>
        <c:manualLayout>
          <c:xMode val="edge"/>
          <c:yMode val="edge"/>
          <c:x val="0.32395839408962768"/>
          <c:y val="3.0303030303030304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exposure when Trump is topic (excludes journalists &amp; pundits)</c:v>
                </c:pt>
              </c:strCache>
            </c:strRef>
          </c:tx>
          <c:dLbls>
            <c:dLbl>
              <c:idx val="0"/>
              <c:layout>
                <c:manualLayout>
                  <c:x val="-0.14877114319043452"/>
                  <c:y val="-0.11670166229221347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15802602799650045"/>
                  <c:y val="-5.1698282032927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40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1.1432876445999806E-2"/>
                  <c:y val="-3.3239879106020838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1547608632254301"/>
                  <c:y val="8.2844388769585664E-2"/>
                </c:manualLayout>
              </c:layout>
              <c:tx>
                <c:rich>
                  <a:bodyPr/>
                  <a:lstStyle/>
                  <a:p>
                    <a:pPr>
                      <a:defRPr sz="1400">
                        <a:solidFill>
                          <a:schemeClr val="bg1"/>
                        </a:solidFill>
                      </a:defRPr>
                    </a:pPr>
                    <a:r>
                      <a:rPr lang="en-US" sz="1400" dirty="0">
                        <a:solidFill>
                          <a:schemeClr val="bg1"/>
                        </a:solidFill>
                      </a:rPr>
                      <a:t>Democrats </a:t>
                    </a:r>
                  </a:p>
                  <a:p>
                    <a:pPr>
                      <a:defRPr sz="1400">
                        <a:solidFill>
                          <a:schemeClr val="bg1"/>
                        </a:solidFill>
                      </a:defRPr>
                    </a:pPr>
                    <a:r>
                      <a:rPr lang="en-US" sz="1400" dirty="0" smtClean="0">
                        <a:solidFill>
                          <a:schemeClr val="bg1"/>
                        </a:solidFill>
                      </a:rPr>
                      <a:t>6%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1.6398123845630407E-4"/>
                  <c:y val="-2.109878310665712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1.8896179644211142E-2"/>
                  <c:y val="-3.519844110395292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400">
                      <a:solidFill>
                        <a:schemeClr val="tx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7"/>
              <c:layout>
                <c:manualLayout>
                  <c:x val="0.21008852192087099"/>
                  <c:y val="-4.0656167979002622E-2"/>
                </c:manualLayout>
              </c:layout>
              <c:spPr/>
              <c:txPr>
                <a:bodyPr/>
                <a:lstStyle/>
                <a:p>
                  <a:pPr>
                    <a:defRPr sz="1400"/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8"/>
              <c:layout>
                <c:manualLayout>
                  <c:x val="-1.8325252746184503E-2"/>
                  <c:y val="2.202497415095840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spPr/>
              <c:txPr>
                <a:bodyPr/>
                <a:lstStyle/>
                <a:p>
                  <a:pPr>
                    <a:defRPr sz="1400"/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0"/>
              <c:layout>
                <c:manualLayout>
                  <c:x val="-0.10884392923106834"/>
                  <c:y val="2.815338423606141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0.2171951249149412"/>
                  <c:y val="4.734490575041756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Sheet1!$A$2:$A$8</c:f>
              <c:strCache>
                <c:ptCount val="7"/>
                <c:pt idx="0">
                  <c:v>Trump</c:v>
                </c:pt>
                <c:pt idx="1">
                  <c:v>Administration officials</c:v>
                </c:pt>
                <c:pt idx="2">
                  <c:v>Republicans</c:v>
                </c:pt>
                <c:pt idx="3">
                  <c:v>Democrats</c:v>
                </c:pt>
                <c:pt idx="4">
                  <c:v>Protesters</c:v>
                </c:pt>
                <c:pt idx="5">
                  <c:v>FBI</c:v>
                </c:pt>
                <c:pt idx="6">
                  <c:v>Other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4734</c:v>
                </c:pt>
                <c:pt idx="1">
                  <c:v>772</c:v>
                </c:pt>
                <c:pt idx="2">
                  <c:v>285</c:v>
                </c:pt>
                <c:pt idx="3">
                  <c:v>427</c:v>
                </c:pt>
                <c:pt idx="4">
                  <c:v>240</c:v>
                </c:pt>
                <c:pt idx="5">
                  <c:v>112</c:v>
                </c:pt>
                <c:pt idx="6">
                  <c:v>697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500" b="1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092373869932925"/>
          <c:y val="0.12642710974687485"/>
          <c:w val="0.81210095265869542"/>
          <c:h val="0.8424994439254415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all other outlets</c:v>
                </c:pt>
                <c:pt idx="1">
                  <c:v>Fox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21</c:v>
                </c:pt>
                <c:pt idx="1">
                  <c:v>20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all other outlets</c:v>
                </c:pt>
                <c:pt idx="1">
                  <c:v>Fox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79</c:v>
                </c:pt>
                <c:pt idx="1">
                  <c:v>80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1773696"/>
        <c:axId val="41783680"/>
      </c:barChart>
      <c:catAx>
        <c:axId val="41773696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41783680"/>
        <c:crosses val="autoZero"/>
        <c:auto val="1"/>
        <c:lblAlgn val="ctr"/>
        <c:lblOffset val="100"/>
        <c:noMultiLvlLbl val="0"/>
      </c:catAx>
      <c:valAx>
        <c:axId val="4178368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177369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35052456984543601"/>
          <c:y val="9.6153846153846159E-2"/>
          <c:w val="0.30203728006221442"/>
          <c:h val="8.8958964264082369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percentage of news coverage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Lbls>
            <c:dLbl>
              <c:idx val="0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1.2964238845144357E-2"/>
                  <c:y val="1.14330310983854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9431260328570042E-2"/>
                  <c:y val="-3.3239879106020838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Russia &amp; Election</a:t>
                    </a:r>
                    <a:r>
                      <a:rPr lang="en-US" dirty="0"/>
                      <a:t>
6%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6.0632473024205311E-2"/>
                  <c:y val="-9.741151674222541E-2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en-US" smtClean="0">
                        <a:solidFill>
                          <a:schemeClr val="bg1"/>
                        </a:solidFill>
                      </a:rPr>
                      <a:t>Terrorist</a:t>
                    </a:r>
                  </a:p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en-US" smtClean="0">
                        <a:solidFill>
                          <a:schemeClr val="bg1"/>
                        </a:solidFill>
                      </a:rPr>
                      <a:t> </a:t>
                    </a:r>
                    <a:r>
                      <a:rPr lang="en-US">
                        <a:solidFill>
                          <a:schemeClr val="bg1"/>
                        </a:solidFill>
                      </a:rPr>
                      <a:t>threat
9%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7"/>
              <c:layout>
                <c:manualLayout>
                  <c:x val="0.19311327403519005"/>
                  <c:y val="-6.0858188181022829E-2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1.8325252746184503E-2"/>
                  <c:y val="2.202497415095840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0"/>
              <c:layout>
                <c:manualLayout>
                  <c:x val="-0.10884392923106834"/>
                  <c:y val="2.815338423606141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0.2171951249149412"/>
                  <c:y val="4.734490575041756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Sheet1!$A$2:$A$13</c:f>
              <c:strCache>
                <c:ptCount val="12"/>
                <c:pt idx="0">
                  <c:v>Immigration</c:v>
                </c:pt>
                <c:pt idx="1">
                  <c:v>Personnel</c:v>
                </c:pt>
                <c:pt idx="2">
                  <c:v>Election Fraud</c:v>
                </c:pt>
                <c:pt idx="3">
                  <c:v>Health Care</c:v>
                </c:pt>
                <c:pt idx="4">
                  <c:v>Terrorist threat</c:v>
                </c:pt>
                <c:pt idx="5">
                  <c:v>Other domestic</c:v>
                </c:pt>
                <c:pt idx="6">
                  <c:v>Int'l trade</c:v>
                </c:pt>
                <c:pt idx="7">
                  <c:v>Other foreign/defense</c:v>
                </c:pt>
                <c:pt idx="8">
                  <c:v>Personal background</c:v>
                </c:pt>
                <c:pt idx="9">
                  <c:v>Other</c:v>
                </c:pt>
                <c:pt idx="10">
                  <c:v>Fitness for office</c:v>
                </c:pt>
                <c:pt idx="11">
                  <c:v>Economy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1220</c:v>
                </c:pt>
                <c:pt idx="1">
                  <c:v>444</c:v>
                </c:pt>
                <c:pt idx="2">
                  <c:v>443</c:v>
                </c:pt>
                <c:pt idx="3">
                  <c:v>886</c:v>
                </c:pt>
                <c:pt idx="4">
                  <c:v>645</c:v>
                </c:pt>
                <c:pt idx="5">
                  <c:v>600</c:v>
                </c:pt>
                <c:pt idx="6">
                  <c:v>278</c:v>
                </c:pt>
                <c:pt idx="7">
                  <c:v>1245</c:v>
                </c:pt>
                <c:pt idx="8">
                  <c:v>377</c:v>
                </c:pt>
                <c:pt idx="9">
                  <c:v>689</c:v>
                </c:pt>
                <c:pt idx="10">
                  <c:v>181</c:v>
                </c:pt>
                <c:pt idx="11">
                  <c:v>289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6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percentage of news</a:t>
            </a:r>
            <a:r>
              <a:rPr lang="en-US" baseline="0" dirty="0" smtClean="0"/>
              <a:t> coverage</a:t>
            </a:r>
            <a:endParaRPr lang="en-US" dirty="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Lbls>
            <c:dLbl>
              <c:idx val="0"/>
              <c:layout>
                <c:manualLayout>
                  <c:x val="-9.13620346067852E-2"/>
                  <c:y val="0.18231700204141149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0871792067658209E-2"/>
                  <c:y val="1.329208848893888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8.4510182754933411E-3"/>
                  <c:y val="4.443540523861993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9.9846894138232731E-4"/>
                  <c:y val="3.523267924842728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7"/>
              <c:layout>
                <c:manualLayout>
                  <c:x val="0.14471329104695246"/>
                  <c:y val="-0.1499824457248104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1.9370443277923591E-2"/>
                  <c:y val="1.972315960504936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0"/>
              <c:layout>
                <c:manualLayout>
                  <c:x val="-0.28273044862447749"/>
                  <c:y val="-9.7254440657159585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Sheet1!$A$2:$A$13</c:f>
              <c:strCache>
                <c:ptCount val="12"/>
                <c:pt idx="0">
                  <c:v>Immigration</c:v>
                </c:pt>
                <c:pt idx="1">
                  <c:v>Personnel</c:v>
                </c:pt>
                <c:pt idx="2">
                  <c:v>Election Fraud</c:v>
                </c:pt>
                <c:pt idx="3">
                  <c:v>Health Care</c:v>
                </c:pt>
                <c:pt idx="4">
                  <c:v>Terrorism</c:v>
                </c:pt>
                <c:pt idx="5">
                  <c:v>Other domestic</c:v>
                </c:pt>
                <c:pt idx="6">
                  <c:v>Int'l trade</c:v>
                </c:pt>
                <c:pt idx="7">
                  <c:v>Other foreign/defense</c:v>
                </c:pt>
                <c:pt idx="8">
                  <c:v>Personal background</c:v>
                </c:pt>
                <c:pt idx="9">
                  <c:v>Other</c:v>
                </c:pt>
                <c:pt idx="10">
                  <c:v>Fitness for office</c:v>
                </c:pt>
                <c:pt idx="11">
                  <c:v>Economy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970</c:v>
                </c:pt>
                <c:pt idx="1">
                  <c:v>672</c:v>
                </c:pt>
                <c:pt idx="2">
                  <c:v>112</c:v>
                </c:pt>
                <c:pt idx="3">
                  <c:v>243</c:v>
                </c:pt>
                <c:pt idx="4">
                  <c:v>364</c:v>
                </c:pt>
                <c:pt idx="5">
                  <c:v>401</c:v>
                </c:pt>
                <c:pt idx="6">
                  <c:v>896</c:v>
                </c:pt>
                <c:pt idx="7">
                  <c:v>1595</c:v>
                </c:pt>
                <c:pt idx="8">
                  <c:v>159</c:v>
                </c:pt>
                <c:pt idx="9">
                  <c:v>886</c:v>
                </c:pt>
                <c:pt idx="10">
                  <c:v>438</c:v>
                </c:pt>
                <c:pt idx="11">
                  <c:v>811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tone</a:t>
            </a:r>
            <a:r>
              <a:rPr lang="en-US" baseline="0" dirty="0" smtClean="0"/>
              <a:t> of candidates’ coverage</a:t>
            </a:r>
            <a:endParaRPr lang="en-US" dirty="0"/>
          </a:p>
        </c:rich>
      </c:tx>
      <c:layout/>
      <c:overlay val="0"/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Clinton</c:v>
                </c:pt>
                <c:pt idx="1">
                  <c:v>G.W. Bush</c:v>
                </c:pt>
                <c:pt idx="2">
                  <c:v>Obama</c:v>
                </c:pt>
                <c:pt idx="3">
                  <c:v>Trump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57</c:v>
                </c:pt>
                <c:pt idx="2">
                  <c:v>41</c:v>
                </c:pt>
                <c:pt idx="3">
                  <c:v>80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Clinton</c:v>
                </c:pt>
                <c:pt idx="1">
                  <c:v>G.W. Bush</c:v>
                </c:pt>
                <c:pt idx="2">
                  <c:v>Obama</c:v>
                </c:pt>
                <c:pt idx="3">
                  <c:v>Trump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40</c:v>
                </c:pt>
                <c:pt idx="1">
                  <c:v>43</c:v>
                </c:pt>
                <c:pt idx="2">
                  <c:v>59</c:v>
                </c:pt>
                <c:pt idx="3">
                  <c:v>20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40609664"/>
        <c:axId val="40611200"/>
      </c:barChart>
      <c:catAx>
        <c:axId val="40609664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crossAx val="40611200"/>
        <c:crosses val="autoZero"/>
        <c:auto val="1"/>
        <c:lblAlgn val="ctr"/>
        <c:lblOffset val="100"/>
        <c:noMultiLvlLbl val="0"/>
      </c:catAx>
      <c:valAx>
        <c:axId val="406112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0609664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dirty="0" smtClean="0">
                <a:effectLst/>
              </a:rPr>
              <a:t>tone of news coverage</a:t>
            </a:r>
            <a:endParaRPr lang="en-US" sz="1800" dirty="0" smtClean="0">
              <a:effectLst/>
            </a:endParaRPr>
          </a:p>
          <a:p>
            <a:pPr>
              <a:defRPr/>
            </a:pPr>
            <a:r>
              <a:rPr lang="en-US" sz="1800" b="0" dirty="0" smtClean="0">
                <a:effectLst/>
              </a:rPr>
              <a:t>(percentage of statements with positive or negative tone)</a:t>
            </a:r>
            <a:endParaRPr lang="en-US" sz="1800" dirty="0" smtClean="0">
              <a:effectLst/>
            </a:endParaRPr>
          </a:p>
          <a:p>
            <a:pPr>
              <a:defRPr/>
            </a:pPr>
            <a:endParaRPr lang="en-US" dirty="0"/>
          </a:p>
        </c:rich>
      </c:tx>
      <c:layout>
        <c:manualLayout>
          <c:xMode val="edge"/>
          <c:yMode val="edge"/>
          <c:x val="0.18637345679012349"/>
          <c:y val="0"/>
        </c:manualLayout>
      </c:layout>
      <c:overlay val="0"/>
      <c:spPr>
        <a:noFill/>
      </c:spPr>
    </c:title>
    <c:autoTitleDeleted val="0"/>
    <c:plotArea>
      <c:layout>
        <c:manualLayout>
          <c:layoutTarget val="inner"/>
          <c:xMode val="edge"/>
          <c:yMode val="edge"/>
          <c:x val="9.2592592592592587E-3"/>
          <c:y val="0.18258920808676518"/>
          <c:w val="0.96604938271604934"/>
          <c:h val="0.7194756121514912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Sheet1!$A$2:$A$16</c:f>
              <c:numCache>
                <c:formatCode>General</c:formatCode>
                <c:ptCount val="1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</c:numCache>
            </c:num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72</c:v>
                </c:pt>
                <c:pt idx="1">
                  <c:v>85</c:v>
                </c:pt>
                <c:pt idx="2">
                  <c:v>85</c:v>
                </c:pt>
                <c:pt idx="3">
                  <c:v>88</c:v>
                </c:pt>
                <c:pt idx="4">
                  <c:v>78</c:v>
                </c:pt>
                <c:pt idx="5">
                  <c:v>82</c:v>
                </c:pt>
                <c:pt idx="6">
                  <c:v>76</c:v>
                </c:pt>
                <c:pt idx="7">
                  <c:v>88</c:v>
                </c:pt>
                <c:pt idx="8">
                  <c:v>85</c:v>
                </c:pt>
                <c:pt idx="9">
                  <c:v>90</c:v>
                </c:pt>
                <c:pt idx="10">
                  <c:v>80</c:v>
                </c:pt>
                <c:pt idx="11">
                  <c:v>70</c:v>
                </c:pt>
                <c:pt idx="12">
                  <c:v>83</c:v>
                </c:pt>
                <c:pt idx="13">
                  <c:v>74</c:v>
                </c:pt>
                <c:pt idx="14">
                  <c:v>86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Sheet1!$A$2:$A$16</c:f>
              <c:numCache>
                <c:formatCode>General</c:formatCode>
                <c:ptCount val="1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</c:numCache>
            </c:numRef>
          </c:cat>
          <c:val>
            <c:numRef>
              <c:f>Sheet1!$C$2:$C$16</c:f>
              <c:numCache>
                <c:formatCode>General</c:formatCode>
                <c:ptCount val="15"/>
                <c:pt idx="0">
                  <c:v>28</c:v>
                </c:pt>
                <c:pt idx="1">
                  <c:v>15</c:v>
                </c:pt>
                <c:pt idx="2">
                  <c:v>15</c:v>
                </c:pt>
                <c:pt idx="3">
                  <c:v>12</c:v>
                </c:pt>
                <c:pt idx="4">
                  <c:v>22</c:v>
                </c:pt>
                <c:pt idx="5">
                  <c:v>18</c:v>
                </c:pt>
                <c:pt idx="6">
                  <c:v>24</c:v>
                </c:pt>
                <c:pt idx="7">
                  <c:v>12</c:v>
                </c:pt>
                <c:pt idx="8">
                  <c:v>15</c:v>
                </c:pt>
                <c:pt idx="9">
                  <c:v>10</c:v>
                </c:pt>
                <c:pt idx="10">
                  <c:v>20</c:v>
                </c:pt>
                <c:pt idx="11">
                  <c:v>30</c:v>
                </c:pt>
                <c:pt idx="12">
                  <c:v>17</c:v>
                </c:pt>
                <c:pt idx="13">
                  <c:v>26</c:v>
                </c:pt>
                <c:pt idx="14">
                  <c:v>14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1991168"/>
        <c:axId val="42017536"/>
      </c:lineChart>
      <c:catAx>
        <c:axId val="41991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42017536"/>
        <c:crosses val="autoZero"/>
        <c:auto val="1"/>
        <c:lblAlgn val="ctr"/>
        <c:lblOffset val="100"/>
        <c:noMultiLvlLbl val="0"/>
      </c:catAx>
      <c:valAx>
        <c:axId val="4201753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4199116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30421891707980947"/>
          <c:y val="0.11593134985858258"/>
          <c:w val="0.40699426460581317"/>
          <c:h val="0.16486900135948968"/>
        </c:manualLayout>
      </c:layout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Sheet1!$A$2:$A$12</c:f>
              <c:strCache>
                <c:ptCount val="11"/>
                <c:pt idx="0">
                  <c:v>BBC</c:v>
                </c:pt>
                <c:pt idx="1">
                  <c:v>FT</c:v>
                </c:pt>
                <c:pt idx="2">
                  <c:v>ARD</c:v>
                </c:pt>
                <c:pt idx="4">
                  <c:v>Fox</c:v>
                </c:pt>
                <c:pt idx="5">
                  <c:v>WSJ</c:v>
                </c:pt>
                <c:pt idx="6">
                  <c:v>WashPost</c:v>
                </c:pt>
                <c:pt idx="7">
                  <c:v>NYTimes</c:v>
                </c:pt>
                <c:pt idx="8">
                  <c:v>CBS</c:v>
                </c:pt>
                <c:pt idx="9">
                  <c:v>NBC</c:v>
                </c:pt>
                <c:pt idx="10">
                  <c:v>CNN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74</c:v>
                </c:pt>
                <c:pt idx="1">
                  <c:v>84</c:v>
                </c:pt>
                <c:pt idx="2">
                  <c:v>98</c:v>
                </c:pt>
                <c:pt idx="4">
                  <c:v>52</c:v>
                </c:pt>
                <c:pt idx="5">
                  <c:v>70</c:v>
                </c:pt>
                <c:pt idx="6">
                  <c:v>83</c:v>
                </c:pt>
                <c:pt idx="7">
                  <c:v>87</c:v>
                </c:pt>
                <c:pt idx="8">
                  <c:v>91</c:v>
                </c:pt>
                <c:pt idx="9">
                  <c:v>93</c:v>
                </c:pt>
                <c:pt idx="10">
                  <c:v>93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Sheet1!$A$2:$A$12</c:f>
              <c:strCache>
                <c:ptCount val="11"/>
                <c:pt idx="0">
                  <c:v>BBC</c:v>
                </c:pt>
                <c:pt idx="1">
                  <c:v>FT</c:v>
                </c:pt>
                <c:pt idx="2">
                  <c:v>ARD</c:v>
                </c:pt>
                <c:pt idx="4">
                  <c:v>Fox</c:v>
                </c:pt>
                <c:pt idx="5">
                  <c:v>WSJ</c:v>
                </c:pt>
                <c:pt idx="6">
                  <c:v>WashPost</c:v>
                </c:pt>
                <c:pt idx="7">
                  <c:v>NYTimes</c:v>
                </c:pt>
                <c:pt idx="8">
                  <c:v>CBS</c:v>
                </c:pt>
                <c:pt idx="9">
                  <c:v>NBC</c:v>
                </c:pt>
                <c:pt idx="10">
                  <c:v>CNN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26</c:v>
                </c:pt>
                <c:pt idx="1">
                  <c:v>16</c:v>
                </c:pt>
                <c:pt idx="2">
                  <c:v>2</c:v>
                </c:pt>
                <c:pt idx="4">
                  <c:v>48</c:v>
                </c:pt>
                <c:pt idx="5">
                  <c:v>30</c:v>
                </c:pt>
                <c:pt idx="6">
                  <c:v>17</c:v>
                </c:pt>
                <c:pt idx="7">
                  <c:v>13</c:v>
                </c:pt>
                <c:pt idx="8">
                  <c:v>9</c:v>
                </c:pt>
                <c:pt idx="9">
                  <c:v>7</c:v>
                </c:pt>
                <c:pt idx="10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2411520"/>
        <c:axId val="42413056"/>
      </c:barChart>
      <c:catAx>
        <c:axId val="4241152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42413056"/>
        <c:crosses val="autoZero"/>
        <c:auto val="1"/>
        <c:lblAlgn val="ctr"/>
        <c:lblOffset val="100"/>
        <c:noMultiLvlLbl val="0"/>
      </c:catAx>
      <c:valAx>
        <c:axId val="424130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2411520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All other topics</c:v>
                </c:pt>
                <c:pt idx="1">
                  <c:v>Economy</c:v>
                </c:pt>
                <c:pt idx="2">
                  <c:v>Other domestic</c:v>
                </c:pt>
                <c:pt idx="3">
                  <c:v>Terrorist threat</c:v>
                </c:pt>
                <c:pt idx="4">
                  <c:v>Fitness for office</c:v>
                </c:pt>
                <c:pt idx="5">
                  <c:v>Personnel</c:v>
                </c:pt>
                <c:pt idx="6">
                  <c:v>Other foreign/defense</c:v>
                </c:pt>
                <c:pt idx="7">
                  <c:v>Personal background</c:v>
                </c:pt>
                <c:pt idx="8">
                  <c:v>Int'l trade</c:v>
                </c:pt>
                <c:pt idx="9">
                  <c:v>Russia &amp; the election</c:v>
                </c:pt>
                <c:pt idx="10">
                  <c:v>Health Care</c:v>
                </c:pt>
                <c:pt idx="11">
                  <c:v>Immigration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82</c:v>
                </c:pt>
                <c:pt idx="1">
                  <c:v>54</c:v>
                </c:pt>
                <c:pt idx="2">
                  <c:v>72</c:v>
                </c:pt>
                <c:pt idx="3">
                  <c:v>70</c:v>
                </c:pt>
                <c:pt idx="4">
                  <c:v>81</c:v>
                </c:pt>
                <c:pt idx="5">
                  <c:v>82</c:v>
                </c:pt>
                <c:pt idx="6">
                  <c:v>82</c:v>
                </c:pt>
                <c:pt idx="7">
                  <c:v>82</c:v>
                </c:pt>
                <c:pt idx="8">
                  <c:v>84</c:v>
                </c:pt>
                <c:pt idx="9">
                  <c:v>87</c:v>
                </c:pt>
                <c:pt idx="10">
                  <c:v>87</c:v>
                </c:pt>
                <c:pt idx="11">
                  <c:v>96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All other topics</c:v>
                </c:pt>
                <c:pt idx="1">
                  <c:v>Economy</c:v>
                </c:pt>
                <c:pt idx="2">
                  <c:v>Other domestic</c:v>
                </c:pt>
                <c:pt idx="3">
                  <c:v>Terrorist threat</c:v>
                </c:pt>
                <c:pt idx="4">
                  <c:v>Fitness for office</c:v>
                </c:pt>
                <c:pt idx="5">
                  <c:v>Personnel</c:v>
                </c:pt>
                <c:pt idx="6">
                  <c:v>Other foreign/defense</c:v>
                </c:pt>
                <c:pt idx="7">
                  <c:v>Personal background</c:v>
                </c:pt>
                <c:pt idx="8">
                  <c:v>Int'l trade</c:v>
                </c:pt>
                <c:pt idx="9">
                  <c:v>Russia &amp; the election</c:v>
                </c:pt>
                <c:pt idx="10">
                  <c:v>Health Care</c:v>
                </c:pt>
                <c:pt idx="11">
                  <c:v>Immigration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18</c:v>
                </c:pt>
                <c:pt idx="1">
                  <c:v>46</c:v>
                </c:pt>
                <c:pt idx="2">
                  <c:v>28</c:v>
                </c:pt>
                <c:pt idx="3">
                  <c:v>30</c:v>
                </c:pt>
                <c:pt idx="4">
                  <c:v>19</c:v>
                </c:pt>
                <c:pt idx="5">
                  <c:v>18</c:v>
                </c:pt>
                <c:pt idx="6">
                  <c:v>18</c:v>
                </c:pt>
                <c:pt idx="7">
                  <c:v>18</c:v>
                </c:pt>
                <c:pt idx="8">
                  <c:v>16</c:v>
                </c:pt>
                <c:pt idx="9">
                  <c:v>13</c:v>
                </c:pt>
                <c:pt idx="10">
                  <c:v>13</c:v>
                </c:pt>
                <c:pt idx="11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2751488"/>
        <c:axId val="42753024"/>
      </c:barChart>
      <c:catAx>
        <c:axId val="42751488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42753024"/>
        <c:crosses val="autoZero"/>
        <c:auto val="1"/>
        <c:lblAlgn val="ctr"/>
        <c:lblOffset val="100"/>
        <c:noMultiLvlLbl val="0"/>
      </c:catAx>
      <c:valAx>
        <c:axId val="427530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2751488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Other outlets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tx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Terrorist threat</c:v>
                </c:pt>
                <c:pt idx="1">
                  <c:v>Int'l trade</c:v>
                </c:pt>
                <c:pt idx="2">
                  <c:v>Fitness for office</c:v>
                </c:pt>
                <c:pt idx="3">
                  <c:v>Economy</c:v>
                </c:pt>
                <c:pt idx="4">
                  <c:v>Russia &amp; the election</c:v>
                </c:pt>
                <c:pt idx="5">
                  <c:v>Personnel</c:v>
                </c:pt>
                <c:pt idx="6">
                  <c:v>Health Care</c:v>
                </c:pt>
                <c:pt idx="7">
                  <c:v>Immigration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75</c:v>
                </c:pt>
                <c:pt idx="1">
                  <c:v>88</c:v>
                </c:pt>
                <c:pt idx="2">
                  <c:v>85</c:v>
                </c:pt>
                <c:pt idx="3">
                  <c:v>56</c:v>
                </c:pt>
                <c:pt idx="4">
                  <c:v>92</c:v>
                </c:pt>
                <c:pt idx="5">
                  <c:v>86</c:v>
                </c:pt>
                <c:pt idx="6">
                  <c:v>92</c:v>
                </c:pt>
                <c:pt idx="7">
                  <c:v>97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Fox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tx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Terrorist threat</c:v>
                </c:pt>
                <c:pt idx="1">
                  <c:v>Int'l trade</c:v>
                </c:pt>
                <c:pt idx="2">
                  <c:v>Fitness for office</c:v>
                </c:pt>
                <c:pt idx="3">
                  <c:v>Economy</c:v>
                </c:pt>
                <c:pt idx="4">
                  <c:v>Russia &amp; the election</c:v>
                </c:pt>
                <c:pt idx="5">
                  <c:v>Personnel</c:v>
                </c:pt>
                <c:pt idx="6">
                  <c:v>Health Care</c:v>
                </c:pt>
                <c:pt idx="7">
                  <c:v>Immigration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19</c:v>
                </c:pt>
                <c:pt idx="1">
                  <c:v>20</c:v>
                </c:pt>
                <c:pt idx="2">
                  <c:v>33</c:v>
                </c:pt>
                <c:pt idx="3">
                  <c:v>43</c:v>
                </c:pt>
                <c:pt idx="4">
                  <c:v>60</c:v>
                </c:pt>
                <c:pt idx="5">
                  <c:v>72</c:v>
                </c:pt>
                <c:pt idx="6">
                  <c:v>78</c:v>
                </c:pt>
                <c:pt idx="7">
                  <c:v>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132224"/>
        <c:axId val="42133760"/>
      </c:barChart>
      <c:catAx>
        <c:axId val="42132224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42133760"/>
        <c:crosses val="autoZero"/>
        <c:auto val="1"/>
        <c:lblAlgn val="ctr"/>
        <c:lblOffset val="100"/>
        <c:noMultiLvlLbl val="0"/>
      </c:catAx>
      <c:valAx>
        <c:axId val="421337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2132224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783731894624282"/>
          <c:y val="8.687908714800481E-2"/>
          <c:w val="0.81210095265869542"/>
          <c:h val="0.6927819298011477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Fox</c:v>
                </c:pt>
                <c:pt idx="1">
                  <c:v>NBC</c:v>
                </c:pt>
                <c:pt idx="2">
                  <c:v>CNN</c:v>
                </c:pt>
                <c:pt idx="3">
                  <c:v>NYTimes</c:v>
                </c:pt>
                <c:pt idx="4">
                  <c:v>WashPost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33</c:v>
                </c:pt>
                <c:pt idx="1">
                  <c:v>80</c:v>
                </c:pt>
                <c:pt idx="2">
                  <c:v>82</c:v>
                </c:pt>
                <c:pt idx="3">
                  <c:v>87</c:v>
                </c:pt>
                <c:pt idx="4">
                  <c:v>96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Fox</c:v>
                </c:pt>
                <c:pt idx="1">
                  <c:v>NBC</c:v>
                </c:pt>
                <c:pt idx="2">
                  <c:v>CNN</c:v>
                </c:pt>
                <c:pt idx="3">
                  <c:v>NYTimes</c:v>
                </c:pt>
                <c:pt idx="4">
                  <c:v>WashPost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67</c:v>
                </c:pt>
                <c:pt idx="1">
                  <c:v>20</c:v>
                </c:pt>
                <c:pt idx="2">
                  <c:v>18</c:v>
                </c:pt>
                <c:pt idx="3">
                  <c:v>13</c:v>
                </c:pt>
                <c:pt idx="4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2184704"/>
        <c:axId val="42186240"/>
      </c:barChart>
      <c:catAx>
        <c:axId val="42184704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42186240"/>
        <c:crosses val="autoZero"/>
        <c:auto val="1"/>
        <c:lblAlgn val="ctr"/>
        <c:lblOffset val="100"/>
        <c:noMultiLvlLbl val="0"/>
      </c:catAx>
      <c:valAx>
        <c:axId val="421862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2184704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2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0.56088</cdr:x>
      <cdr:y>0.21887</cdr:y>
    </cdr:from>
    <cdr:to>
      <cdr:x>0.67199</cdr:x>
      <cdr:y>0.3704</cdr:y>
    </cdr:to>
    <cdr:sp macro="" textlink="">
      <cdr:nvSpPr>
        <cdr:cNvPr id="2" name="Oval 1"/>
        <cdr:cNvSpPr/>
      </cdr:nvSpPr>
      <cdr:spPr>
        <a:xfrm xmlns:a="http://schemas.openxmlformats.org/drawingml/2006/main">
          <a:off x="4615843" y="990600"/>
          <a:ext cx="914400" cy="685800"/>
        </a:xfrm>
        <a:prstGeom xmlns:a="http://schemas.openxmlformats.org/drawingml/2006/main" prst="ellipse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0.00463</cdr:x>
      <cdr:y>0.05085</cdr:y>
    </cdr:from>
    <cdr:to>
      <cdr:x>0.22685</cdr:x>
      <cdr:y>0.25424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8100" y="228600"/>
          <a:ext cx="18288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b="1" dirty="0" smtClean="0"/>
            <a:t>US News Outlets</a:t>
          </a:r>
          <a:endParaRPr lang="en-US" sz="2000" b="1" dirty="0"/>
        </a:p>
      </cdr:txBody>
    </cdr:sp>
  </cdr:relSizeAnchor>
  <cdr:relSizeAnchor xmlns:cdr="http://schemas.openxmlformats.org/drawingml/2006/chartDrawing">
    <cdr:from>
      <cdr:x>0</cdr:x>
      <cdr:y>0.66102</cdr:y>
    </cdr:from>
    <cdr:to>
      <cdr:x>0.24074</cdr:x>
      <cdr:y>0.86441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-419100" y="2971800"/>
          <a:ext cx="19812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b="1" dirty="0" smtClean="0"/>
            <a:t>European News Outlets</a:t>
          </a:r>
          <a:endParaRPr lang="en-US" sz="20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949A58-48E7-451E-B639-DC94BD14CAEF}" type="datetimeFigureOut">
              <a:rPr lang="en-US" smtClean="0"/>
              <a:t>6/9/2017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9CFD73-B92A-4B98-9A54-A190255CC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68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648A4-1AD7-4B9E-9642-8E59E7F3993D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78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648A4-1AD7-4B9E-9642-8E59E7F3993D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782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648A4-1AD7-4B9E-9642-8E59E7F3993D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78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648A4-1AD7-4B9E-9642-8E59E7F3993D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782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648A4-1AD7-4B9E-9642-8E59E7F3993D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78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685E4-FF1F-4BDF-B66A-CE7DCA791FFC}" type="datetimeFigureOut">
              <a:rPr lang="en-US" smtClean="0"/>
              <a:t>6/9/2017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A1D9F-F1A0-4678-A43F-6BC1A0E1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19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685E4-FF1F-4BDF-B66A-CE7DCA791FFC}" type="datetimeFigureOut">
              <a:rPr lang="en-US" smtClean="0"/>
              <a:t>6/9/2017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A1D9F-F1A0-4678-A43F-6BC1A0E1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55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685E4-FF1F-4BDF-B66A-CE7DCA791FFC}" type="datetimeFigureOut">
              <a:rPr lang="en-US" smtClean="0"/>
              <a:t>6/9/2017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A1D9F-F1A0-4678-A43F-6BC1A0E1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106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685E4-FF1F-4BDF-B66A-CE7DCA791FFC}" type="datetimeFigureOut">
              <a:rPr lang="en-US" smtClean="0"/>
              <a:t>6/9/2017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A1D9F-F1A0-4678-A43F-6BC1A0E1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219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685E4-FF1F-4BDF-B66A-CE7DCA791FFC}" type="datetimeFigureOut">
              <a:rPr lang="en-US" smtClean="0"/>
              <a:t>6/9/2017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A1D9F-F1A0-4678-A43F-6BC1A0E1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510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685E4-FF1F-4BDF-B66A-CE7DCA791FFC}" type="datetimeFigureOut">
              <a:rPr lang="en-US" smtClean="0"/>
              <a:t>6/9/2017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A1D9F-F1A0-4678-A43F-6BC1A0E1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053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685E4-FF1F-4BDF-B66A-CE7DCA791FFC}" type="datetimeFigureOut">
              <a:rPr lang="en-US" smtClean="0"/>
              <a:t>6/9/2017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A1D9F-F1A0-4678-A43F-6BC1A0E1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457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685E4-FF1F-4BDF-B66A-CE7DCA791FFC}" type="datetimeFigureOut">
              <a:rPr lang="en-US" smtClean="0"/>
              <a:t>6/9/2017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A1D9F-F1A0-4678-A43F-6BC1A0E1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249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685E4-FF1F-4BDF-B66A-CE7DCA791FFC}" type="datetimeFigureOut">
              <a:rPr lang="en-US" smtClean="0"/>
              <a:t>6/9/2017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A1D9F-F1A0-4678-A43F-6BC1A0E1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790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685E4-FF1F-4BDF-B66A-CE7DCA791FFC}" type="datetimeFigureOut">
              <a:rPr lang="en-US" smtClean="0"/>
              <a:t>6/9/2017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A1D9F-F1A0-4678-A43F-6BC1A0E1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17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685E4-FF1F-4BDF-B66A-CE7DCA791FFC}" type="datetimeFigureOut">
              <a:rPr lang="en-US" smtClean="0"/>
              <a:t>6/9/2017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A1D9F-F1A0-4678-A43F-6BC1A0E1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125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685E4-FF1F-4BDF-B66A-CE7DCA791FFC}" type="datetimeFigureOut">
              <a:rPr lang="en-US" smtClean="0"/>
              <a:t>6/9/2017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0A1D9F-F1A0-4678-A43F-6BC1A0E1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242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5400" b="1" dirty="0" smtClean="0">
                <a:solidFill>
                  <a:schemeClr val="tx2"/>
                </a:solidFill>
              </a:rPr>
              <a:t>News </a:t>
            </a:r>
            <a:r>
              <a:rPr lang="en-US" sz="5400" b="1" dirty="0">
                <a:solidFill>
                  <a:schemeClr val="tx2"/>
                </a:solidFill>
              </a:rPr>
              <a:t>c</a:t>
            </a:r>
            <a:r>
              <a:rPr lang="en-US" sz="5400" b="1" dirty="0" smtClean="0">
                <a:solidFill>
                  <a:schemeClr val="tx2"/>
                </a:solidFill>
              </a:rPr>
              <a:t>overage of</a:t>
            </a:r>
            <a:br>
              <a:rPr lang="en-US" sz="5400" b="1" dirty="0" smtClean="0">
                <a:solidFill>
                  <a:schemeClr val="tx2"/>
                </a:solidFill>
              </a:rPr>
            </a:br>
            <a:r>
              <a:rPr lang="en-US" sz="5400" b="1" dirty="0" smtClean="0">
                <a:solidFill>
                  <a:schemeClr val="tx2"/>
                </a:solidFill>
              </a:rPr>
              <a:t>Trump’s first 100 days</a:t>
            </a:r>
            <a:endParaRPr lang="en-US" sz="5400" b="1" dirty="0">
              <a:solidFill>
                <a:schemeClr val="tx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73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515314"/>
              </p:ext>
            </p:extLst>
          </p:nvPr>
        </p:nvGraphicFramePr>
        <p:xfrm>
          <a:off x="419100" y="1981200"/>
          <a:ext cx="82296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4294967295"/>
          </p:nvPr>
        </p:nvSpPr>
        <p:spPr>
          <a:xfrm>
            <a:off x="76200" y="1371600"/>
            <a:ext cx="9067800" cy="704850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en-US" sz="2900" b="1" dirty="0"/>
              <a:t>t</a:t>
            </a:r>
            <a:r>
              <a:rPr lang="en-US" sz="2900" b="1" dirty="0" smtClean="0"/>
              <a:t>one of news coverage</a:t>
            </a:r>
          </a:p>
          <a:p>
            <a:pPr marL="0" indent="0" algn="ctr">
              <a:buNone/>
            </a:pPr>
            <a:r>
              <a:rPr lang="en-US" sz="2200" b="0" dirty="0" smtClean="0"/>
              <a:t>(percentage of statements about Trump’s fitness for office</a:t>
            </a:r>
          </a:p>
          <a:p>
            <a:pPr marL="0" indent="0" algn="ctr">
              <a:buNone/>
            </a:pPr>
            <a:r>
              <a:rPr lang="en-US" sz="2200" b="0" dirty="0" smtClean="0"/>
              <a:t>with positive or negative tone)</a:t>
            </a:r>
            <a:endParaRPr lang="en-US" sz="2200" b="0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" y="609600"/>
            <a:ext cx="891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>
                <a:solidFill>
                  <a:schemeClr val="tx2"/>
                </a:solidFill>
              </a:rPr>
              <a:t>Figure 9.</a:t>
            </a:r>
            <a:r>
              <a:rPr lang="en-US" sz="2800" b="1" dirty="0" smtClean="0">
                <a:solidFill>
                  <a:schemeClr val="tx2"/>
                </a:solidFill>
              </a:rPr>
              <a:t> Trump’s “Fitness for Office” Coverage by </a:t>
            </a:r>
            <a:r>
              <a:rPr lang="en-US" sz="2800" b="1" dirty="0">
                <a:solidFill>
                  <a:schemeClr val="tx2"/>
                </a:solidFill>
              </a:rPr>
              <a:t>Outlet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5720" y="5562600"/>
            <a:ext cx="838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Media Tenor. CBS, Financial Times, and BBC not included because they had too few stories on Trump’s fitness for office to calculate reliable percentages</a:t>
            </a:r>
            <a:r>
              <a:rPr lang="en-US" sz="1200" dirty="0"/>
              <a:t>. Percentages </a:t>
            </a:r>
            <a:r>
              <a:rPr lang="en-US" sz="1200" dirty="0" smtClean="0"/>
              <a:t>exclude </a:t>
            </a:r>
            <a:r>
              <a:rPr lang="en-US" sz="1200" dirty="0"/>
              <a:t>news reports that were neutral in tone, which accounted for about a </a:t>
            </a:r>
          </a:p>
          <a:p>
            <a:r>
              <a:rPr lang="en-US" sz="1200" dirty="0"/>
              <a:t>third of the reports. </a:t>
            </a:r>
          </a:p>
          <a:p>
            <a:endParaRPr lang="en-US" sz="12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00800"/>
            <a:ext cx="9193213" cy="474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3811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6961328"/>
              </p:ext>
            </p:extLst>
          </p:nvPr>
        </p:nvGraphicFramePr>
        <p:xfrm>
          <a:off x="228600" y="2057400"/>
          <a:ext cx="82296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4294967295"/>
          </p:nvPr>
        </p:nvSpPr>
        <p:spPr>
          <a:xfrm>
            <a:off x="0" y="1676400"/>
            <a:ext cx="9067800" cy="83820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sz="2900" b="1" dirty="0"/>
              <a:t>t</a:t>
            </a:r>
            <a:r>
              <a:rPr lang="en-US" sz="2900" b="1" dirty="0" smtClean="0"/>
              <a:t>one of news coverage</a:t>
            </a:r>
          </a:p>
          <a:p>
            <a:pPr marL="0" indent="0" algn="ctr">
              <a:buNone/>
            </a:pPr>
            <a:r>
              <a:rPr lang="en-US" sz="2200" b="0" dirty="0" smtClean="0"/>
              <a:t>(percentage of statements about</a:t>
            </a:r>
          </a:p>
          <a:p>
            <a:pPr marL="0" indent="0" algn="ctr">
              <a:buNone/>
            </a:pPr>
            <a:r>
              <a:rPr lang="en-US" sz="2200" b="0" dirty="0" smtClean="0"/>
              <a:t>with positive or negative tone)</a:t>
            </a:r>
            <a:endParaRPr lang="en-US" sz="2200" b="0" dirty="0"/>
          </a:p>
        </p:txBody>
      </p:sp>
      <p:sp>
        <p:nvSpPr>
          <p:cNvPr id="11" name="TextBox 10"/>
          <p:cNvSpPr txBox="1"/>
          <p:nvPr/>
        </p:nvSpPr>
        <p:spPr>
          <a:xfrm>
            <a:off x="76200" y="457200"/>
            <a:ext cx="8915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 smtClean="0">
                <a:solidFill>
                  <a:schemeClr val="tx2"/>
                </a:solidFill>
              </a:rPr>
              <a:t>Figure 10.</a:t>
            </a:r>
            <a:r>
              <a:rPr lang="en-US" sz="3200" b="1" dirty="0" smtClean="0">
                <a:solidFill>
                  <a:schemeClr val="tx2"/>
                </a:solidFill>
              </a:rPr>
              <a:t> Tone of Coverage on Cruise Missile Attack on Syrian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800" y="5486400"/>
            <a:ext cx="82780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1200" dirty="0" smtClean="0"/>
              <a:t>Source: Media Tenor, April 7-13, </a:t>
            </a:r>
            <a:r>
              <a:rPr lang="en-US" sz="1200" dirty="0"/>
              <a:t>2017. </a:t>
            </a:r>
            <a:r>
              <a:rPr lang="en-US" sz="1200" dirty="0">
                <a:solidFill>
                  <a:prstClr val="black"/>
                </a:solidFill>
              </a:rPr>
              <a:t>Percentages excludes news reports that were neutral in tone, which accounted for about a </a:t>
            </a:r>
          </a:p>
          <a:p>
            <a:pPr lvl="0"/>
            <a:r>
              <a:rPr lang="en-US" sz="1200" dirty="0">
                <a:solidFill>
                  <a:prstClr val="black"/>
                </a:solidFill>
              </a:rPr>
              <a:t>third of the reports. </a:t>
            </a:r>
          </a:p>
          <a:p>
            <a:endParaRPr lang="en-US" sz="12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00800"/>
            <a:ext cx="9193213" cy="474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492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" y="0"/>
            <a:ext cx="8897607" cy="1143000"/>
          </a:xfrm>
        </p:spPr>
        <p:txBody>
          <a:bodyPr>
            <a:normAutofit/>
          </a:bodyPr>
          <a:lstStyle/>
          <a:p>
            <a:r>
              <a:rPr lang="en-US" sz="2800" b="1" i="1" dirty="0">
                <a:solidFill>
                  <a:schemeClr val="tx2"/>
                </a:solidFill>
              </a:rPr>
              <a:t>f</a:t>
            </a:r>
            <a:r>
              <a:rPr lang="en-US" sz="2800" b="1" i="1" dirty="0" smtClean="0">
                <a:solidFill>
                  <a:schemeClr val="tx2"/>
                </a:solidFill>
              </a:rPr>
              <a:t>igure 1</a:t>
            </a:r>
            <a:r>
              <a:rPr lang="en-US" sz="2800" b="1" dirty="0" smtClean="0">
                <a:solidFill>
                  <a:schemeClr val="tx2"/>
                </a:solidFill>
              </a:rPr>
              <a:t>. Who Does the Talking When Trump Is the Story?</a:t>
            </a:r>
            <a:endParaRPr lang="en-US" sz="2800" b="1" dirty="0">
              <a:solidFill>
                <a:schemeClr val="tx2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2608110"/>
              </p:ext>
            </p:extLst>
          </p:nvPr>
        </p:nvGraphicFramePr>
        <p:xfrm>
          <a:off x="355600" y="838200"/>
          <a:ext cx="8229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7320" y="5717232"/>
            <a:ext cx="8613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Source: Media Tenor, Jan 20-Apr 29, 2017. Excludes statements of news anchors and reporters. “Other” category includes, for example,</a:t>
            </a:r>
          </a:p>
          <a:p>
            <a:r>
              <a:rPr lang="en-US" sz="1200" dirty="0"/>
              <a:t>e</a:t>
            </a:r>
            <a:r>
              <a:rPr lang="en-US" sz="1200" dirty="0" smtClean="0"/>
              <a:t>xperts,  pundits, group spokespersons, and citizens.</a:t>
            </a:r>
            <a:endParaRPr lang="en-US" sz="12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00800"/>
            <a:ext cx="9193213" cy="474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973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1" dirty="0">
                <a:solidFill>
                  <a:schemeClr val="tx2"/>
                </a:solidFill>
              </a:rPr>
              <a:t>f</a:t>
            </a:r>
            <a:r>
              <a:rPr lang="en-US" sz="3600" b="1" i="1" dirty="0" smtClean="0">
                <a:solidFill>
                  <a:schemeClr val="tx2"/>
                </a:solidFill>
              </a:rPr>
              <a:t>igure 2</a:t>
            </a:r>
            <a:r>
              <a:rPr lang="en-US" sz="3600" b="1" dirty="0" smtClean="0">
                <a:solidFill>
                  <a:schemeClr val="tx2"/>
                </a:solidFill>
              </a:rPr>
              <a:t>. Topics of Trump’s U.S. Coverage</a:t>
            </a:r>
            <a:endParaRPr lang="en-US" sz="3600" b="1" dirty="0">
              <a:solidFill>
                <a:schemeClr val="tx2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1339580"/>
              </p:ext>
            </p:extLst>
          </p:nvPr>
        </p:nvGraphicFramePr>
        <p:xfrm>
          <a:off x="381000" y="1524000"/>
          <a:ext cx="82296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" y="6019800"/>
            <a:ext cx="28149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Source: Media Tenor, Jan 20-Apr 29, 2017 </a:t>
            </a:r>
            <a:endParaRPr lang="en-US" sz="12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00800"/>
            <a:ext cx="9193213" cy="474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464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sz="3600" b="1" i="1" dirty="0">
                <a:solidFill>
                  <a:schemeClr val="tx2"/>
                </a:solidFill>
              </a:rPr>
              <a:t>f</a:t>
            </a:r>
            <a:r>
              <a:rPr lang="en-US" sz="3600" b="1" i="1" dirty="0" smtClean="0">
                <a:solidFill>
                  <a:schemeClr val="tx2"/>
                </a:solidFill>
              </a:rPr>
              <a:t>igure 3</a:t>
            </a:r>
            <a:r>
              <a:rPr lang="en-US" sz="3600" b="1" dirty="0" smtClean="0">
                <a:solidFill>
                  <a:schemeClr val="tx2"/>
                </a:solidFill>
              </a:rPr>
              <a:t>. Topics of Trump’s European Coverage</a:t>
            </a:r>
            <a:endParaRPr lang="en-US" sz="3600" b="1" dirty="0">
              <a:solidFill>
                <a:schemeClr val="tx2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5744434"/>
              </p:ext>
            </p:extLst>
          </p:nvPr>
        </p:nvGraphicFramePr>
        <p:xfrm>
          <a:off x="377228" y="1371600"/>
          <a:ext cx="82296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8600" y="5791200"/>
            <a:ext cx="28149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Source: Media Tenor, Jan 20-Apr 29, 2017 </a:t>
            </a:r>
            <a:endParaRPr lang="en-US" sz="12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00800"/>
            <a:ext cx="9193213" cy="474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491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i="1" dirty="0">
                <a:solidFill>
                  <a:schemeClr val="tx2"/>
                </a:solidFill>
              </a:rPr>
              <a:t>f</a:t>
            </a:r>
            <a:r>
              <a:rPr lang="en-US" sz="4000" b="1" i="1" dirty="0" smtClean="0">
                <a:solidFill>
                  <a:schemeClr val="tx2"/>
                </a:solidFill>
              </a:rPr>
              <a:t>igure 4</a:t>
            </a:r>
            <a:r>
              <a:rPr lang="en-US" sz="4000" b="1" dirty="0" smtClean="0">
                <a:solidFill>
                  <a:schemeClr val="tx2"/>
                </a:solidFill>
              </a:rPr>
              <a:t>. Tone of President’s News Coverage during First 100 Days</a:t>
            </a:r>
            <a:endParaRPr lang="en-US" sz="4000" b="1" dirty="0">
              <a:solidFill>
                <a:schemeClr val="tx2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2635679"/>
              </p:ext>
            </p:extLst>
          </p:nvPr>
        </p:nvGraphicFramePr>
        <p:xfrm>
          <a:off x="433618" y="1646237"/>
          <a:ext cx="8229600" cy="4221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52400" y="5638800"/>
            <a:ext cx="81058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Sources: Stephen J. Farnsworth and S. Robert </a:t>
            </a:r>
            <a:r>
              <a:rPr lang="en-US" sz="1200" dirty="0" err="1" smtClean="0"/>
              <a:t>Lichter</a:t>
            </a:r>
            <a:r>
              <a:rPr lang="en-US" sz="1200" dirty="0" smtClean="0"/>
              <a:t>, </a:t>
            </a:r>
            <a:r>
              <a:rPr lang="en-US" sz="1200" i="1" dirty="0" smtClean="0"/>
              <a:t>The Mediated President </a:t>
            </a:r>
            <a:r>
              <a:rPr lang="en-US" sz="1200" dirty="0" smtClean="0"/>
              <a:t>(2006), p. 37 for Clinton and Bush; Center for Media &amp; Public Affairs, for Obama;  Media Tenor, for Trump. </a:t>
            </a:r>
            <a:r>
              <a:rPr lang="en-US" sz="1200" dirty="0"/>
              <a:t>Percentages </a:t>
            </a:r>
            <a:r>
              <a:rPr lang="en-US" sz="1200" dirty="0" smtClean="0"/>
              <a:t>exclude </a:t>
            </a:r>
            <a:r>
              <a:rPr lang="en-US" sz="1200" dirty="0"/>
              <a:t>news reports that were neutral in tone, which accounted for about a </a:t>
            </a:r>
            <a:r>
              <a:rPr lang="en-US" sz="1200" dirty="0" smtClean="0"/>
              <a:t>third </a:t>
            </a:r>
            <a:r>
              <a:rPr lang="en-US" sz="1200" dirty="0"/>
              <a:t>of the reports. </a:t>
            </a:r>
          </a:p>
          <a:p>
            <a:endParaRPr lang="en-US" sz="1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00800"/>
            <a:ext cx="9193213" cy="474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625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170" y="274638"/>
            <a:ext cx="8512630" cy="1143000"/>
          </a:xfrm>
        </p:spPr>
        <p:txBody>
          <a:bodyPr>
            <a:noAutofit/>
          </a:bodyPr>
          <a:lstStyle/>
          <a:p>
            <a:r>
              <a:rPr lang="en-US" sz="3600" b="1" i="1" dirty="0">
                <a:solidFill>
                  <a:schemeClr val="tx2"/>
                </a:solidFill>
              </a:rPr>
              <a:t>f</a:t>
            </a:r>
            <a:r>
              <a:rPr lang="en-US" sz="3600" b="1" i="1" dirty="0" smtClean="0">
                <a:solidFill>
                  <a:schemeClr val="tx2"/>
                </a:solidFill>
              </a:rPr>
              <a:t>igure 5.</a:t>
            </a:r>
            <a:r>
              <a:rPr lang="en-US" sz="3600" b="1" dirty="0" smtClean="0">
                <a:solidFill>
                  <a:schemeClr val="tx2"/>
                </a:solidFill>
              </a:rPr>
              <a:t> Weekly Tone of Trump’s Coverage</a:t>
            </a:r>
            <a:endParaRPr lang="en-US" sz="3600" b="1" dirty="0">
              <a:solidFill>
                <a:schemeClr val="tx2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1365811"/>
              </p:ext>
            </p:extLst>
          </p:nvPr>
        </p:nvGraphicFramePr>
        <p:xfrm>
          <a:off x="457200" y="1600201"/>
          <a:ext cx="82296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733800" y="5638800"/>
            <a:ext cx="2032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Week of presidency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53849" y="6008132"/>
            <a:ext cx="88713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Source: Media Tenor. Sunday through Saturday were the coding period for each week</a:t>
            </a:r>
            <a:r>
              <a:rPr lang="en-US" sz="1200" dirty="0"/>
              <a:t>. Percentages </a:t>
            </a:r>
            <a:r>
              <a:rPr lang="en-US" sz="1200" dirty="0" smtClean="0"/>
              <a:t>exclude </a:t>
            </a:r>
            <a:r>
              <a:rPr lang="en-US" sz="1200" dirty="0"/>
              <a:t>news reports that were </a:t>
            </a:r>
            <a:r>
              <a:rPr lang="en-US" sz="1200" dirty="0" smtClean="0"/>
              <a:t>neutral</a:t>
            </a:r>
          </a:p>
          <a:p>
            <a:r>
              <a:rPr lang="en-US" sz="1200" dirty="0" smtClean="0"/>
              <a:t> </a:t>
            </a:r>
            <a:r>
              <a:rPr lang="en-US" sz="1200" dirty="0"/>
              <a:t>in tone, which accounted for about a </a:t>
            </a:r>
            <a:r>
              <a:rPr lang="en-US" sz="1200" dirty="0" smtClean="0"/>
              <a:t>third </a:t>
            </a:r>
            <a:r>
              <a:rPr lang="en-US" sz="1200" dirty="0"/>
              <a:t>of the reports. </a:t>
            </a:r>
          </a:p>
          <a:p>
            <a:endParaRPr lang="en-US" sz="1200" dirty="0"/>
          </a:p>
        </p:txBody>
      </p:sp>
      <p:sp>
        <p:nvSpPr>
          <p:cNvPr id="3" name="Oval 2"/>
          <p:cNvSpPr/>
          <p:nvPr/>
        </p:nvSpPr>
        <p:spPr>
          <a:xfrm>
            <a:off x="1828800" y="2590800"/>
            <a:ext cx="1066800" cy="685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00800"/>
            <a:ext cx="9193213" cy="474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072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471011"/>
              </p:ext>
            </p:extLst>
          </p:nvPr>
        </p:nvGraphicFramePr>
        <p:xfrm>
          <a:off x="419100" y="1981200"/>
          <a:ext cx="82296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4294967295"/>
          </p:nvPr>
        </p:nvSpPr>
        <p:spPr>
          <a:xfrm>
            <a:off x="2171700" y="1295400"/>
            <a:ext cx="4724400" cy="704850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en-US" sz="2900" b="1" dirty="0"/>
              <a:t>t</a:t>
            </a:r>
            <a:r>
              <a:rPr lang="en-US" sz="2900" b="1" dirty="0" smtClean="0"/>
              <a:t>one of news coverage</a:t>
            </a:r>
          </a:p>
          <a:p>
            <a:pPr marL="0" indent="0" algn="ctr">
              <a:buNone/>
            </a:pPr>
            <a:r>
              <a:rPr lang="en-US" sz="2200" b="0" dirty="0" smtClean="0"/>
              <a:t>(percentage of news reports about fitness for office</a:t>
            </a:r>
          </a:p>
          <a:p>
            <a:pPr marL="0" indent="0" algn="ctr">
              <a:buNone/>
            </a:pPr>
            <a:r>
              <a:rPr lang="en-US" sz="2200" b="0" dirty="0" smtClean="0"/>
              <a:t>with positive or negative tone)</a:t>
            </a:r>
            <a:endParaRPr lang="en-US" sz="2200" b="0" dirty="0"/>
          </a:p>
        </p:txBody>
      </p:sp>
      <p:sp>
        <p:nvSpPr>
          <p:cNvPr id="11" name="TextBox 10"/>
          <p:cNvSpPr txBox="1"/>
          <p:nvPr/>
        </p:nvSpPr>
        <p:spPr>
          <a:xfrm>
            <a:off x="76200" y="457200"/>
            <a:ext cx="891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>
                <a:solidFill>
                  <a:schemeClr val="tx2"/>
                </a:solidFill>
              </a:rPr>
              <a:t>f</a:t>
            </a:r>
            <a:r>
              <a:rPr lang="en-US" sz="3200" b="1" i="1" dirty="0" smtClean="0">
                <a:solidFill>
                  <a:schemeClr val="tx2"/>
                </a:solidFill>
              </a:rPr>
              <a:t>igure 6.</a:t>
            </a:r>
            <a:r>
              <a:rPr lang="en-US" sz="3200" b="1" dirty="0" smtClean="0">
                <a:solidFill>
                  <a:schemeClr val="tx2"/>
                </a:solidFill>
              </a:rPr>
              <a:t> Tone of Trump’s Coverage by News Outlet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1451" y="5693509"/>
            <a:ext cx="85248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Source: Media Tenor, Jan 20-Apr 29, </a:t>
            </a:r>
            <a:r>
              <a:rPr lang="en-US" sz="1200" dirty="0"/>
              <a:t>2017. Percentages excludes news reports that were neutral in tone, which accounted for about a </a:t>
            </a:r>
          </a:p>
          <a:p>
            <a:r>
              <a:rPr lang="en-US" sz="1200" dirty="0"/>
              <a:t>third of the reports. </a:t>
            </a:r>
          </a:p>
          <a:p>
            <a:endParaRPr lang="en-US" sz="12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00800"/>
            <a:ext cx="9193213" cy="474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091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4126365"/>
              </p:ext>
            </p:extLst>
          </p:nvPr>
        </p:nvGraphicFramePr>
        <p:xfrm>
          <a:off x="419100" y="1981200"/>
          <a:ext cx="82296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4294967295"/>
          </p:nvPr>
        </p:nvSpPr>
        <p:spPr>
          <a:xfrm>
            <a:off x="2171700" y="1371600"/>
            <a:ext cx="4724400" cy="70485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sz="2900" b="1" dirty="0"/>
              <a:t>t</a:t>
            </a:r>
            <a:r>
              <a:rPr lang="en-US" sz="2900" b="1" dirty="0" smtClean="0"/>
              <a:t>one of news coverage</a:t>
            </a:r>
          </a:p>
          <a:p>
            <a:pPr marL="0" indent="0" algn="ctr">
              <a:buNone/>
            </a:pPr>
            <a:r>
              <a:rPr lang="en-US" sz="2200" b="0" dirty="0" smtClean="0"/>
              <a:t>(percentage of statements with positive or negative tone)</a:t>
            </a:r>
            <a:endParaRPr lang="en-US" sz="2200" b="0" dirty="0"/>
          </a:p>
        </p:txBody>
      </p:sp>
      <p:sp>
        <p:nvSpPr>
          <p:cNvPr id="11" name="TextBox 10"/>
          <p:cNvSpPr txBox="1"/>
          <p:nvPr/>
        </p:nvSpPr>
        <p:spPr>
          <a:xfrm>
            <a:off x="76200" y="457200"/>
            <a:ext cx="891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>
                <a:solidFill>
                  <a:schemeClr val="tx2"/>
                </a:solidFill>
              </a:rPr>
              <a:t>f</a:t>
            </a:r>
            <a:r>
              <a:rPr lang="en-US" sz="3200" b="1" i="1" dirty="0" smtClean="0">
                <a:solidFill>
                  <a:schemeClr val="tx2"/>
                </a:solidFill>
              </a:rPr>
              <a:t>igure</a:t>
            </a:r>
            <a:r>
              <a:rPr lang="en-US" sz="3200" b="1" dirty="0" smtClean="0">
                <a:solidFill>
                  <a:schemeClr val="tx2"/>
                </a:solidFill>
              </a:rPr>
              <a:t> 7. Tone </a:t>
            </a:r>
            <a:r>
              <a:rPr lang="en-US" sz="3200" b="1" dirty="0">
                <a:solidFill>
                  <a:schemeClr val="tx2"/>
                </a:solidFill>
              </a:rPr>
              <a:t>of Trump’s </a:t>
            </a:r>
            <a:r>
              <a:rPr lang="en-US" sz="3200" b="1" dirty="0" smtClean="0">
                <a:solidFill>
                  <a:schemeClr val="tx2"/>
                </a:solidFill>
              </a:rPr>
              <a:t>U.S. Coverage by Topic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5867400"/>
            <a:ext cx="85248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Media Tenor, Jan 20-Apr 29, </a:t>
            </a:r>
            <a:r>
              <a:rPr lang="en-US" sz="1200" dirty="0" smtClean="0"/>
              <a:t>2017</a:t>
            </a:r>
            <a:r>
              <a:rPr lang="en-US" sz="1200" dirty="0"/>
              <a:t>. Percentages </a:t>
            </a:r>
            <a:r>
              <a:rPr lang="en-US" sz="1200" dirty="0" smtClean="0"/>
              <a:t>exclude </a:t>
            </a:r>
            <a:r>
              <a:rPr lang="en-US" sz="1200" dirty="0"/>
              <a:t>news reports that were neutral in tone, which accounted for about a </a:t>
            </a:r>
          </a:p>
          <a:p>
            <a:r>
              <a:rPr lang="en-US" sz="1200" dirty="0"/>
              <a:t>third of the reports.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00800"/>
            <a:ext cx="9193213" cy="474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084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2136386"/>
              </p:ext>
            </p:extLst>
          </p:nvPr>
        </p:nvGraphicFramePr>
        <p:xfrm>
          <a:off x="419100" y="1981200"/>
          <a:ext cx="82296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4294967295"/>
          </p:nvPr>
        </p:nvSpPr>
        <p:spPr>
          <a:xfrm>
            <a:off x="1828800" y="1371600"/>
            <a:ext cx="5410200" cy="70485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900" b="1" dirty="0"/>
              <a:t>t</a:t>
            </a:r>
            <a:r>
              <a:rPr lang="en-US" sz="2900" b="1" dirty="0" smtClean="0"/>
              <a:t>one of news coverage</a:t>
            </a:r>
          </a:p>
          <a:p>
            <a:pPr marL="0" indent="0" algn="ctr">
              <a:buNone/>
            </a:pPr>
            <a:r>
              <a:rPr lang="en-US" sz="1600" b="0" dirty="0" smtClean="0"/>
              <a:t>(percentage of news reports with negative tone)</a:t>
            </a:r>
            <a:endParaRPr lang="en-US" sz="1600" b="0" dirty="0"/>
          </a:p>
        </p:txBody>
      </p:sp>
      <p:sp>
        <p:nvSpPr>
          <p:cNvPr id="11" name="TextBox 10"/>
          <p:cNvSpPr txBox="1"/>
          <p:nvPr/>
        </p:nvSpPr>
        <p:spPr>
          <a:xfrm>
            <a:off x="76200" y="457200"/>
            <a:ext cx="891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>
                <a:solidFill>
                  <a:schemeClr val="tx2"/>
                </a:solidFill>
              </a:rPr>
              <a:t>f</a:t>
            </a:r>
            <a:r>
              <a:rPr lang="en-US" sz="3200" b="1" i="1" dirty="0" smtClean="0">
                <a:solidFill>
                  <a:schemeClr val="tx2"/>
                </a:solidFill>
              </a:rPr>
              <a:t>igure 8</a:t>
            </a:r>
            <a:r>
              <a:rPr lang="en-US" sz="3200" b="1" dirty="0" smtClean="0">
                <a:solidFill>
                  <a:schemeClr val="tx2"/>
                </a:solidFill>
              </a:rPr>
              <a:t>. Tone </a:t>
            </a:r>
            <a:r>
              <a:rPr lang="en-US" sz="3200" b="1" dirty="0">
                <a:solidFill>
                  <a:schemeClr val="tx2"/>
                </a:solidFill>
              </a:rPr>
              <a:t>of Trump’s </a:t>
            </a:r>
            <a:r>
              <a:rPr lang="en-US" sz="3200" b="1" dirty="0" smtClean="0">
                <a:solidFill>
                  <a:schemeClr val="tx2"/>
                </a:solidFill>
              </a:rPr>
              <a:t>Coverage on Fox News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2400" y="5791200"/>
            <a:ext cx="85248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Media Tenor, Jan 20-Apr 29, 2017. </a:t>
            </a:r>
            <a:r>
              <a:rPr lang="en-US" sz="1200" dirty="0" smtClean="0"/>
              <a:t>Percentages exclude </a:t>
            </a:r>
            <a:r>
              <a:rPr lang="en-US" sz="1200" dirty="0"/>
              <a:t>news reports that were neutral in tone, which accounted for about a </a:t>
            </a:r>
            <a:endParaRPr lang="en-US" sz="1200" dirty="0" smtClean="0"/>
          </a:p>
          <a:p>
            <a:r>
              <a:rPr lang="en-US" sz="1200" dirty="0" smtClean="0"/>
              <a:t>third </a:t>
            </a:r>
            <a:r>
              <a:rPr lang="en-US" sz="1200" dirty="0"/>
              <a:t>of the reports.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00800"/>
            <a:ext cx="9193213" cy="474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347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7267</TotalTime>
  <Words>620</Words>
  <Application>Microsoft Office PowerPoint</Application>
  <PresentationFormat>On-screen Show (4:3)</PresentationFormat>
  <Paragraphs>89</Paragraphs>
  <Slides>11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News coverage of Trump’s first 100 days</vt:lpstr>
      <vt:lpstr>figure 1. Who Does the Talking When Trump Is the Story?</vt:lpstr>
      <vt:lpstr>figure 2. Topics of Trump’s U.S. Coverage</vt:lpstr>
      <vt:lpstr>figure 3. Topics of Trump’s European Coverage</vt:lpstr>
      <vt:lpstr>figure 4. Tone of President’s News Coverage during First 100 Days</vt:lpstr>
      <vt:lpstr>figure 5. Weekly Tone of Trump’s Coverage</vt:lpstr>
      <vt:lpstr> </vt:lpstr>
      <vt:lpstr> </vt:lpstr>
      <vt:lpstr> </vt:lpstr>
      <vt:lpstr> </vt:lpstr>
      <vt:lpstr>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 to accompany Trump’s first 100 days</dc:title>
  <dc:creator>Tom</dc:creator>
  <cp:lastModifiedBy>DELL</cp:lastModifiedBy>
  <cp:revision>80</cp:revision>
  <dcterms:created xsi:type="dcterms:W3CDTF">2017-05-06T15:04:28Z</dcterms:created>
  <dcterms:modified xsi:type="dcterms:W3CDTF">2017-06-09T14:17:53Z</dcterms:modified>
</cp:coreProperties>
</file>