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6.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7.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8.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9.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0.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2.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3.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4.xml" ContentType="application/vnd.openxmlformats-officedocument.drawingml.chartshapes+xml"/>
  <Override PartName="/ppt/notesSlides/notesSlide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15.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16.xml" ContentType="application/vnd.openxmlformats-officedocument.drawingml.chartshape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17.xml" ContentType="application/vnd.openxmlformats-officedocument.drawingml.chartshapes+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18.xml" ContentType="application/vnd.openxmlformats-officedocument.drawingml.chartshapes+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19.xml" ContentType="application/vnd.openxmlformats-officedocument.drawingml.chartshapes+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20.xml" ContentType="application/vnd.openxmlformats-officedocument.drawingml.chartshapes+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21.xml" ContentType="application/vnd.openxmlformats-officedocument.drawingml.chartshapes+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22.xml" ContentType="application/vnd.openxmlformats-officedocument.drawingml.chartshapes+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drawings/drawing23.xml" ContentType="application/vnd.openxmlformats-officedocument.drawingml.chartshapes+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24.xml" ContentType="application/vnd.openxmlformats-officedocument.drawingml.chartshapes+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drawings/drawing25.xml" ContentType="application/vnd.openxmlformats-officedocument.drawingml.chartshapes+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drawings/drawing26.xml" ContentType="application/vnd.openxmlformats-officedocument.drawingml.chartshapes+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27.xml" ContentType="application/vnd.openxmlformats-officedocument.drawingml.chartshapes+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drawings/drawing28.xml" ContentType="application/vnd.openxmlformats-officedocument.drawingml.chartshapes+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drawings/drawing29.xml" ContentType="application/vnd.openxmlformats-officedocument.drawingml.chartshapes+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drawings/drawing30.xml" ContentType="application/vnd.openxmlformats-officedocument.drawingml.chartshapes+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drawings/drawing31.xml" ContentType="application/vnd.openxmlformats-officedocument.drawingml.chartshapes+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drawings/drawing32.xml" ContentType="application/vnd.openxmlformats-officedocument.drawingml.chartshapes+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1372" r:id="rId2"/>
    <p:sldId id="598" r:id="rId3"/>
    <p:sldId id="1635" r:id="rId4"/>
    <p:sldId id="1615" r:id="rId5"/>
    <p:sldId id="1380" r:id="rId6"/>
    <p:sldId id="1445" r:id="rId7"/>
    <p:sldId id="1446" r:id="rId8"/>
    <p:sldId id="1631" r:id="rId9"/>
    <p:sldId id="1404" r:id="rId10"/>
    <p:sldId id="1441" r:id="rId11"/>
    <p:sldId id="1440" r:id="rId12"/>
    <p:sldId id="1443" r:id="rId13"/>
    <p:sldId id="1632" r:id="rId14"/>
    <p:sldId id="1600" r:id="rId15"/>
    <p:sldId id="1612" r:id="rId16"/>
    <p:sldId id="1613" r:id="rId17"/>
    <p:sldId id="1614" r:id="rId18"/>
    <p:sldId id="1450" r:id="rId19"/>
    <p:sldId id="1455" r:id="rId20"/>
    <p:sldId id="1456" r:id="rId21"/>
    <p:sldId id="1458" r:id="rId22"/>
    <p:sldId id="1457" r:id="rId23"/>
    <p:sldId id="1462" r:id="rId24"/>
    <p:sldId id="1603" r:id="rId25"/>
    <p:sldId id="1465" r:id="rId26"/>
    <p:sldId id="1611" r:id="rId27"/>
    <p:sldId id="1623" r:id="rId28"/>
    <p:sldId id="1601" r:id="rId29"/>
    <p:sldId id="1626" r:id="rId30"/>
    <p:sldId id="1328" r:id="rId31"/>
    <p:sldId id="1329" r:id="rId32"/>
    <p:sldId id="1387" r:id="rId33"/>
    <p:sldId id="1449" r:id="rId34"/>
    <p:sldId id="1633" r:id="rId35"/>
    <p:sldId id="1607" r:id="rId36"/>
    <p:sldId id="1575" r:id="rId37"/>
    <p:sldId id="1454" r:id="rId38"/>
    <p:sldId id="1637" r:id="rId39"/>
    <p:sldId id="1608" r:id="rId40"/>
    <p:sldId id="1634" r:id="rId41"/>
    <p:sldId id="1609" r:id="rId42"/>
    <p:sldId id="1628" r:id="rId43"/>
    <p:sldId id="1636" r:id="rId44"/>
    <p:sldId id="1630" r:id="rId45"/>
    <p:sldId id="1610" r:id="rId46"/>
    <p:sldId id="1325" r:id="rId47"/>
    <p:sldId id="1589" r:id="rId48"/>
    <p:sldId id="1581" r:id="rId49"/>
    <p:sldId id="1582" r:id="rId50"/>
    <p:sldId id="1583" r:id="rId51"/>
    <p:sldId id="1584" r:id="rId52"/>
    <p:sldId id="158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BAA229-7C68-40A2-8CD5-8B9B47AD28CE}" v="360" dt="2024-10-28T14:23:26.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5" d="100"/>
          <a:sy n="55" d="100"/>
        </p:scale>
        <p:origin x="109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6FBAA229-7C68-40A2-8CD5-8B9B47AD28CE}"/>
    <pc:docChg chg="undo custSel addSld delSld modSld">
      <pc:chgData name="Patterson, Thomas E." userId="ee5ec556-6eac-4717-81d1-ca8c741e94fa" providerId="ADAL" clId="{6FBAA229-7C68-40A2-8CD5-8B9B47AD28CE}" dt="2024-10-28T15:51:31.647" v="1424" actId="20577"/>
      <pc:docMkLst>
        <pc:docMk/>
      </pc:docMkLst>
      <pc:sldChg chg="addSp delSp modSp add mod">
        <pc:chgData name="Patterson, Thomas E." userId="ee5ec556-6eac-4717-81d1-ca8c741e94fa" providerId="ADAL" clId="{6FBAA229-7C68-40A2-8CD5-8B9B47AD28CE}" dt="2024-10-28T15:50:41.263" v="1421" actId="6549"/>
        <pc:sldMkLst>
          <pc:docMk/>
          <pc:sldMk cId="331544430" sldId="598"/>
        </pc:sldMkLst>
        <pc:spChg chg="mod">
          <ac:chgData name="Patterson, Thomas E." userId="ee5ec556-6eac-4717-81d1-ca8c741e94fa" providerId="ADAL" clId="{6FBAA229-7C68-40A2-8CD5-8B9B47AD28CE}" dt="2024-10-27T13:21:38.518" v="504" actId="114"/>
          <ac:spMkLst>
            <pc:docMk/>
            <pc:sldMk cId="331544430" sldId="598"/>
            <ac:spMk id="2" creationId="{0C84C170-8AC5-4F42-AA93-9D70B1A403A5}"/>
          </ac:spMkLst>
        </pc:spChg>
        <pc:spChg chg="mod">
          <ac:chgData name="Patterson, Thomas E." userId="ee5ec556-6eac-4717-81d1-ca8c741e94fa" providerId="ADAL" clId="{6FBAA229-7C68-40A2-8CD5-8B9B47AD28CE}" dt="2024-10-28T15:50:41.263" v="1421" actId="6549"/>
          <ac:spMkLst>
            <pc:docMk/>
            <pc:sldMk cId="331544430" sldId="598"/>
            <ac:spMk id="5" creationId="{17DF521F-5A30-47C9-8B14-AD3A5C631D83}"/>
          </ac:spMkLst>
        </pc:spChg>
        <pc:spChg chg="mod">
          <ac:chgData name="Patterson, Thomas E." userId="ee5ec556-6eac-4717-81d1-ca8c741e94fa" providerId="ADAL" clId="{6FBAA229-7C68-40A2-8CD5-8B9B47AD28CE}" dt="2024-10-27T13:15:47.593" v="473" actId="6549"/>
          <ac:spMkLst>
            <pc:docMk/>
            <pc:sldMk cId="331544430" sldId="598"/>
            <ac:spMk id="8" creationId="{E86DE515-4EAA-D148-8E49-C0BB64E822D5}"/>
          </ac:spMkLst>
        </pc:spChg>
        <pc:picChg chg="del">
          <ac:chgData name="Patterson, Thomas E." userId="ee5ec556-6eac-4717-81d1-ca8c741e94fa" providerId="ADAL" clId="{6FBAA229-7C68-40A2-8CD5-8B9B47AD28CE}" dt="2024-10-27T13:15:27.864" v="465" actId="21"/>
          <ac:picMkLst>
            <pc:docMk/>
            <pc:sldMk cId="331544430" sldId="598"/>
            <ac:picMk id="4" creationId="{06ECAD6C-5100-2942-BF26-567A12F9BE74}"/>
          </ac:picMkLst>
        </pc:picChg>
        <pc:picChg chg="add mod">
          <ac:chgData name="Patterson, Thomas E." userId="ee5ec556-6eac-4717-81d1-ca8c741e94fa" providerId="ADAL" clId="{6FBAA229-7C68-40A2-8CD5-8B9B47AD28CE}" dt="2024-10-27T13:17:07.176" v="478" actId="14100"/>
          <ac:picMkLst>
            <pc:docMk/>
            <pc:sldMk cId="331544430" sldId="598"/>
            <ac:picMk id="6" creationId="{8A718CCD-D8D2-0D8F-0434-DDCDC64A66D6}"/>
          </ac:picMkLst>
        </pc:picChg>
      </pc:sldChg>
      <pc:sldChg chg="del">
        <pc:chgData name="Patterson, Thomas E." userId="ee5ec556-6eac-4717-81d1-ca8c741e94fa" providerId="ADAL" clId="{6FBAA229-7C68-40A2-8CD5-8B9B47AD28CE}" dt="2024-10-27T14:15:09.446" v="614" actId="2696"/>
        <pc:sldMkLst>
          <pc:docMk/>
          <pc:sldMk cId="2455390043" sldId="1358"/>
        </pc:sldMkLst>
      </pc:sldChg>
      <pc:sldChg chg="modSp mod">
        <pc:chgData name="Patterson, Thomas E." userId="ee5ec556-6eac-4717-81d1-ca8c741e94fa" providerId="ADAL" clId="{6FBAA229-7C68-40A2-8CD5-8B9B47AD28CE}" dt="2024-10-27T13:06:11.650" v="74" actId="20577"/>
        <pc:sldMkLst>
          <pc:docMk/>
          <pc:sldMk cId="1508500344" sldId="1372"/>
        </pc:sldMkLst>
        <pc:spChg chg="mod">
          <ac:chgData name="Patterson, Thomas E." userId="ee5ec556-6eac-4717-81d1-ca8c741e94fa" providerId="ADAL" clId="{6FBAA229-7C68-40A2-8CD5-8B9B47AD28CE}" dt="2024-10-27T13:06:11.650" v="74" actId="20577"/>
          <ac:spMkLst>
            <pc:docMk/>
            <pc:sldMk cId="1508500344" sldId="1372"/>
            <ac:spMk id="2" creationId="{1431D35B-20F4-E8C2-2A57-B1515A66F8D6}"/>
          </ac:spMkLst>
        </pc:spChg>
        <pc:spChg chg="mod">
          <ac:chgData name="Patterson, Thomas E." userId="ee5ec556-6eac-4717-81d1-ca8c741e94fa" providerId="ADAL" clId="{6FBAA229-7C68-40A2-8CD5-8B9B47AD28CE}" dt="2024-10-27T13:05:20.088" v="28" actId="20577"/>
          <ac:spMkLst>
            <pc:docMk/>
            <pc:sldMk cId="1508500344" sldId="1372"/>
            <ac:spMk id="3" creationId="{06836420-CBAC-52EA-4972-BBDE25ACFD72}"/>
          </ac:spMkLst>
        </pc:spChg>
      </pc:sldChg>
      <pc:sldChg chg="del mod modAnim">
        <pc:chgData name="Patterson, Thomas E." userId="ee5ec556-6eac-4717-81d1-ca8c741e94fa" providerId="ADAL" clId="{6FBAA229-7C68-40A2-8CD5-8B9B47AD28CE}" dt="2024-10-27T14:48:37.214" v="956" actId="2696"/>
        <pc:sldMkLst>
          <pc:docMk/>
          <pc:sldMk cId="3063618922" sldId="1379"/>
        </pc:sldMkLst>
      </pc:sldChg>
      <pc:sldChg chg="modSp mod">
        <pc:chgData name="Patterson, Thomas E." userId="ee5ec556-6eac-4717-81d1-ca8c741e94fa" providerId="ADAL" clId="{6FBAA229-7C68-40A2-8CD5-8B9B47AD28CE}" dt="2024-10-28T13:36:02.355" v="974" actId="27918"/>
        <pc:sldMkLst>
          <pc:docMk/>
          <pc:sldMk cId="1333168095" sldId="1380"/>
        </pc:sldMkLst>
        <pc:spChg chg="mod">
          <ac:chgData name="Patterson, Thomas E." userId="ee5ec556-6eac-4717-81d1-ca8c741e94fa" providerId="ADAL" clId="{6FBAA229-7C68-40A2-8CD5-8B9B47AD28CE}" dt="2024-10-27T13:25:07.218" v="540" actId="113"/>
          <ac:spMkLst>
            <pc:docMk/>
            <pc:sldMk cId="1333168095" sldId="1380"/>
            <ac:spMk id="2" creationId="{C952E2E1-D7E3-4EB9-CAED-E999805F0148}"/>
          </ac:spMkLst>
        </pc:spChg>
      </pc:sldChg>
      <pc:sldChg chg="modSp">
        <pc:chgData name="Patterson, Thomas E." userId="ee5ec556-6eac-4717-81d1-ca8c741e94fa" providerId="ADAL" clId="{6FBAA229-7C68-40A2-8CD5-8B9B47AD28CE}" dt="2024-10-27T13:30:10.796" v="570"/>
        <pc:sldMkLst>
          <pc:docMk/>
          <pc:sldMk cId="1797047241" sldId="1441"/>
        </pc:sldMkLst>
        <pc:graphicFrameChg chg="mod">
          <ac:chgData name="Patterson, Thomas E." userId="ee5ec556-6eac-4717-81d1-ca8c741e94fa" providerId="ADAL" clId="{6FBAA229-7C68-40A2-8CD5-8B9B47AD28CE}" dt="2024-10-27T13:30:10.796" v="570"/>
          <ac:graphicFrameMkLst>
            <pc:docMk/>
            <pc:sldMk cId="1797047241" sldId="1441"/>
            <ac:graphicFrameMk id="6" creationId="{87E87475-A4C0-A38C-683A-212AEFA9C5C2}"/>
          </ac:graphicFrameMkLst>
        </pc:graphicFrameChg>
      </pc:sldChg>
      <pc:sldChg chg="modSp mod modAnim">
        <pc:chgData name="Patterson, Thomas E." userId="ee5ec556-6eac-4717-81d1-ca8c741e94fa" providerId="ADAL" clId="{6FBAA229-7C68-40A2-8CD5-8B9B47AD28CE}" dt="2024-10-27T13:28:28.720" v="569" actId="27636"/>
        <pc:sldMkLst>
          <pc:docMk/>
          <pc:sldMk cId="2035802651" sldId="1446"/>
        </pc:sldMkLst>
        <pc:spChg chg="mod">
          <ac:chgData name="Patterson, Thomas E." userId="ee5ec556-6eac-4717-81d1-ca8c741e94fa" providerId="ADAL" clId="{6FBAA229-7C68-40A2-8CD5-8B9B47AD28CE}" dt="2024-10-27T13:28:28.720" v="569" actId="27636"/>
          <ac:spMkLst>
            <pc:docMk/>
            <pc:sldMk cId="2035802651" sldId="1446"/>
            <ac:spMk id="3" creationId="{3AC66A68-84AB-172C-2ECD-22BE41137342}"/>
          </ac:spMkLst>
        </pc:spChg>
      </pc:sldChg>
      <pc:sldChg chg="modSp mod">
        <pc:chgData name="Patterson, Thomas E." userId="ee5ec556-6eac-4717-81d1-ca8c741e94fa" providerId="ADAL" clId="{6FBAA229-7C68-40A2-8CD5-8B9B47AD28CE}" dt="2024-10-27T14:14:18.542" v="613" actId="113"/>
        <pc:sldMkLst>
          <pc:docMk/>
          <pc:sldMk cId="521551052" sldId="1450"/>
        </pc:sldMkLst>
        <pc:spChg chg="mod">
          <ac:chgData name="Patterson, Thomas E." userId="ee5ec556-6eac-4717-81d1-ca8c741e94fa" providerId="ADAL" clId="{6FBAA229-7C68-40A2-8CD5-8B9B47AD28CE}" dt="2024-10-27T14:14:18.542" v="613" actId="113"/>
          <ac:spMkLst>
            <pc:docMk/>
            <pc:sldMk cId="521551052" sldId="1450"/>
            <ac:spMk id="2" creationId="{43744A91-72B9-43CE-827B-5D59B134942B}"/>
          </ac:spMkLst>
        </pc:spChg>
      </pc:sldChg>
      <pc:sldChg chg="modSp mod">
        <pc:chgData name="Patterson, Thomas E." userId="ee5ec556-6eac-4717-81d1-ca8c741e94fa" providerId="ADAL" clId="{6FBAA229-7C68-40A2-8CD5-8B9B47AD28CE}" dt="2024-10-27T14:35:13.510" v="822" actId="20577"/>
        <pc:sldMkLst>
          <pc:docMk/>
          <pc:sldMk cId="3416007761" sldId="1454"/>
        </pc:sldMkLst>
        <pc:spChg chg="mod">
          <ac:chgData name="Patterson, Thomas E." userId="ee5ec556-6eac-4717-81d1-ca8c741e94fa" providerId="ADAL" clId="{6FBAA229-7C68-40A2-8CD5-8B9B47AD28CE}" dt="2024-10-27T14:35:13.510" v="822" actId="20577"/>
          <ac:spMkLst>
            <pc:docMk/>
            <pc:sldMk cId="3416007761" sldId="1454"/>
            <ac:spMk id="3" creationId="{8E496CDE-41D1-96EA-FD20-9E552483E0DF}"/>
          </ac:spMkLst>
        </pc:spChg>
      </pc:sldChg>
      <pc:sldChg chg="modSp mod">
        <pc:chgData name="Patterson, Thomas E." userId="ee5ec556-6eac-4717-81d1-ca8c741e94fa" providerId="ADAL" clId="{6FBAA229-7C68-40A2-8CD5-8B9B47AD28CE}" dt="2024-10-27T14:19:02.264" v="624" actId="255"/>
        <pc:sldMkLst>
          <pc:docMk/>
          <pc:sldMk cId="3210654685" sldId="1465"/>
        </pc:sldMkLst>
        <pc:graphicFrameChg chg="mod">
          <ac:chgData name="Patterson, Thomas E." userId="ee5ec556-6eac-4717-81d1-ca8c741e94fa" providerId="ADAL" clId="{6FBAA229-7C68-40A2-8CD5-8B9B47AD28CE}" dt="2024-10-27T14:18:41.707" v="623" actId="14100"/>
          <ac:graphicFrameMkLst>
            <pc:docMk/>
            <pc:sldMk cId="3210654685" sldId="1465"/>
            <ac:graphicFrameMk id="10" creationId="{D556F4AE-0BAE-E709-7039-67CC0B399C51}"/>
          </ac:graphicFrameMkLst>
        </pc:graphicFrameChg>
        <pc:graphicFrameChg chg="mod">
          <ac:chgData name="Patterson, Thomas E." userId="ee5ec556-6eac-4717-81d1-ca8c741e94fa" providerId="ADAL" clId="{6FBAA229-7C68-40A2-8CD5-8B9B47AD28CE}" dt="2024-10-27T14:19:02.264" v="624" actId="255"/>
          <ac:graphicFrameMkLst>
            <pc:docMk/>
            <pc:sldMk cId="3210654685" sldId="1465"/>
            <ac:graphicFrameMk id="12" creationId="{BD30673D-A519-4401-3AB6-8479BEB4BFCB}"/>
          </ac:graphicFrameMkLst>
        </pc:graphicFrameChg>
      </pc:sldChg>
      <pc:sldChg chg="modSp">
        <pc:chgData name="Patterson, Thomas E." userId="ee5ec556-6eac-4717-81d1-ca8c741e94fa" providerId="ADAL" clId="{6FBAA229-7C68-40A2-8CD5-8B9B47AD28CE}" dt="2024-10-28T14:05:10.331" v="1266" actId="255"/>
        <pc:sldMkLst>
          <pc:docMk/>
          <pc:sldMk cId="2391141336" sldId="1575"/>
        </pc:sldMkLst>
        <pc:graphicFrameChg chg="mod">
          <ac:chgData name="Patterson, Thomas E." userId="ee5ec556-6eac-4717-81d1-ca8c741e94fa" providerId="ADAL" clId="{6FBAA229-7C68-40A2-8CD5-8B9B47AD28CE}" dt="2024-10-28T14:05:10.331" v="1266" actId="255"/>
          <ac:graphicFrameMkLst>
            <pc:docMk/>
            <pc:sldMk cId="2391141336" sldId="1575"/>
            <ac:graphicFrameMk id="6" creationId="{CEFAE524-FDBF-65AC-468B-9A8FD4D932BC}"/>
          </ac:graphicFrameMkLst>
        </pc:graphicFrameChg>
      </pc:sldChg>
      <pc:sldChg chg="modSp mod modAnim">
        <pc:chgData name="Patterson, Thomas E." userId="ee5ec556-6eac-4717-81d1-ca8c741e94fa" providerId="ADAL" clId="{6FBAA229-7C68-40A2-8CD5-8B9B47AD28CE}" dt="2024-10-28T14:23:26.882" v="1373"/>
        <pc:sldMkLst>
          <pc:docMk/>
          <pc:sldMk cId="3834453177" sldId="1608"/>
        </pc:sldMkLst>
        <pc:spChg chg="mod">
          <ac:chgData name="Patterson, Thomas E." userId="ee5ec556-6eac-4717-81d1-ca8c741e94fa" providerId="ADAL" clId="{6FBAA229-7C68-40A2-8CD5-8B9B47AD28CE}" dt="2024-10-27T14:45:15.533" v="930" actId="20577"/>
          <ac:spMkLst>
            <pc:docMk/>
            <pc:sldMk cId="3834453177" sldId="1608"/>
            <ac:spMk id="2" creationId="{8902E7EC-95CA-1413-A3EC-10E759F422DB}"/>
          </ac:spMkLst>
        </pc:spChg>
        <pc:spChg chg="mod">
          <ac:chgData name="Patterson, Thomas E." userId="ee5ec556-6eac-4717-81d1-ca8c741e94fa" providerId="ADAL" clId="{6FBAA229-7C68-40A2-8CD5-8B9B47AD28CE}" dt="2024-10-28T14:08:38.619" v="1371" actId="20577"/>
          <ac:spMkLst>
            <pc:docMk/>
            <pc:sldMk cId="3834453177" sldId="1608"/>
            <ac:spMk id="3" creationId="{86691774-B1D3-3679-997F-0A97E72C842E}"/>
          </ac:spMkLst>
        </pc:spChg>
      </pc:sldChg>
      <pc:sldChg chg="modSp mod">
        <pc:chgData name="Patterson, Thomas E." userId="ee5ec556-6eac-4717-81d1-ca8c741e94fa" providerId="ADAL" clId="{6FBAA229-7C68-40A2-8CD5-8B9B47AD28CE}" dt="2024-10-27T13:38:47.418" v="596" actId="20577"/>
        <pc:sldMkLst>
          <pc:docMk/>
          <pc:sldMk cId="3416844171" sldId="1612"/>
        </pc:sldMkLst>
        <pc:spChg chg="mod">
          <ac:chgData name="Patterson, Thomas E." userId="ee5ec556-6eac-4717-81d1-ca8c741e94fa" providerId="ADAL" clId="{6FBAA229-7C68-40A2-8CD5-8B9B47AD28CE}" dt="2024-10-27T13:38:47.418" v="596" actId="20577"/>
          <ac:spMkLst>
            <pc:docMk/>
            <pc:sldMk cId="3416844171" sldId="1612"/>
            <ac:spMk id="7" creationId="{D1D08CE9-2C27-F5B1-0F2F-FF69E9BA073C}"/>
          </ac:spMkLst>
        </pc:spChg>
      </pc:sldChg>
      <pc:sldChg chg="modSp mod">
        <pc:chgData name="Patterson, Thomas E." userId="ee5ec556-6eac-4717-81d1-ca8c741e94fa" providerId="ADAL" clId="{6FBAA229-7C68-40A2-8CD5-8B9B47AD28CE}" dt="2024-10-27T13:49:10.367" v="610" actId="113"/>
        <pc:sldMkLst>
          <pc:docMk/>
          <pc:sldMk cId="3983492827" sldId="1614"/>
        </pc:sldMkLst>
        <pc:spChg chg="mod">
          <ac:chgData name="Patterson, Thomas E." userId="ee5ec556-6eac-4717-81d1-ca8c741e94fa" providerId="ADAL" clId="{6FBAA229-7C68-40A2-8CD5-8B9B47AD28CE}" dt="2024-10-27T13:49:10.367" v="610" actId="113"/>
          <ac:spMkLst>
            <pc:docMk/>
            <pc:sldMk cId="3983492827" sldId="1614"/>
            <ac:spMk id="2" creationId="{17CD456B-85B4-EEED-B628-D090391F7571}"/>
          </ac:spMkLst>
        </pc:spChg>
        <pc:graphicFrameChg chg="mod">
          <ac:chgData name="Patterson, Thomas E." userId="ee5ec556-6eac-4717-81d1-ca8c741e94fa" providerId="ADAL" clId="{6FBAA229-7C68-40A2-8CD5-8B9B47AD28CE}" dt="2024-10-27T13:48:14.401" v="602" actId="1076"/>
          <ac:graphicFrameMkLst>
            <pc:docMk/>
            <pc:sldMk cId="3983492827" sldId="1614"/>
            <ac:graphicFrameMk id="9" creationId="{BA49E5BB-5322-7105-DCC2-F8C4649918B7}"/>
          </ac:graphicFrameMkLst>
        </pc:graphicFrameChg>
      </pc:sldChg>
      <pc:sldChg chg="modSp mod">
        <pc:chgData name="Patterson, Thomas E." userId="ee5ec556-6eac-4717-81d1-ca8c741e94fa" providerId="ADAL" clId="{6FBAA229-7C68-40A2-8CD5-8B9B47AD28CE}" dt="2024-10-28T13:34:27.280" v="971" actId="20577"/>
        <pc:sldMkLst>
          <pc:docMk/>
          <pc:sldMk cId="254616660" sldId="1615"/>
        </pc:sldMkLst>
        <pc:spChg chg="mod">
          <ac:chgData name="Patterson, Thomas E." userId="ee5ec556-6eac-4717-81d1-ca8c741e94fa" providerId="ADAL" clId="{6FBAA229-7C68-40A2-8CD5-8B9B47AD28CE}" dt="2024-10-27T13:25:29.477" v="563" actId="20577"/>
          <ac:spMkLst>
            <pc:docMk/>
            <pc:sldMk cId="254616660" sldId="1615"/>
            <ac:spMk id="2" creationId="{1B856A19-0C47-CC43-AECF-571F69DB19A8}"/>
          </ac:spMkLst>
        </pc:spChg>
        <pc:spChg chg="mod">
          <ac:chgData name="Patterson, Thomas E." userId="ee5ec556-6eac-4717-81d1-ca8c741e94fa" providerId="ADAL" clId="{6FBAA229-7C68-40A2-8CD5-8B9B47AD28CE}" dt="2024-10-28T13:34:27.280" v="971" actId="20577"/>
          <ac:spMkLst>
            <pc:docMk/>
            <pc:sldMk cId="254616660" sldId="1615"/>
            <ac:spMk id="3" creationId="{71595EDE-5E20-0B5D-8B56-A94E34DD2630}"/>
          </ac:spMkLst>
        </pc:spChg>
      </pc:sldChg>
      <pc:sldChg chg="modSp mod">
        <pc:chgData name="Patterson, Thomas E." userId="ee5ec556-6eac-4717-81d1-ca8c741e94fa" providerId="ADAL" clId="{6FBAA229-7C68-40A2-8CD5-8B9B47AD28CE}" dt="2024-10-27T14:23:15.847" v="654"/>
        <pc:sldMkLst>
          <pc:docMk/>
          <pc:sldMk cId="3952904160" sldId="1623"/>
        </pc:sldMkLst>
        <pc:spChg chg="mod">
          <ac:chgData name="Patterson, Thomas E." userId="ee5ec556-6eac-4717-81d1-ca8c741e94fa" providerId="ADAL" clId="{6FBAA229-7C68-40A2-8CD5-8B9B47AD28CE}" dt="2024-10-27T14:21:31.738" v="642" actId="255"/>
          <ac:spMkLst>
            <pc:docMk/>
            <pc:sldMk cId="3952904160" sldId="1623"/>
            <ac:spMk id="2" creationId="{5494DB44-550F-F2B6-BEEC-B36BAF5F1F4E}"/>
          </ac:spMkLst>
        </pc:spChg>
        <pc:spChg chg="mod">
          <ac:chgData name="Patterson, Thomas E." userId="ee5ec556-6eac-4717-81d1-ca8c741e94fa" providerId="ADAL" clId="{6FBAA229-7C68-40A2-8CD5-8B9B47AD28CE}" dt="2024-10-27T14:21:53.222" v="645" actId="6549"/>
          <ac:spMkLst>
            <pc:docMk/>
            <pc:sldMk cId="3952904160" sldId="1623"/>
            <ac:spMk id="4" creationId="{6D2241AD-2789-E307-19EE-471D14BD3D40}"/>
          </ac:spMkLst>
        </pc:spChg>
        <pc:spChg chg="mod">
          <ac:chgData name="Patterson, Thomas E." userId="ee5ec556-6eac-4717-81d1-ca8c741e94fa" providerId="ADAL" clId="{6FBAA229-7C68-40A2-8CD5-8B9B47AD28CE}" dt="2024-10-27T14:23:06.437" v="653" actId="6549"/>
          <ac:spMkLst>
            <pc:docMk/>
            <pc:sldMk cId="3952904160" sldId="1623"/>
            <ac:spMk id="6" creationId="{FB497FBB-B3B3-848C-4879-32482738AEAE}"/>
          </ac:spMkLst>
        </pc:spChg>
        <pc:graphicFrameChg chg="mod">
          <ac:chgData name="Patterson, Thomas E." userId="ee5ec556-6eac-4717-81d1-ca8c741e94fa" providerId="ADAL" clId="{6FBAA229-7C68-40A2-8CD5-8B9B47AD28CE}" dt="2024-10-27T14:22:49.443" v="650" actId="255"/>
          <ac:graphicFrameMkLst>
            <pc:docMk/>
            <pc:sldMk cId="3952904160" sldId="1623"/>
            <ac:graphicFrameMk id="10" creationId="{60D46D6A-F536-1124-AA14-A148F4763FB0}"/>
          </ac:graphicFrameMkLst>
        </pc:graphicFrameChg>
        <pc:graphicFrameChg chg="mod">
          <ac:chgData name="Patterson, Thomas E." userId="ee5ec556-6eac-4717-81d1-ca8c741e94fa" providerId="ADAL" clId="{6FBAA229-7C68-40A2-8CD5-8B9B47AD28CE}" dt="2024-10-27T14:23:15.847" v="654"/>
          <ac:graphicFrameMkLst>
            <pc:docMk/>
            <pc:sldMk cId="3952904160" sldId="1623"/>
            <ac:graphicFrameMk id="13" creationId="{D2D90222-C2B0-106F-7502-120711F70C8C}"/>
          </ac:graphicFrameMkLst>
        </pc:graphicFrameChg>
      </pc:sldChg>
      <pc:sldChg chg="addSp modSp mod">
        <pc:chgData name="Patterson, Thomas E." userId="ee5ec556-6eac-4717-81d1-ca8c741e94fa" providerId="ADAL" clId="{6FBAA229-7C68-40A2-8CD5-8B9B47AD28CE}" dt="2024-10-27T14:28:41.330" v="821" actId="113"/>
        <pc:sldMkLst>
          <pc:docMk/>
          <pc:sldMk cId="3083829957" sldId="1626"/>
        </pc:sldMkLst>
        <pc:spChg chg="add mod">
          <ac:chgData name="Patterson, Thomas E." userId="ee5ec556-6eac-4717-81d1-ca8c741e94fa" providerId="ADAL" clId="{6FBAA229-7C68-40A2-8CD5-8B9B47AD28CE}" dt="2024-10-27T14:28:41.330" v="821" actId="113"/>
          <ac:spMkLst>
            <pc:docMk/>
            <pc:sldMk cId="3083829957" sldId="1626"/>
            <ac:spMk id="3" creationId="{C9BACEF3-F4F7-852A-97F3-F58BDCAA78BD}"/>
          </ac:spMkLst>
        </pc:spChg>
        <pc:spChg chg="mod">
          <ac:chgData name="Patterson, Thomas E." userId="ee5ec556-6eac-4717-81d1-ca8c741e94fa" providerId="ADAL" clId="{6FBAA229-7C68-40A2-8CD5-8B9B47AD28CE}" dt="2024-10-27T14:24:29.239" v="657" actId="20577"/>
          <ac:spMkLst>
            <pc:docMk/>
            <pc:sldMk cId="3083829957" sldId="1626"/>
            <ac:spMk id="17" creationId="{9D67BD27-A2AB-E6CA-5F2D-444D30766D62}"/>
          </ac:spMkLst>
        </pc:spChg>
        <pc:graphicFrameChg chg="mod">
          <ac:chgData name="Patterson, Thomas E." userId="ee5ec556-6eac-4717-81d1-ca8c741e94fa" providerId="ADAL" clId="{6FBAA229-7C68-40A2-8CD5-8B9B47AD28CE}" dt="2024-10-27T14:26:36.839" v="716" actId="14100"/>
          <ac:graphicFrameMkLst>
            <pc:docMk/>
            <pc:sldMk cId="3083829957" sldId="1626"/>
            <ac:graphicFrameMk id="9" creationId="{FC6918AF-2FFC-6B05-7F10-175E60D41BEA}"/>
          </ac:graphicFrameMkLst>
        </pc:graphicFrameChg>
      </pc:sldChg>
      <pc:sldChg chg="modSp mod">
        <pc:chgData name="Patterson, Thomas E." userId="ee5ec556-6eac-4717-81d1-ca8c741e94fa" providerId="ADAL" clId="{6FBAA229-7C68-40A2-8CD5-8B9B47AD28CE}" dt="2024-10-27T13:38:20.072" v="583" actId="113"/>
        <pc:sldMkLst>
          <pc:docMk/>
          <pc:sldMk cId="279788378" sldId="1632"/>
        </pc:sldMkLst>
        <pc:spChg chg="mod">
          <ac:chgData name="Patterson, Thomas E." userId="ee5ec556-6eac-4717-81d1-ca8c741e94fa" providerId="ADAL" clId="{6FBAA229-7C68-40A2-8CD5-8B9B47AD28CE}" dt="2024-10-27T13:38:20.072" v="583" actId="113"/>
          <ac:spMkLst>
            <pc:docMk/>
            <pc:sldMk cId="279788378" sldId="1632"/>
            <ac:spMk id="12" creationId="{F8045F27-6B70-6E10-AE82-FE042F27549F}"/>
          </ac:spMkLst>
        </pc:spChg>
        <pc:graphicFrameChg chg="mod">
          <ac:chgData name="Patterson, Thomas E." userId="ee5ec556-6eac-4717-81d1-ca8c741e94fa" providerId="ADAL" clId="{6FBAA229-7C68-40A2-8CD5-8B9B47AD28CE}" dt="2024-10-27T13:34:44.807" v="575" actId="1076"/>
          <ac:graphicFrameMkLst>
            <pc:docMk/>
            <pc:sldMk cId="279788378" sldId="1632"/>
            <ac:graphicFrameMk id="11" creationId="{EB5C31E5-5BE0-2881-A4AE-7743F6F5BFAD}"/>
          </ac:graphicFrameMkLst>
        </pc:graphicFrameChg>
      </pc:sldChg>
      <pc:sldChg chg="addSp modSp mod">
        <pc:chgData name="Patterson, Thomas E." userId="ee5ec556-6eac-4717-81d1-ca8c741e94fa" providerId="ADAL" clId="{6FBAA229-7C68-40A2-8CD5-8B9B47AD28CE}" dt="2024-10-28T14:04:26.650" v="1265" actId="113"/>
        <pc:sldMkLst>
          <pc:docMk/>
          <pc:sldMk cId="2465348646" sldId="1633"/>
        </pc:sldMkLst>
        <pc:spChg chg="add mod">
          <ac:chgData name="Patterson, Thomas E." userId="ee5ec556-6eac-4717-81d1-ca8c741e94fa" providerId="ADAL" clId="{6FBAA229-7C68-40A2-8CD5-8B9B47AD28CE}" dt="2024-10-28T14:04:26.650" v="1265" actId="113"/>
          <ac:spMkLst>
            <pc:docMk/>
            <pc:sldMk cId="2465348646" sldId="1633"/>
            <ac:spMk id="13" creationId="{BF590355-A411-2D04-7557-7F583122D365}"/>
          </ac:spMkLst>
        </pc:spChg>
      </pc:sldChg>
      <pc:sldChg chg="modAnim">
        <pc:chgData name="Patterson, Thomas E." userId="ee5ec556-6eac-4717-81d1-ca8c741e94fa" providerId="ADAL" clId="{6FBAA229-7C68-40A2-8CD5-8B9B47AD28CE}" dt="2024-10-28T14:09:00.713" v="1372"/>
        <pc:sldMkLst>
          <pc:docMk/>
          <pc:sldMk cId="2332282957" sldId="1634"/>
        </pc:sldMkLst>
      </pc:sldChg>
      <pc:sldChg chg="add">
        <pc:chgData name="Patterson, Thomas E." userId="ee5ec556-6eac-4717-81d1-ca8c741e94fa" providerId="ADAL" clId="{6FBAA229-7C68-40A2-8CD5-8B9B47AD28CE}" dt="2024-10-27T12:58:42.494" v="1"/>
        <pc:sldMkLst>
          <pc:docMk/>
          <pc:sldMk cId="1384778160" sldId="1635"/>
        </pc:sldMkLst>
      </pc:sldChg>
      <pc:sldChg chg="delSp modSp add mod">
        <pc:chgData name="Patterson, Thomas E." userId="ee5ec556-6eac-4717-81d1-ca8c741e94fa" providerId="ADAL" clId="{6FBAA229-7C68-40A2-8CD5-8B9B47AD28CE}" dt="2024-10-28T15:51:31.647" v="1424" actId="20577"/>
        <pc:sldMkLst>
          <pc:docMk/>
          <pc:sldMk cId="1586785530" sldId="1636"/>
        </pc:sldMkLst>
        <pc:spChg chg="mod">
          <ac:chgData name="Patterson, Thomas E." userId="ee5ec556-6eac-4717-81d1-ca8c741e94fa" providerId="ADAL" clId="{6FBAA229-7C68-40A2-8CD5-8B9B47AD28CE}" dt="2024-10-28T15:51:31.647" v="1424" actId="20577"/>
          <ac:spMkLst>
            <pc:docMk/>
            <pc:sldMk cId="1586785530" sldId="1636"/>
            <ac:spMk id="5" creationId="{17DF521F-5A30-47C9-8B14-AD3A5C631D83}"/>
          </ac:spMkLst>
        </pc:spChg>
        <pc:spChg chg="del">
          <ac:chgData name="Patterson, Thomas E." userId="ee5ec556-6eac-4717-81d1-ca8c741e94fa" providerId="ADAL" clId="{6FBAA229-7C68-40A2-8CD5-8B9B47AD28CE}" dt="2024-10-27T14:54:37.345" v="957" actId="21"/>
          <ac:spMkLst>
            <pc:docMk/>
            <pc:sldMk cId="1586785530" sldId="1636"/>
            <ac:spMk id="8" creationId="{E86DE515-4EAA-D148-8E49-C0BB64E822D5}"/>
          </ac:spMkLst>
        </pc:spChg>
        <pc:picChg chg="mod">
          <ac:chgData name="Patterson, Thomas E." userId="ee5ec556-6eac-4717-81d1-ca8c741e94fa" providerId="ADAL" clId="{6FBAA229-7C68-40A2-8CD5-8B9B47AD28CE}" dt="2024-10-27T14:54:43.351" v="958" actId="1076"/>
          <ac:picMkLst>
            <pc:docMk/>
            <pc:sldMk cId="1586785530" sldId="1636"/>
            <ac:picMk id="6" creationId="{8A718CCD-D8D2-0D8F-0434-DDCDC64A66D6}"/>
          </ac:picMkLst>
        </pc:picChg>
      </pc:sldChg>
      <pc:sldChg chg="addSp delSp modSp add mod addAnim delAnim">
        <pc:chgData name="Patterson, Thomas E." userId="ee5ec556-6eac-4717-81d1-ca8c741e94fa" providerId="ADAL" clId="{6FBAA229-7C68-40A2-8CD5-8B9B47AD28CE}" dt="2024-10-27T14:42:32.114" v="927" actId="1076"/>
        <pc:sldMkLst>
          <pc:docMk/>
          <pc:sldMk cId="4254568582" sldId="1637"/>
        </pc:sldMkLst>
        <pc:spChg chg="del">
          <ac:chgData name="Patterson, Thomas E." userId="ee5ec556-6eac-4717-81d1-ca8c741e94fa" providerId="ADAL" clId="{6FBAA229-7C68-40A2-8CD5-8B9B47AD28CE}" dt="2024-10-27T14:37:50.970" v="850" actId="21"/>
          <ac:spMkLst>
            <pc:docMk/>
            <pc:sldMk cId="4254568582" sldId="1637"/>
            <ac:spMk id="3" creationId="{4C73D334-17A7-C606-6BFC-ADEA4C465D70}"/>
          </ac:spMkLst>
        </pc:spChg>
        <pc:spChg chg="mod">
          <ac:chgData name="Patterson, Thomas E." userId="ee5ec556-6eac-4717-81d1-ca8c741e94fa" providerId="ADAL" clId="{6FBAA229-7C68-40A2-8CD5-8B9B47AD28CE}" dt="2024-10-27T14:41:05.303" v="862" actId="1076"/>
          <ac:spMkLst>
            <pc:docMk/>
            <pc:sldMk cId="4254568582" sldId="1637"/>
            <ac:spMk id="4" creationId="{842665DF-FE29-D0D6-C753-FE3CB94BEFEB}"/>
          </ac:spMkLst>
        </pc:spChg>
        <pc:spChg chg="add del mod">
          <ac:chgData name="Patterson, Thomas E." userId="ee5ec556-6eac-4717-81d1-ca8c741e94fa" providerId="ADAL" clId="{6FBAA229-7C68-40A2-8CD5-8B9B47AD28CE}" dt="2024-10-27T14:37:36.724" v="849" actId="21"/>
          <ac:spMkLst>
            <pc:docMk/>
            <pc:sldMk cId="4254568582" sldId="1637"/>
            <ac:spMk id="7" creationId="{AA32E4C4-2796-5982-B0A8-CD9AF1F67776}"/>
          </ac:spMkLst>
        </pc:spChg>
        <pc:spChg chg="add del mod">
          <ac:chgData name="Patterson, Thomas E." userId="ee5ec556-6eac-4717-81d1-ca8c741e94fa" providerId="ADAL" clId="{6FBAA229-7C68-40A2-8CD5-8B9B47AD28CE}" dt="2024-10-27T14:39:01.409" v="855" actId="1957"/>
          <ac:spMkLst>
            <pc:docMk/>
            <pc:sldMk cId="4254568582" sldId="1637"/>
            <ac:spMk id="11" creationId="{4243ED3C-B2A6-04A3-57D1-29DE948C699F}"/>
          </ac:spMkLst>
        </pc:spChg>
        <pc:graphicFrameChg chg="add del">
          <ac:chgData name="Patterson, Thomas E." userId="ee5ec556-6eac-4717-81d1-ca8c741e94fa" providerId="ADAL" clId="{6FBAA229-7C68-40A2-8CD5-8B9B47AD28CE}" dt="2024-10-27T14:37:55.888" v="851" actId="21"/>
          <ac:graphicFrameMkLst>
            <pc:docMk/>
            <pc:sldMk cId="4254568582" sldId="1637"/>
            <ac:graphicFrameMk id="6" creationId="{30973350-9914-98E5-0D35-296A0606E416}"/>
          </ac:graphicFrameMkLst>
        </pc:graphicFrameChg>
        <pc:graphicFrameChg chg="add mod">
          <ac:chgData name="Patterson, Thomas E." userId="ee5ec556-6eac-4717-81d1-ca8c741e94fa" providerId="ADAL" clId="{6FBAA229-7C68-40A2-8CD5-8B9B47AD28CE}" dt="2024-10-27T14:42:32.114" v="927" actId="1076"/>
          <ac:graphicFrameMkLst>
            <pc:docMk/>
            <pc:sldMk cId="4254568582" sldId="1637"/>
            <ac:graphicFrameMk id="14" creationId="{A5B306F7-5871-7B83-A3DE-5A4AC0F347A8}"/>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9.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0.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1.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4.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16.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17.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18.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19.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20.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21.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22.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chartUserShapes" Target="../drawings/drawing23.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24.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chartUserShapes" Target="../drawings/drawing25.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chartUserShapes" Target="../drawings/drawing26.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27.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chartUserShapes" Target="../drawings/drawing2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chartUserShapes" Target="../drawings/drawing2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chartUserShapes" Target="../drawings/drawing3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chartUserShapes" Target="../drawings/drawing31.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chartUserShapes" Target="../drawings/drawing3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dirty="0"/>
              <a:t>Percentage in favor of . . . </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1846486541797286E-3"/>
          <c:y val="0.15368499835958005"/>
          <c:w val="0.8803521832535699"/>
          <c:h val="0.56951464074803149"/>
        </c:manualLayout>
      </c:layout>
      <c:lineChart>
        <c:grouping val="standard"/>
        <c:varyColors val="0"/>
        <c:ser>
          <c:idx val="0"/>
          <c:order val="0"/>
          <c:tx>
            <c:strRef>
              <c:f>Sheet1!$B$1</c:f>
              <c:strCache>
                <c:ptCount val="1"/>
                <c:pt idx="0">
                  <c:v>Democrat</c:v>
                </c:pt>
              </c:strCache>
            </c:strRef>
          </c:tx>
          <c:spPr>
            <a:ln w="57150" cap="rnd">
              <a:solidFill>
                <a:schemeClr val="accent1"/>
              </a:solidFill>
              <a:round/>
            </a:ln>
            <a:effectLst/>
          </c:spPr>
          <c:marker>
            <c:symbol val="none"/>
          </c:marker>
          <c:dLbls>
            <c:dLbl>
              <c:idx val="0"/>
              <c:layout>
                <c:manualLayout>
                  <c:x val="-1.0802469135802469E-2"/>
                  <c:y val="4.94791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33-4C82-9101-3A62FB1E53BF}"/>
                </c:ext>
              </c:extLst>
            </c:dLbl>
            <c:dLbl>
              <c:idx val="1"/>
              <c:layout>
                <c:manualLayout>
                  <c:x val="3.0864197530864196E-3"/>
                  <c:y val="3.38541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733-4C82-9101-3A62FB1E53BF}"/>
                </c:ext>
              </c:extLst>
            </c:dLbl>
            <c:dLbl>
              <c:idx val="2"/>
              <c:layout>
                <c:manualLayout>
                  <c:x val="-2.6234567901234566E-2"/>
                  <c:y val="-7.03125000000000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33-4C82-9101-3A62FB1E53BF}"/>
                </c:ext>
              </c:extLst>
            </c:dLbl>
            <c:dLbl>
              <c:idx val="3"/>
              <c:layout>
                <c:manualLayout>
                  <c:x val="-6.1728395061728392E-3"/>
                  <c:y val="-6.7708333333333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33-4C82-9101-3A62FB1E53BF}"/>
                </c:ext>
              </c:extLst>
            </c:dLbl>
            <c:dLbl>
              <c:idx val="4"/>
              <c:layout>
                <c:manualLayout>
                  <c:x val="-4.629629629629743E-3"/>
                  <c:y val="-5.468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733-4C82-9101-3A62FB1E53BF}"/>
                </c:ext>
              </c:extLst>
            </c:dLbl>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Jun 1st</c:v>
                </c:pt>
                <c:pt idx="1">
                  <c:v>Jul 1st</c:v>
                </c:pt>
                <c:pt idx="2">
                  <c:v>Aug 1st</c:v>
                </c:pt>
                <c:pt idx="3">
                  <c:v>Sep 1st</c:v>
                </c:pt>
                <c:pt idx="4">
                  <c:v>Oct 1st</c:v>
                </c:pt>
                <c:pt idx="5">
                  <c:v>Oct 27th</c:v>
                </c:pt>
              </c:strCache>
            </c:strRef>
          </c:cat>
          <c:val>
            <c:numRef>
              <c:f>Sheet1!$B$2:$B$7</c:f>
              <c:numCache>
                <c:formatCode>General</c:formatCode>
                <c:ptCount val="6"/>
                <c:pt idx="0">
                  <c:v>39.799999999999997</c:v>
                </c:pt>
                <c:pt idx="1">
                  <c:v>40.4</c:v>
                </c:pt>
                <c:pt idx="2">
                  <c:v>44.9</c:v>
                </c:pt>
                <c:pt idx="3">
                  <c:v>47.8</c:v>
                </c:pt>
                <c:pt idx="4">
                  <c:v>48.6</c:v>
                </c:pt>
                <c:pt idx="5">
                  <c:v>48</c:v>
                </c:pt>
              </c:numCache>
            </c:numRef>
          </c:val>
          <c:smooth val="0"/>
          <c:extLst>
            <c:ext xmlns:c16="http://schemas.microsoft.com/office/drawing/2014/chart" uri="{C3380CC4-5D6E-409C-BE32-E72D297353CC}">
              <c16:uniqueId val="{00000000-BE5D-4971-9B52-D3299D20D3CE}"/>
            </c:ext>
          </c:extLst>
        </c:ser>
        <c:ser>
          <c:idx val="1"/>
          <c:order val="1"/>
          <c:tx>
            <c:strRef>
              <c:f>Sheet1!$C$1</c:f>
              <c:strCache>
                <c:ptCount val="1"/>
                <c:pt idx="0">
                  <c:v>Republican</c:v>
                </c:pt>
              </c:strCache>
            </c:strRef>
          </c:tx>
          <c:spPr>
            <a:ln w="57150" cap="rnd">
              <a:solidFill>
                <a:schemeClr val="accent2"/>
              </a:solidFill>
              <a:round/>
            </a:ln>
            <a:effectLst/>
          </c:spPr>
          <c:marker>
            <c:symbol val="none"/>
          </c:marker>
          <c:dLbls>
            <c:dLbl>
              <c:idx val="0"/>
              <c:layout>
                <c:manualLayout>
                  <c:x val="-1.5432098765432241E-3"/>
                  <c:y val="-3.9062500000000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733-4C82-9101-3A62FB1E53BF}"/>
                </c:ext>
              </c:extLst>
            </c:dLbl>
            <c:dLbl>
              <c:idx val="1"/>
              <c:layout>
                <c:manualLayout>
                  <c:x val="-9.2592592592592587E-3"/>
                  <c:y val="-4.9479166666666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733-4C82-9101-3A62FB1E53BF}"/>
                </c:ext>
              </c:extLst>
            </c:dLbl>
            <c:dLbl>
              <c:idx val="2"/>
              <c:layout>
                <c:manualLayout>
                  <c:x val="-7.716049382716049E-3"/>
                  <c:y val="2.6041666666666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733-4C82-9101-3A62FB1E53BF}"/>
                </c:ext>
              </c:extLst>
            </c:dLbl>
            <c:dLbl>
              <c:idx val="3"/>
              <c:layout>
                <c:manualLayout>
                  <c:x val="1.0802469135802469E-2"/>
                  <c:y val="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733-4C82-9101-3A62FB1E53BF}"/>
                </c:ext>
              </c:extLst>
            </c:dLbl>
            <c:dLbl>
              <c:idx val="4"/>
              <c:layout>
                <c:manualLayout>
                  <c:x val="3.0864197530863064E-3"/>
                  <c:y val="4.16666666666665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733-4C82-9101-3A62FB1E53BF}"/>
                </c:ext>
              </c:extLst>
            </c:dLbl>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Jun 1st</c:v>
                </c:pt>
                <c:pt idx="1">
                  <c:v>Jul 1st</c:v>
                </c:pt>
                <c:pt idx="2">
                  <c:v>Aug 1st</c:v>
                </c:pt>
                <c:pt idx="3">
                  <c:v>Sep 1st</c:v>
                </c:pt>
                <c:pt idx="4">
                  <c:v>Oct 1st</c:v>
                </c:pt>
                <c:pt idx="5">
                  <c:v>Oct 27th</c:v>
                </c:pt>
              </c:strCache>
            </c:strRef>
          </c:cat>
          <c:val>
            <c:numRef>
              <c:f>Sheet1!$C$2:$C$7</c:f>
              <c:numCache>
                <c:formatCode>General</c:formatCode>
                <c:ptCount val="6"/>
                <c:pt idx="0">
                  <c:v>41</c:v>
                </c:pt>
                <c:pt idx="1">
                  <c:v>41.8</c:v>
                </c:pt>
                <c:pt idx="2">
                  <c:v>43.7</c:v>
                </c:pt>
                <c:pt idx="3">
                  <c:v>44.7</c:v>
                </c:pt>
                <c:pt idx="4">
                  <c:v>45.9</c:v>
                </c:pt>
                <c:pt idx="5">
                  <c:v>46.6</c:v>
                </c:pt>
              </c:numCache>
            </c:numRef>
          </c:val>
          <c:smooth val="0"/>
          <c:extLst>
            <c:ext xmlns:c16="http://schemas.microsoft.com/office/drawing/2014/chart" uri="{C3380CC4-5D6E-409C-BE32-E72D297353CC}">
              <c16:uniqueId val="{00000001-BE5D-4971-9B52-D3299D20D3CE}"/>
            </c:ext>
          </c:extLst>
        </c:ser>
        <c:dLbls>
          <c:showLegendKey val="0"/>
          <c:showVal val="0"/>
          <c:showCatName val="0"/>
          <c:showSerName val="0"/>
          <c:showPercent val="0"/>
          <c:showBubbleSize val="0"/>
        </c:dLbls>
        <c:smooth val="0"/>
        <c:axId val="1212983008"/>
        <c:axId val="1212981928"/>
      </c:lineChart>
      <c:catAx>
        <c:axId val="1212983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212981928"/>
        <c:crosses val="autoZero"/>
        <c:auto val="1"/>
        <c:lblAlgn val="ctr"/>
        <c:lblOffset val="100"/>
        <c:noMultiLvlLbl val="0"/>
      </c:catAx>
      <c:valAx>
        <c:axId val="1212981928"/>
        <c:scaling>
          <c:orientation val="minMax"/>
          <c:max val="55"/>
          <c:min val="35"/>
        </c:scaling>
        <c:delete val="1"/>
        <c:axPos val="l"/>
        <c:numFmt formatCode="General" sourceLinked="1"/>
        <c:majorTickMark val="none"/>
        <c:minorTickMark val="none"/>
        <c:tickLblPos val="nextTo"/>
        <c:crossAx val="1212983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Democratic percentage of vote for women minus that for men</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Democratic percentage of vote of women minus that of men</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2004</c:v>
                </c:pt>
                <c:pt idx="1">
                  <c:v>2008</c:v>
                </c:pt>
                <c:pt idx="2">
                  <c:v>2012</c:v>
                </c:pt>
                <c:pt idx="3">
                  <c:v>2016</c:v>
                </c:pt>
                <c:pt idx="4">
                  <c:v>2020</c:v>
                </c:pt>
                <c:pt idx="5">
                  <c:v>2024</c:v>
                </c:pt>
              </c:numCache>
            </c:numRef>
          </c:cat>
          <c:val>
            <c:numRef>
              <c:f>Sheet1!$B$2:$B$7</c:f>
              <c:numCache>
                <c:formatCode>General</c:formatCode>
                <c:ptCount val="6"/>
                <c:pt idx="0">
                  <c:v>7</c:v>
                </c:pt>
                <c:pt idx="1">
                  <c:v>7</c:v>
                </c:pt>
                <c:pt idx="2">
                  <c:v>10</c:v>
                </c:pt>
                <c:pt idx="3">
                  <c:v>11</c:v>
                </c:pt>
                <c:pt idx="4">
                  <c:v>12</c:v>
                </c:pt>
                <c:pt idx="5">
                  <c:v>14</c:v>
                </c:pt>
              </c:numCache>
            </c:numRef>
          </c:val>
          <c:smooth val="0"/>
          <c:extLst>
            <c:ext xmlns:c16="http://schemas.microsoft.com/office/drawing/2014/chart" uri="{C3380CC4-5D6E-409C-BE32-E72D297353CC}">
              <c16:uniqueId val="{00000000-8317-4657-9EFF-827674738CBE}"/>
            </c:ext>
          </c:extLst>
        </c:ser>
        <c:dLbls>
          <c:showLegendKey val="0"/>
          <c:showVal val="0"/>
          <c:showCatName val="0"/>
          <c:showSerName val="0"/>
          <c:showPercent val="0"/>
          <c:showBubbleSize val="0"/>
        </c:dLbls>
        <c:smooth val="0"/>
        <c:axId val="1781528488"/>
        <c:axId val="1781537848"/>
      </c:lineChart>
      <c:catAx>
        <c:axId val="178152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781537848"/>
        <c:crosses val="autoZero"/>
        <c:auto val="1"/>
        <c:lblAlgn val="ctr"/>
        <c:lblOffset val="100"/>
        <c:noMultiLvlLbl val="0"/>
      </c:catAx>
      <c:valAx>
        <c:axId val="1781537848"/>
        <c:scaling>
          <c:orientation val="minMax"/>
        </c:scaling>
        <c:delete val="1"/>
        <c:axPos val="l"/>
        <c:numFmt formatCode="General" sourceLinked="1"/>
        <c:majorTickMark val="none"/>
        <c:minorTickMark val="none"/>
        <c:tickLblPos val="nextTo"/>
        <c:crossAx val="1781528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1800" dirty="0"/>
              <a:t>Vote preference (percentages)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Men</c:v>
                </c:pt>
                <c:pt idx="1">
                  <c:v>Women</c:v>
                </c:pt>
              </c:strCache>
            </c:strRef>
          </c:cat>
          <c:val>
            <c:numRef>
              <c:f>Sheet1!$B$2:$B$3</c:f>
              <c:numCache>
                <c:formatCode>General</c:formatCode>
                <c:ptCount val="2"/>
                <c:pt idx="0">
                  <c:v>54</c:v>
                </c:pt>
                <c:pt idx="1">
                  <c:v>43</c:v>
                </c:pt>
              </c:numCache>
            </c:numRef>
          </c:val>
          <c:extLst>
            <c:ext xmlns:c16="http://schemas.microsoft.com/office/drawing/2014/chart" uri="{C3380CC4-5D6E-409C-BE32-E72D297353CC}">
              <c16:uniqueId val="{00000000-345E-40E8-9249-2410E358C86A}"/>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Men</c:v>
                </c:pt>
                <c:pt idx="1">
                  <c:v>Women</c:v>
                </c:pt>
              </c:strCache>
            </c:strRef>
          </c:cat>
          <c:val>
            <c:numRef>
              <c:f>Sheet1!$C$2:$C$3</c:f>
              <c:numCache>
                <c:formatCode>General</c:formatCode>
                <c:ptCount val="2"/>
                <c:pt idx="0">
                  <c:v>36</c:v>
                </c:pt>
                <c:pt idx="1">
                  <c:v>47</c:v>
                </c:pt>
              </c:numCache>
            </c:numRef>
          </c:val>
          <c:extLst>
            <c:ext xmlns:c16="http://schemas.microsoft.com/office/drawing/2014/chart" uri="{C3380CC4-5D6E-409C-BE32-E72D297353CC}">
              <c16:uniqueId val="{00000001-345E-40E8-9249-2410E358C86A}"/>
            </c:ext>
          </c:extLst>
        </c:ser>
        <c:dLbls>
          <c:showLegendKey val="0"/>
          <c:showVal val="0"/>
          <c:showCatName val="0"/>
          <c:showSerName val="0"/>
          <c:showPercent val="0"/>
          <c:showBubbleSize val="0"/>
        </c:dLbls>
        <c:gapWidth val="182"/>
        <c:axId val="155890351"/>
        <c:axId val="155895751"/>
      </c:barChart>
      <c:catAx>
        <c:axId val="1558903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5895751"/>
        <c:crosses val="autoZero"/>
        <c:auto val="1"/>
        <c:lblAlgn val="ctr"/>
        <c:lblOffset val="100"/>
        <c:noMultiLvlLbl val="0"/>
      </c:catAx>
      <c:valAx>
        <c:axId val="155895751"/>
        <c:scaling>
          <c:orientation val="minMax"/>
        </c:scaling>
        <c:delete val="1"/>
        <c:axPos val="b"/>
        <c:numFmt formatCode="General" sourceLinked="1"/>
        <c:majorTickMark val="none"/>
        <c:minorTickMark val="none"/>
        <c:tickLblPos val="nextTo"/>
        <c:crossAx val="1558903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1800" dirty="0"/>
              <a:t>Vote preference (percentages)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81687352640242"/>
          <c:y val="0.13491372939659169"/>
          <c:w val="0.7097610901202891"/>
          <c:h val="0.71347267017742066"/>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Men</c:v>
                </c:pt>
                <c:pt idx="1">
                  <c:v>Women</c:v>
                </c:pt>
              </c:strCache>
            </c:strRef>
          </c:cat>
          <c:val>
            <c:numRef>
              <c:f>Sheet1!$B$2:$B$3</c:f>
              <c:numCache>
                <c:formatCode>General</c:formatCode>
                <c:ptCount val="2"/>
                <c:pt idx="0">
                  <c:v>53</c:v>
                </c:pt>
                <c:pt idx="1">
                  <c:v>41</c:v>
                </c:pt>
              </c:numCache>
            </c:numRef>
          </c:val>
          <c:extLst>
            <c:ext xmlns:c16="http://schemas.microsoft.com/office/drawing/2014/chart" uri="{C3380CC4-5D6E-409C-BE32-E72D297353CC}">
              <c16:uniqueId val="{00000000-1152-403C-A315-273C2B9C42AE}"/>
            </c:ext>
          </c:extLst>
        </c:ser>
        <c:ser>
          <c:idx val="1"/>
          <c:order val="1"/>
          <c:tx>
            <c:strRef>
              <c:f>Sheet1!$C$1</c:f>
              <c:strCache>
                <c:ptCount val="1"/>
                <c:pt idx="0">
                  <c:v>Harris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Men</c:v>
                </c:pt>
                <c:pt idx="1">
                  <c:v>Women</c:v>
                </c:pt>
              </c:strCache>
            </c:strRef>
          </c:cat>
          <c:val>
            <c:numRef>
              <c:f>Sheet1!$C$2:$C$3</c:f>
              <c:numCache>
                <c:formatCode>General</c:formatCode>
                <c:ptCount val="2"/>
                <c:pt idx="0">
                  <c:v>39</c:v>
                </c:pt>
                <c:pt idx="1">
                  <c:v>53</c:v>
                </c:pt>
              </c:numCache>
            </c:numRef>
          </c:val>
          <c:extLst>
            <c:ext xmlns:c16="http://schemas.microsoft.com/office/drawing/2014/chart" uri="{C3380CC4-5D6E-409C-BE32-E72D297353CC}">
              <c16:uniqueId val="{00000001-1152-403C-A315-273C2B9C42AE}"/>
            </c:ext>
          </c:extLst>
        </c:ser>
        <c:dLbls>
          <c:showLegendKey val="0"/>
          <c:showVal val="0"/>
          <c:showCatName val="0"/>
          <c:showSerName val="0"/>
          <c:showPercent val="0"/>
          <c:showBubbleSize val="0"/>
        </c:dLbls>
        <c:gapWidth val="182"/>
        <c:axId val="1186344816"/>
        <c:axId val="1186348776"/>
      </c:barChart>
      <c:catAx>
        <c:axId val="1186344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86348776"/>
        <c:crosses val="autoZero"/>
        <c:auto val="1"/>
        <c:lblAlgn val="ctr"/>
        <c:lblOffset val="100"/>
        <c:noMultiLvlLbl val="0"/>
      </c:catAx>
      <c:valAx>
        <c:axId val="1186348776"/>
        <c:scaling>
          <c:orientation val="minMax"/>
        </c:scaling>
        <c:delete val="1"/>
        <c:axPos val="b"/>
        <c:numFmt formatCode="General" sourceLinked="1"/>
        <c:majorTickMark val="none"/>
        <c:minorTickMark val="none"/>
        <c:tickLblPos val="nextTo"/>
        <c:crossAx val="1186344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Democratic percentage of two-party vote</a:t>
            </a:r>
          </a:p>
        </c:rich>
      </c:tx>
      <c:layout>
        <c:manualLayout>
          <c:xMode val="edge"/>
          <c:yMode val="edge"/>
          <c:x val="0.18926737828669735"/>
          <c:y val="0.10917721405635139"/>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88932662416884E-2"/>
          <c:y val="0.20622362655088597"/>
          <c:w val="0.97222134675166227"/>
          <c:h val="0.56621328193821563"/>
        </c:manualLayout>
      </c:layout>
      <c:lineChart>
        <c:grouping val="standard"/>
        <c:varyColors val="0"/>
        <c:ser>
          <c:idx val="0"/>
          <c:order val="0"/>
          <c:tx>
            <c:strRef>
              <c:f>Sheet1!$B$1</c:f>
              <c:strCache>
                <c:ptCount val="1"/>
                <c:pt idx="0">
                  <c:v>White (non-Hispanic)</c:v>
                </c:pt>
              </c:strCache>
            </c:strRef>
          </c:tx>
          <c:spPr>
            <a:ln w="38100"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Sheet1!$B$2:$B$7</c:f>
              <c:numCache>
                <c:formatCode>General</c:formatCode>
                <c:ptCount val="6"/>
                <c:pt idx="0">
                  <c:v>44</c:v>
                </c:pt>
                <c:pt idx="1">
                  <c:v>41</c:v>
                </c:pt>
                <c:pt idx="2">
                  <c:v>44</c:v>
                </c:pt>
                <c:pt idx="3">
                  <c:v>41</c:v>
                </c:pt>
                <c:pt idx="4">
                  <c:v>40</c:v>
                </c:pt>
                <c:pt idx="5">
                  <c:v>42</c:v>
                </c:pt>
              </c:numCache>
            </c:numRef>
          </c:val>
          <c:smooth val="0"/>
          <c:extLst>
            <c:ext xmlns:c16="http://schemas.microsoft.com/office/drawing/2014/chart" uri="{C3380CC4-5D6E-409C-BE32-E72D297353CC}">
              <c16:uniqueId val="{00000000-6720-47F0-A11C-6E20B3AF4BE4}"/>
            </c:ext>
          </c:extLst>
        </c:ser>
        <c:ser>
          <c:idx val="1"/>
          <c:order val="1"/>
          <c:tx>
            <c:strRef>
              <c:f>Sheet1!$C$1</c:f>
              <c:strCache>
                <c:ptCount val="1"/>
                <c:pt idx="0">
                  <c:v>Black</c:v>
                </c:pt>
              </c:strCache>
            </c:strRef>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Sheet1!$C$2:$C$7</c:f>
              <c:numCache>
                <c:formatCode>General</c:formatCode>
                <c:ptCount val="6"/>
                <c:pt idx="0">
                  <c:v>91</c:v>
                </c:pt>
                <c:pt idx="1">
                  <c:v>89</c:v>
                </c:pt>
                <c:pt idx="2">
                  <c:v>96</c:v>
                </c:pt>
                <c:pt idx="3">
                  <c:v>93</c:v>
                </c:pt>
                <c:pt idx="4">
                  <c:v>91</c:v>
                </c:pt>
                <c:pt idx="5">
                  <c:v>88</c:v>
                </c:pt>
              </c:numCache>
            </c:numRef>
          </c:val>
          <c:smooth val="0"/>
          <c:extLst>
            <c:ext xmlns:c16="http://schemas.microsoft.com/office/drawing/2014/chart" uri="{C3380CC4-5D6E-409C-BE32-E72D297353CC}">
              <c16:uniqueId val="{00000001-6720-47F0-A11C-6E20B3AF4BE4}"/>
            </c:ext>
          </c:extLst>
        </c:ser>
        <c:ser>
          <c:idx val="2"/>
          <c:order val="2"/>
          <c:tx>
            <c:strRef>
              <c:f>Sheet1!$D$1</c:f>
              <c:strCache>
                <c:ptCount val="1"/>
                <c:pt idx="0">
                  <c:v>Hispanic</c:v>
                </c:pt>
              </c:strCache>
            </c:strRef>
          </c:tx>
          <c:spPr>
            <a:ln w="38100" cap="rnd">
              <a:solidFill>
                <a:srgbClr val="7030A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Sheet1!$D$2:$D$7</c:f>
              <c:numCache>
                <c:formatCode>General</c:formatCode>
                <c:ptCount val="6"/>
                <c:pt idx="0">
                  <c:v>64</c:v>
                </c:pt>
                <c:pt idx="1">
                  <c:v>55</c:v>
                </c:pt>
                <c:pt idx="2">
                  <c:v>68</c:v>
                </c:pt>
                <c:pt idx="3">
                  <c:v>71</c:v>
                </c:pt>
                <c:pt idx="4">
                  <c:v>70</c:v>
                </c:pt>
                <c:pt idx="5">
                  <c:v>67</c:v>
                </c:pt>
              </c:numCache>
            </c:numRef>
          </c:val>
          <c:smooth val="0"/>
          <c:extLst>
            <c:ext xmlns:c16="http://schemas.microsoft.com/office/drawing/2014/chart" uri="{C3380CC4-5D6E-409C-BE32-E72D297353CC}">
              <c16:uniqueId val="{00000002-6720-47F0-A11C-6E20B3AF4BE4}"/>
            </c:ext>
          </c:extLst>
        </c:ser>
        <c:dLbls>
          <c:showLegendKey val="0"/>
          <c:showVal val="0"/>
          <c:showCatName val="0"/>
          <c:showSerName val="0"/>
          <c:showPercent val="0"/>
          <c:showBubbleSize val="0"/>
        </c:dLbls>
        <c:smooth val="0"/>
        <c:axId val="233164216"/>
        <c:axId val="229288400"/>
      </c:lineChart>
      <c:catAx>
        <c:axId val="233164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229288400"/>
        <c:crosses val="autoZero"/>
        <c:auto val="1"/>
        <c:lblAlgn val="ctr"/>
        <c:lblOffset val="100"/>
        <c:noMultiLvlLbl val="0"/>
      </c:catAx>
      <c:valAx>
        <c:axId val="229288400"/>
        <c:scaling>
          <c:orientation val="minMax"/>
        </c:scaling>
        <c:delete val="1"/>
        <c:axPos val="l"/>
        <c:numFmt formatCode="General" sourceLinked="1"/>
        <c:majorTickMark val="none"/>
        <c:minorTickMark val="none"/>
        <c:tickLblPos val="nextTo"/>
        <c:crossAx val="233164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dirty="0"/>
              <a:t>Vote preference</a:t>
            </a:r>
            <a:r>
              <a:rPr lang="en-US" sz="2400" baseline="0" dirty="0"/>
              <a:t> of Black voters (percentages)</a:t>
            </a:r>
            <a:endParaRPr lang="en-US" sz="2400" dirty="0"/>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841179427039706"/>
          <c:y val="0.21768229166666667"/>
          <c:w val="0.84321941140336176"/>
          <c:h val="0.6599165436351706"/>
        </c:manualLayout>
      </c:layout>
      <c:barChart>
        <c:barDir val="bar"/>
        <c:grouping val="clustered"/>
        <c:varyColors val="0"/>
        <c:ser>
          <c:idx val="0"/>
          <c:order val="0"/>
          <c:tx>
            <c:strRef>
              <c:f>Sheet1!$B$1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Sheet1!$B$2:$B$3</c:f>
              <c:numCache>
                <c:formatCode>General</c:formatCode>
                <c:ptCount val="2"/>
                <c:pt idx="0">
                  <c:v>11</c:v>
                </c:pt>
                <c:pt idx="1">
                  <c:v>8</c:v>
                </c:pt>
              </c:numCache>
            </c:numRef>
          </c:val>
          <c:extLst>
            <c:ext xmlns:c16="http://schemas.microsoft.com/office/drawing/2014/chart" uri="{C3380CC4-5D6E-409C-BE32-E72D297353CC}">
              <c16:uniqueId val="{00000000-B734-4603-9C5F-7EF3FA4F9103}"/>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Sheet1!$C$2:$C$3</c:f>
              <c:numCache>
                <c:formatCode>General</c:formatCode>
                <c:ptCount val="2"/>
                <c:pt idx="0">
                  <c:v>79</c:v>
                </c:pt>
                <c:pt idx="1">
                  <c:v>91</c:v>
                </c:pt>
              </c:numCache>
            </c:numRef>
          </c:val>
          <c:extLst>
            <c:ext xmlns:c16="http://schemas.microsoft.com/office/drawing/2014/chart" uri="{C3380CC4-5D6E-409C-BE32-E72D297353CC}">
              <c16:uniqueId val="{00000001-B734-4603-9C5F-7EF3FA4F9103}"/>
            </c:ext>
          </c:extLst>
        </c:ser>
        <c:dLbls>
          <c:showLegendKey val="0"/>
          <c:showVal val="0"/>
          <c:showCatName val="0"/>
          <c:showSerName val="0"/>
          <c:showPercent val="0"/>
          <c:showBubbleSize val="0"/>
        </c:dLbls>
        <c:gapWidth val="182"/>
        <c:axId val="1197496400"/>
        <c:axId val="1197492080"/>
      </c:barChart>
      <c:catAx>
        <c:axId val="1197496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97492080"/>
        <c:crosses val="autoZero"/>
        <c:auto val="1"/>
        <c:lblAlgn val="ctr"/>
        <c:lblOffset val="100"/>
        <c:noMultiLvlLbl val="0"/>
      </c:catAx>
      <c:valAx>
        <c:axId val="1197492080"/>
        <c:scaling>
          <c:orientation val="minMax"/>
        </c:scaling>
        <c:delete val="1"/>
        <c:axPos val="b"/>
        <c:numFmt formatCode="General" sourceLinked="1"/>
        <c:majorTickMark val="none"/>
        <c:minorTickMark val="none"/>
        <c:tickLblPos val="nextTo"/>
        <c:crossAx val="1197496400"/>
        <c:crosses val="autoZero"/>
        <c:crossBetween val="between"/>
      </c:valAx>
      <c:spPr>
        <a:noFill/>
        <a:ln>
          <a:noFill/>
        </a:ln>
        <a:effectLst/>
      </c:spPr>
    </c:plotArea>
    <c:legend>
      <c:legendPos val="b"/>
      <c:layout>
        <c:manualLayout>
          <c:xMode val="edge"/>
          <c:yMode val="edge"/>
          <c:x val="3.7588652482269502E-2"/>
          <c:y val="0.90624466863517039"/>
          <c:w val="0.9"/>
          <c:h val="9.1151164698162729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dirty="0"/>
              <a:t>Vote preference</a:t>
            </a:r>
            <a:r>
              <a:rPr lang="en-US" sz="2400" baseline="0" dirty="0"/>
              <a:t> of Hispanic voters (percentages)</a:t>
            </a:r>
            <a:endParaRPr lang="en-US" sz="2400" dirty="0"/>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841179427039706"/>
          <c:y val="0.15778645833333335"/>
          <c:w val="0.84321941140336176"/>
          <c:h val="0.6599165436351706"/>
        </c:manualLayout>
      </c:layout>
      <c:barChart>
        <c:barDir val="bar"/>
        <c:grouping val="clustered"/>
        <c:varyColors val="0"/>
        <c:ser>
          <c:idx val="0"/>
          <c:order val="0"/>
          <c:tx>
            <c:strRef>
              <c:f>Sheet1!$B$1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Sheet1!$B$2:$B$3</c:f>
              <c:numCache>
                <c:formatCode>General</c:formatCode>
                <c:ptCount val="2"/>
                <c:pt idx="0">
                  <c:v>42</c:v>
                </c:pt>
                <c:pt idx="1">
                  <c:v>32</c:v>
                </c:pt>
              </c:numCache>
            </c:numRef>
          </c:val>
          <c:extLst>
            <c:ext xmlns:c16="http://schemas.microsoft.com/office/drawing/2014/chart" uri="{C3380CC4-5D6E-409C-BE32-E72D297353CC}">
              <c16:uniqueId val="{00000000-B734-4603-9C5F-7EF3FA4F9103}"/>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Sheet1!$C$2:$C$3</c:f>
              <c:numCache>
                <c:formatCode>General</c:formatCode>
                <c:ptCount val="2"/>
                <c:pt idx="0">
                  <c:v>51</c:v>
                </c:pt>
                <c:pt idx="1">
                  <c:v>67</c:v>
                </c:pt>
              </c:numCache>
            </c:numRef>
          </c:val>
          <c:extLst>
            <c:ext xmlns:c16="http://schemas.microsoft.com/office/drawing/2014/chart" uri="{C3380CC4-5D6E-409C-BE32-E72D297353CC}">
              <c16:uniqueId val="{00000001-B734-4603-9C5F-7EF3FA4F9103}"/>
            </c:ext>
          </c:extLst>
        </c:ser>
        <c:dLbls>
          <c:showLegendKey val="0"/>
          <c:showVal val="0"/>
          <c:showCatName val="0"/>
          <c:showSerName val="0"/>
          <c:showPercent val="0"/>
          <c:showBubbleSize val="0"/>
        </c:dLbls>
        <c:gapWidth val="182"/>
        <c:axId val="1197496400"/>
        <c:axId val="1197492080"/>
      </c:barChart>
      <c:catAx>
        <c:axId val="1197496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97492080"/>
        <c:crosses val="autoZero"/>
        <c:auto val="1"/>
        <c:lblAlgn val="ctr"/>
        <c:lblOffset val="100"/>
        <c:noMultiLvlLbl val="0"/>
      </c:catAx>
      <c:valAx>
        <c:axId val="1197492080"/>
        <c:scaling>
          <c:orientation val="minMax"/>
        </c:scaling>
        <c:delete val="1"/>
        <c:axPos val="b"/>
        <c:numFmt formatCode="General" sourceLinked="1"/>
        <c:majorTickMark val="none"/>
        <c:minorTickMark val="none"/>
        <c:tickLblPos val="nextTo"/>
        <c:crossAx val="1197496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dirty="0"/>
              <a:t>Vote preference</a:t>
            </a:r>
            <a:r>
              <a:rPr lang="en-US" sz="2400" baseline="0" dirty="0"/>
              <a:t> of White working class voters (percentages)</a:t>
            </a:r>
            <a:endParaRPr lang="en-US" sz="2400" dirty="0"/>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Sheet1!$B$2:$B$3</c:f>
              <c:numCache>
                <c:formatCode>General</c:formatCode>
                <c:ptCount val="2"/>
                <c:pt idx="0">
                  <c:v>63</c:v>
                </c:pt>
                <c:pt idx="1">
                  <c:v>62</c:v>
                </c:pt>
              </c:numCache>
            </c:numRef>
          </c:val>
          <c:extLst>
            <c:ext xmlns:c16="http://schemas.microsoft.com/office/drawing/2014/chart" uri="{C3380CC4-5D6E-409C-BE32-E72D297353CC}">
              <c16:uniqueId val="{00000000-B734-4603-9C5F-7EF3FA4F9103}"/>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2024</c:v>
                </c:pt>
                <c:pt idx="1">
                  <c:v>2020</c:v>
                </c:pt>
              </c:numCache>
            </c:numRef>
          </c:cat>
          <c:val>
            <c:numRef>
              <c:f>Sheet1!$C$2:$C$3</c:f>
              <c:numCache>
                <c:formatCode>General</c:formatCode>
                <c:ptCount val="2"/>
                <c:pt idx="0">
                  <c:v>33</c:v>
                </c:pt>
                <c:pt idx="1">
                  <c:v>36</c:v>
                </c:pt>
              </c:numCache>
            </c:numRef>
          </c:val>
          <c:extLst>
            <c:ext xmlns:c16="http://schemas.microsoft.com/office/drawing/2014/chart" uri="{C3380CC4-5D6E-409C-BE32-E72D297353CC}">
              <c16:uniqueId val="{00000001-B734-4603-9C5F-7EF3FA4F9103}"/>
            </c:ext>
          </c:extLst>
        </c:ser>
        <c:dLbls>
          <c:showLegendKey val="0"/>
          <c:showVal val="0"/>
          <c:showCatName val="0"/>
          <c:showSerName val="0"/>
          <c:showPercent val="0"/>
          <c:showBubbleSize val="0"/>
        </c:dLbls>
        <c:gapWidth val="182"/>
        <c:axId val="1197496400"/>
        <c:axId val="1197492080"/>
      </c:barChart>
      <c:catAx>
        <c:axId val="1197496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97492080"/>
        <c:crosses val="autoZero"/>
        <c:auto val="1"/>
        <c:lblAlgn val="ctr"/>
        <c:lblOffset val="100"/>
        <c:noMultiLvlLbl val="0"/>
      </c:catAx>
      <c:valAx>
        <c:axId val="1197492080"/>
        <c:scaling>
          <c:orientation val="minMax"/>
        </c:scaling>
        <c:delete val="1"/>
        <c:axPos val="b"/>
        <c:numFmt formatCode="General" sourceLinked="1"/>
        <c:majorTickMark val="none"/>
        <c:minorTickMark val="none"/>
        <c:tickLblPos val="nextTo"/>
        <c:crossAx val="1197496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a:t>Voter preference of White college-educated voters (percentages)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3950617283950615E-2"/>
          <c:y val="0.20205729166666669"/>
          <c:w val="0.96604938271604934"/>
          <c:h val="0.64311659284776901"/>
        </c:manualLayout>
      </c:layout>
      <c:lineChart>
        <c:grouping val="standard"/>
        <c:varyColors val="0"/>
        <c:ser>
          <c:idx val="0"/>
          <c:order val="0"/>
          <c:tx>
            <c:strRef>
              <c:f>Sheet1!$B$1</c:f>
              <c:strCache>
                <c:ptCount val="1"/>
                <c:pt idx="0">
                  <c:v>Democratic</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2012</c:v>
                </c:pt>
                <c:pt idx="1">
                  <c:v>2016</c:v>
                </c:pt>
                <c:pt idx="2">
                  <c:v>2020</c:v>
                </c:pt>
              </c:numCache>
            </c:numRef>
          </c:cat>
          <c:val>
            <c:numRef>
              <c:f>Sheet1!$B$2:$B$4</c:f>
              <c:numCache>
                <c:formatCode>General</c:formatCode>
                <c:ptCount val="3"/>
                <c:pt idx="0">
                  <c:v>46</c:v>
                </c:pt>
                <c:pt idx="1">
                  <c:v>51</c:v>
                </c:pt>
                <c:pt idx="2">
                  <c:v>55</c:v>
                </c:pt>
              </c:numCache>
            </c:numRef>
          </c:val>
          <c:smooth val="0"/>
          <c:extLst>
            <c:ext xmlns:c16="http://schemas.microsoft.com/office/drawing/2014/chart" uri="{C3380CC4-5D6E-409C-BE32-E72D297353CC}">
              <c16:uniqueId val="{00000000-BB1B-470D-AE64-72D1125A5A07}"/>
            </c:ext>
          </c:extLst>
        </c:ser>
        <c:ser>
          <c:idx val="1"/>
          <c:order val="1"/>
          <c:tx>
            <c:strRef>
              <c:f>Sheet1!$C$1</c:f>
              <c:strCache>
                <c:ptCount val="1"/>
                <c:pt idx="0">
                  <c:v>Republican</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2012</c:v>
                </c:pt>
                <c:pt idx="1">
                  <c:v>2016</c:v>
                </c:pt>
                <c:pt idx="2">
                  <c:v>2020</c:v>
                </c:pt>
              </c:numCache>
            </c:numRef>
          </c:cat>
          <c:val>
            <c:numRef>
              <c:f>Sheet1!$C$2:$C$4</c:f>
              <c:numCache>
                <c:formatCode>General</c:formatCode>
                <c:ptCount val="3"/>
                <c:pt idx="0">
                  <c:v>54</c:v>
                </c:pt>
                <c:pt idx="1">
                  <c:v>49</c:v>
                </c:pt>
                <c:pt idx="2">
                  <c:v>45</c:v>
                </c:pt>
              </c:numCache>
            </c:numRef>
          </c:val>
          <c:smooth val="0"/>
          <c:extLst>
            <c:ext xmlns:c16="http://schemas.microsoft.com/office/drawing/2014/chart" uri="{C3380CC4-5D6E-409C-BE32-E72D297353CC}">
              <c16:uniqueId val="{00000001-BB1B-470D-AE64-72D1125A5A07}"/>
            </c:ext>
          </c:extLst>
        </c:ser>
        <c:dLbls>
          <c:showLegendKey val="0"/>
          <c:showVal val="0"/>
          <c:showCatName val="0"/>
          <c:showSerName val="0"/>
          <c:showPercent val="0"/>
          <c:showBubbleSize val="0"/>
        </c:dLbls>
        <c:smooth val="0"/>
        <c:axId val="1789302112"/>
        <c:axId val="1789298512"/>
      </c:lineChart>
      <c:catAx>
        <c:axId val="1789302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789298512"/>
        <c:crosses val="autoZero"/>
        <c:auto val="1"/>
        <c:lblAlgn val="ctr"/>
        <c:lblOffset val="100"/>
        <c:noMultiLvlLbl val="0"/>
      </c:catAx>
      <c:valAx>
        <c:axId val="1789298512"/>
        <c:scaling>
          <c:orientation val="minMax"/>
          <c:max val="70"/>
          <c:min val="30"/>
        </c:scaling>
        <c:delete val="1"/>
        <c:axPos val="l"/>
        <c:numFmt formatCode="General" sourceLinked="1"/>
        <c:majorTickMark val="none"/>
        <c:minorTickMark val="none"/>
        <c:tickLblPos val="nextTo"/>
        <c:crossAx val="1789302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a:t>Voter preference of White college-educated voters (percentages)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3950617283950615E-2"/>
          <c:y val="0.20205729166666669"/>
          <c:w val="0.96604938271604934"/>
          <c:h val="0.64311659284776901"/>
        </c:manualLayout>
      </c:layout>
      <c:lineChart>
        <c:grouping val="standard"/>
        <c:varyColors val="0"/>
        <c:ser>
          <c:idx val="0"/>
          <c:order val="0"/>
          <c:tx>
            <c:strRef>
              <c:f>Sheet1!$B$1</c:f>
              <c:strCache>
                <c:ptCount val="1"/>
                <c:pt idx="0">
                  <c:v>Democratic</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2012</c:v>
                </c:pt>
                <c:pt idx="1">
                  <c:v>2016</c:v>
                </c:pt>
                <c:pt idx="2">
                  <c:v>2020</c:v>
                </c:pt>
                <c:pt idx="3">
                  <c:v>2024</c:v>
                </c:pt>
              </c:numCache>
            </c:numRef>
          </c:cat>
          <c:val>
            <c:numRef>
              <c:f>Sheet1!$B$2:$B$5</c:f>
              <c:numCache>
                <c:formatCode>General</c:formatCode>
                <c:ptCount val="4"/>
                <c:pt idx="0">
                  <c:v>46</c:v>
                </c:pt>
                <c:pt idx="1">
                  <c:v>51</c:v>
                </c:pt>
                <c:pt idx="2">
                  <c:v>55</c:v>
                </c:pt>
                <c:pt idx="3">
                  <c:v>54</c:v>
                </c:pt>
              </c:numCache>
            </c:numRef>
          </c:val>
          <c:smooth val="0"/>
          <c:extLst>
            <c:ext xmlns:c16="http://schemas.microsoft.com/office/drawing/2014/chart" uri="{C3380CC4-5D6E-409C-BE32-E72D297353CC}">
              <c16:uniqueId val="{00000000-BB1B-470D-AE64-72D1125A5A07}"/>
            </c:ext>
          </c:extLst>
        </c:ser>
        <c:ser>
          <c:idx val="1"/>
          <c:order val="1"/>
          <c:tx>
            <c:strRef>
              <c:f>Sheet1!$C$1</c:f>
              <c:strCache>
                <c:ptCount val="1"/>
                <c:pt idx="0">
                  <c:v>Republican</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2012</c:v>
                </c:pt>
                <c:pt idx="1">
                  <c:v>2016</c:v>
                </c:pt>
                <c:pt idx="2">
                  <c:v>2020</c:v>
                </c:pt>
                <c:pt idx="3">
                  <c:v>2024</c:v>
                </c:pt>
              </c:numCache>
            </c:numRef>
          </c:cat>
          <c:val>
            <c:numRef>
              <c:f>Sheet1!$C$2:$C$5</c:f>
              <c:numCache>
                <c:formatCode>General</c:formatCode>
                <c:ptCount val="4"/>
                <c:pt idx="0">
                  <c:v>54</c:v>
                </c:pt>
                <c:pt idx="1">
                  <c:v>49</c:v>
                </c:pt>
                <c:pt idx="2">
                  <c:v>45</c:v>
                </c:pt>
                <c:pt idx="3">
                  <c:v>39</c:v>
                </c:pt>
              </c:numCache>
            </c:numRef>
          </c:val>
          <c:smooth val="0"/>
          <c:extLst>
            <c:ext xmlns:c16="http://schemas.microsoft.com/office/drawing/2014/chart" uri="{C3380CC4-5D6E-409C-BE32-E72D297353CC}">
              <c16:uniqueId val="{00000001-BB1B-470D-AE64-72D1125A5A07}"/>
            </c:ext>
          </c:extLst>
        </c:ser>
        <c:dLbls>
          <c:showLegendKey val="0"/>
          <c:showVal val="0"/>
          <c:showCatName val="0"/>
          <c:showSerName val="0"/>
          <c:showPercent val="0"/>
          <c:showBubbleSize val="0"/>
        </c:dLbls>
        <c:smooth val="0"/>
        <c:axId val="1789302112"/>
        <c:axId val="1789298512"/>
      </c:lineChart>
      <c:catAx>
        <c:axId val="1789302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789298512"/>
        <c:crosses val="autoZero"/>
        <c:auto val="1"/>
        <c:lblAlgn val="ctr"/>
        <c:lblOffset val="100"/>
        <c:noMultiLvlLbl val="0"/>
      </c:catAx>
      <c:valAx>
        <c:axId val="1789298512"/>
        <c:scaling>
          <c:orientation val="minMax"/>
          <c:max val="70"/>
          <c:min val="30"/>
        </c:scaling>
        <c:delete val="1"/>
        <c:axPos val="l"/>
        <c:numFmt formatCode="General" sourceLinked="1"/>
        <c:majorTickMark val="none"/>
        <c:minorTickMark val="none"/>
        <c:tickLblPos val="nextTo"/>
        <c:crossAx val="1789302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dirty="0"/>
              <a:t>Vote preference</a:t>
            </a:r>
          </a:p>
        </c:rich>
      </c:tx>
      <c:layout>
        <c:manualLayout>
          <c:xMode val="edge"/>
          <c:yMode val="edge"/>
          <c:x val="0.30285802451027705"/>
          <c:y val="1.9284850914436002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374452333381218"/>
          <c:y val="0.15709647500538521"/>
          <c:w val="0.68264847270757045"/>
          <c:h val="0.84290352499461474"/>
        </c:manualLayout>
      </c:layout>
      <c:barChart>
        <c:barDir val="bar"/>
        <c:grouping val="clustered"/>
        <c:varyColors val="0"/>
        <c:ser>
          <c:idx val="0"/>
          <c:order val="0"/>
          <c:tx>
            <c:strRef>
              <c:f>Sheet1!$B$1</c:f>
              <c:strCache>
                <c:ptCount val="1"/>
                <c:pt idx="0">
                  <c:v>percentage of likely voters, age 18-29</c:v>
                </c:pt>
              </c:strCache>
            </c:strRef>
          </c:tx>
          <c:spPr>
            <a:solidFill>
              <a:srgbClr val="FF0000"/>
            </a:solidFill>
            <a:ln>
              <a:noFill/>
            </a:ln>
            <a:effectLst/>
          </c:spPr>
          <c:invertIfNegative val="0"/>
          <c:dPt>
            <c:idx val="0"/>
            <c:invertIfNegative val="0"/>
            <c:bubble3D val="0"/>
            <c:spPr>
              <a:solidFill>
                <a:srgbClr val="0070C0"/>
              </a:solidFill>
              <a:ln>
                <a:solidFill>
                  <a:srgbClr val="FFC000"/>
                </a:solidFill>
              </a:ln>
              <a:effectLst/>
            </c:spPr>
            <c:extLst>
              <c:ext xmlns:c16="http://schemas.microsoft.com/office/drawing/2014/chart" uri="{C3380CC4-5D6E-409C-BE32-E72D297353CC}">
                <c16:uniqueId val="{00000004-C0AE-4866-A01E-55F6750E8426}"/>
              </c:ext>
            </c:extLst>
          </c:dPt>
          <c:dPt>
            <c:idx val="1"/>
            <c:invertIfNegative val="0"/>
            <c:bubble3D val="0"/>
            <c:spPr>
              <a:solidFill>
                <a:srgbClr val="FF0000"/>
              </a:solidFill>
              <a:ln>
                <a:noFill/>
              </a:ln>
              <a:effectLst/>
            </c:spPr>
            <c:extLst>
              <c:ext xmlns:c16="http://schemas.microsoft.com/office/drawing/2014/chart" uri="{C3380CC4-5D6E-409C-BE32-E72D297353CC}">
                <c16:uniqueId val="{00000003-C0AE-4866-A01E-55F6750E8426}"/>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Harris</c:v>
                </c:pt>
                <c:pt idx="1">
                  <c:v>Trump</c:v>
                </c:pt>
              </c:strCache>
            </c:strRef>
          </c:cat>
          <c:val>
            <c:numRef>
              <c:f>Sheet1!$B$2:$B$3</c:f>
              <c:numCache>
                <c:formatCode>General</c:formatCode>
                <c:ptCount val="2"/>
                <c:pt idx="0">
                  <c:v>54</c:v>
                </c:pt>
                <c:pt idx="1">
                  <c:v>39</c:v>
                </c:pt>
              </c:numCache>
            </c:numRef>
          </c:val>
          <c:extLst>
            <c:ext xmlns:c16="http://schemas.microsoft.com/office/drawing/2014/chart" uri="{C3380CC4-5D6E-409C-BE32-E72D297353CC}">
              <c16:uniqueId val="{00000000-C0AE-4866-A01E-55F6750E8426}"/>
            </c:ext>
          </c:extLst>
        </c:ser>
        <c:dLbls>
          <c:showLegendKey val="0"/>
          <c:showVal val="0"/>
          <c:showCatName val="0"/>
          <c:showSerName val="0"/>
          <c:showPercent val="0"/>
          <c:showBubbleSize val="0"/>
        </c:dLbls>
        <c:gapWidth val="182"/>
        <c:axId val="1165092024"/>
        <c:axId val="1165093824"/>
      </c:barChart>
      <c:catAx>
        <c:axId val="1165092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65093824"/>
        <c:crosses val="autoZero"/>
        <c:auto val="1"/>
        <c:lblAlgn val="ctr"/>
        <c:lblOffset val="100"/>
        <c:noMultiLvlLbl val="0"/>
      </c:catAx>
      <c:valAx>
        <c:axId val="1165093824"/>
        <c:scaling>
          <c:orientation val="minMax"/>
        </c:scaling>
        <c:delete val="1"/>
        <c:axPos val="b"/>
        <c:numFmt formatCode="General" sourceLinked="1"/>
        <c:majorTickMark val="none"/>
        <c:minorTickMark val="none"/>
        <c:tickLblPos val="nextTo"/>
        <c:crossAx val="1165092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3.2018331692913383E-2"/>
          <c:w val="0.96604938271604934"/>
          <c:h val="0.90548166830708665"/>
        </c:manualLayout>
      </c:layout>
      <c:lineChart>
        <c:grouping val="standard"/>
        <c:varyColors val="0"/>
        <c:ser>
          <c:idx val="0"/>
          <c:order val="0"/>
          <c:tx>
            <c:strRef>
              <c:f>Sheet1!$B$1</c:f>
              <c:strCache>
                <c:ptCount val="1"/>
                <c:pt idx="0">
                  <c:v>polling error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Sheet1!$B$2:$B$7</c:f>
              <c:numCache>
                <c:formatCode>General</c:formatCode>
                <c:ptCount val="6"/>
                <c:pt idx="0">
                  <c:v>-2.4</c:v>
                </c:pt>
                <c:pt idx="1">
                  <c:v>1.2</c:v>
                </c:pt>
                <c:pt idx="2">
                  <c:v>0.9</c:v>
                </c:pt>
                <c:pt idx="3">
                  <c:v>-2.5</c:v>
                </c:pt>
                <c:pt idx="4">
                  <c:v>3.3</c:v>
                </c:pt>
                <c:pt idx="5">
                  <c:v>4.0999999999999996</c:v>
                </c:pt>
              </c:numCache>
            </c:numRef>
          </c:val>
          <c:smooth val="0"/>
          <c:extLst>
            <c:ext xmlns:c16="http://schemas.microsoft.com/office/drawing/2014/chart" uri="{C3380CC4-5D6E-409C-BE32-E72D297353CC}">
              <c16:uniqueId val="{00000000-1945-4ECE-977A-2FB8173CB002}"/>
            </c:ext>
          </c:extLst>
        </c:ser>
        <c:dLbls>
          <c:showLegendKey val="0"/>
          <c:showVal val="0"/>
          <c:showCatName val="0"/>
          <c:showSerName val="0"/>
          <c:showPercent val="0"/>
          <c:showBubbleSize val="0"/>
        </c:dLbls>
        <c:smooth val="0"/>
        <c:axId val="1018586432"/>
        <c:axId val="1018584272"/>
      </c:lineChart>
      <c:catAx>
        <c:axId val="10185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18584272"/>
        <c:crosses val="autoZero"/>
        <c:auto val="1"/>
        <c:lblAlgn val="ctr"/>
        <c:lblOffset val="100"/>
        <c:noMultiLvlLbl val="0"/>
      </c:catAx>
      <c:valAx>
        <c:axId val="1018584272"/>
        <c:scaling>
          <c:orientation val="minMax"/>
        </c:scaling>
        <c:delete val="1"/>
        <c:axPos val="l"/>
        <c:numFmt formatCode="General" sourceLinked="1"/>
        <c:majorTickMark val="none"/>
        <c:minorTickMark val="none"/>
        <c:tickLblPos val="nextTo"/>
        <c:crossAx val="1018586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Vote preference</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9274-4CE0-A648-7690F212D000}"/>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274-4CE0-A648-7690F212D000}"/>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274-4CE0-A648-7690F212D000}"/>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Biden</c:v>
                </c:pt>
                <c:pt idx="1">
                  <c:v>Trump</c:v>
                </c:pt>
              </c:strCache>
            </c:strRef>
          </c:cat>
          <c:val>
            <c:numRef>
              <c:f>Sheet1!$B$2:$B$3</c:f>
              <c:numCache>
                <c:formatCode>General</c:formatCode>
                <c:ptCount val="2"/>
                <c:pt idx="0">
                  <c:v>51</c:v>
                </c:pt>
                <c:pt idx="1">
                  <c:v>44</c:v>
                </c:pt>
              </c:numCache>
            </c:numRef>
          </c:val>
          <c:extLst>
            <c:ext xmlns:c16="http://schemas.microsoft.com/office/drawing/2014/chart" uri="{C3380CC4-5D6E-409C-BE32-E72D297353CC}">
              <c16:uniqueId val="{00000000-9274-4CE0-A648-7690F212D000}"/>
            </c:ext>
          </c:extLst>
        </c:ser>
        <c:dLbls>
          <c:showLegendKey val="0"/>
          <c:showVal val="0"/>
          <c:showCatName val="0"/>
          <c:showSerName val="0"/>
          <c:showPercent val="0"/>
          <c:showBubbleSize val="0"/>
        </c:dLbls>
        <c:gapWidth val="182"/>
        <c:axId val="23495703"/>
        <c:axId val="23498943"/>
      </c:barChart>
      <c:catAx>
        <c:axId val="23495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3498943"/>
        <c:crosses val="autoZero"/>
        <c:auto val="1"/>
        <c:lblAlgn val="ctr"/>
        <c:lblOffset val="100"/>
        <c:noMultiLvlLbl val="0"/>
      </c:catAx>
      <c:valAx>
        <c:axId val="23498943"/>
        <c:scaling>
          <c:orientation val="minMax"/>
          <c:min val="0"/>
        </c:scaling>
        <c:delete val="1"/>
        <c:axPos val="b"/>
        <c:numFmt formatCode="General" sourceLinked="1"/>
        <c:majorTickMark val="none"/>
        <c:minorTickMark val="none"/>
        <c:tickLblPos val="nextTo"/>
        <c:crossAx val="234957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1800" dirty="0"/>
              <a:t>Candidate preference (percentage)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4792543989994817"/>
          <c:y val="0.13491372939659169"/>
          <c:w val="0.59716528896658161"/>
          <c:h val="0.6979443158787717"/>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Rural/Town</c:v>
                </c:pt>
                <c:pt idx="1">
                  <c:v>Suburb</c:v>
                </c:pt>
                <c:pt idx="2">
                  <c:v>City</c:v>
                </c:pt>
              </c:strCache>
            </c:strRef>
          </c:cat>
          <c:val>
            <c:numRef>
              <c:f>Sheet1!$B$2:$B$4</c:f>
              <c:numCache>
                <c:formatCode>General</c:formatCode>
                <c:ptCount val="3"/>
                <c:pt idx="0">
                  <c:v>60</c:v>
                </c:pt>
                <c:pt idx="1">
                  <c:v>47</c:v>
                </c:pt>
                <c:pt idx="2">
                  <c:v>36</c:v>
                </c:pt>
              </c:numCache>
            </c:numRef>
          </c:val>
          <c:extLst>
            <c:ext xmlns:c16="http://schemas.microsoft.com/office/drawing/2014/chart" uri="{C3380CC4-5D6E-409C-BE32-E72D297353CC}">
              <c16:uniqueId val="{00000000-6509-49ED-90D3-0940B377743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Rural/Town</c:v>
                </c:pt>
                <c:pt idx="1">
                  <c:v>Suburb</c:v>
                </c:pt>
                <c:pt idx="2">
                  <c:v>City</c:v>
                </c:pt>
              </c:strCache>
            </c:strRef>
          </c:cat>
          <c:val>
            <c:numRef>
              <c:f>Sheet1!$C$2:$C$4</c:f>
              <c:numCache>
                <c:formatCode>General</c:formatCode>
                <c:ptCount val="3"/>
                <c:pt idx="0">
                  <c:v>31</c:v>
                </c:pt>
                <c:pt idx="1">
                  <c:v>43</c:v>
                </c:pt>
                <c:pt idx="2">
                  <c:v>51</c:v>
                </c:pt>
              </c:numCache>
            </c:numRef>
          </c:val>
          <c:extLst>
            <c:ext xmlns:c16="http://schemas.microsoft.com/office/drawing/2014/chart" uri="{C3380CC4-5D6E-409C-BE32-E72D297353CC}">
              <c16:uniqueId val="{00000001-6509-49ED-90D3-0940B3777431}"/>
            </c:ext>
          </c:extLst>
        </c:ser>
        <c:dLbls>
          <c:showLegendKey val="0"/>
          <c:showVal val="0"/>
          <c:showCatName val="0"/>
          <c:showSerName val="0"/>
          <c:showPercent val="0"/>
          <c:showBubbleSize val="0"/>
        </c:dLbls>
        <c:gapWidth val="182"/>
        <c:axId val="470541183"/>
        <c:axId val="470533263"/>
      </c:barChart>
      <c:catAx>
        <c:axId val="4705411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70533263"/>
        <c:crosses val="autoZero"/>
        <c:auto val="1"/>
        <c:lblAlgn val="ctr"/>
        <c:lblOffset val="100"/>
        <c:noMultiLvlLbl val="0"/>
      </c:catAx>
      <c:valAx>
        <c:axId val="470533263"/>
        <c:scaling>
          <c:orientation val="minMax"/>
        </c:scaling>
        <c:delete val="1"/>
        <c:axPos val="b"/>
        <c:numFmt formatCode="General" sourceLinked="1"/>
        <c:majorTickMark val="none"/>
        <c:minorTickMark val="none"/>
        <c:tickLblPos val="nextTo"/>
        <c:crossAx val="470541183"/>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1800" dirty="0"/>
              <a:t>candidate</a:t>
            </a:r>
            <a:r>
              <a:rPr lang="en-US" sz="1800" baseline="0" dirty="0"/>
              <a:t> preference (percentage)</a:t>
            </a:r>
            <a:endParaRPr lang="en-US" sz="1800" dirty="0"/>
          </a:p>
        </c:rich>
      </c:tx>
      <c:layout>
        <c:manualLayout>
          <c:xMode val="edge"/>
          <c:yMode val="edge"/>
          <c:x val="0.13642390920818862"/>
          <c:y val="9.7560975609756101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321691698643799"/>
          <c:y val="0.19590194387247906"/>
          <c:w val="0.54665304662343939"/>
          <c:h val="0.62731367594566634"/>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rural/town</c:v>
                </c:pt>
                <c:pt idx="1">
                  <c:v>Suburb</c:v>
                </c:pt>
                <c:pt idx="2">
                  <c:v>City </c:v>
                </c:pt>
              </c:strCache>
            </c:strRef>
          </c:cat>
          <c:val>
            <c:numRef>
              <c:f>Sheet1!$B$2:$B$4</c:f>
              <c:numCache>
                <c:formatCode>General</c:formatCode>
                <c:ptCount val="3"/>
                <c:pt idx="0">
                  <c:v>65</c:v>
                </c:pt>
                <c:pt idx="1">
                  <c:v>42</c:v>
                </c:pt>
                <c:pt idx="2">
                  <c:v>33</c:v>
                </c:pt>
              </c:numCache>
            </c:numRef>
          </c:val>
          <c:extLst>
            <c:ext xmlns:c16="http://schemas.microsoft.com/office/drawing/2014/chart" uri="{C3380CC4-5D6E-409C-BE32-E72D297353CC}">
              <c16:uniqueId val="{00000000-6A2C-4148-8E76-C30BE6FADCA4}"/>
            </c:ext>
          </c:extLst>
        </c:ser>
        <c:ser>
          <c:idx val="1"/>
          <c:order val="1"/>
          <c:tx>
            <c:strRef>
              <c:f>Sheet1!$C$1</c:f>
              <c:strCache>
                <c:ptCount val="1"/>
                <c:pt idx="0">
                  <c:v>Harris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rural/town</c:v>
                </c:pt>
                <c:pt idx="1">
                  <c:v>Suburb</c:v>
                </c:pt>
                <c:pt idx="2">
                  <c:v>City </c:v>
                </c:pt>
              </c:strCache>
            </c:strRef>
          </c:cat>
          <c:val>
            <c:numRef>
              <c:f>Sheet1!$C$2:$C$4</c:f>
              <c:numCache>
                <c:formatCode>General</c:formatCode>
                <c:ptCount val="3"/>
                <c:pt idx="0">
                  <c:v>31</c:v>
                </c:pt>
                <c:pt idx="1">
                  <c:v>52</c:v>
                </c:pt>
                <c:pt idx="2">
                  <c:v>63</c:v>
                </c:pt>
              </c:numCache>
            </c:numRef>
          </c:val>
          <c:extLst>
            <c:ext xmlns:c16="http://schemas.microsoft.com/office/drawing/2014/chart" uri="{C3380CC4-5D6E-409C-BE32-E72D297353CC}">
              <c16:uniqueId val="{00000001-6A2C-4148-8E76-C30BE6FADCA4}"/>
            </c:ext>
          </c:extLst>
        </c:ser>
        <c:ser>
          <c:idx val="2"/>
          <c:order val="2"/>
          <c:tx>
            <c:strRef>
              <c:f>Sheet1!$D$1</c:f>
              <c:strCache>
                <c:ptCount val="1"/>
              </c:strCache>
            </c:strRef>
          </c:tx>
          <c:spPr>
            <a:solidFill>
              <a:schemeClr val="accent3"/>
            </a:solidFill>
            <a:ln>
              <a:noFill/>
            </a:ln>
            <a:effectLst/>
          </c:spPr>
          <c:invertIfNegative val="0"/>
          <c:cat>
            <c:strRef>
              <c:f>Sheet1!$A$2:$A$4</c:f>
              <c:strCache>
                <c:ptCount val="3"/>
                <c:pt idx="0">
                  <c:v>rural/town</c:v>
                </c:pt>
                <c:pt idx="1">
                  <c:v>Suburb</c:v>
                </c:pt>
                <c:pt idx="2">
                  <c:v>City </c:v>
                </c:pt>
              </c:strCache>
            </c:strRef>
          </c:cat>
          <c:val>
            <c:numRef>
              <c:f>Sheet1!$D$2:$D$4</c:f>
              <c:numCache>
                <c:formatCode>General</c:formatCode>
                <c:ptCount val="3"/>
              </c:numCache>
            </c:numRef>
          </c:val>
          <c:extLst>
            <c:ext xmlns:c16="http://schemas.microsoft.com/office/drawing/2014/chart" uri="{C3380CC4-5D6E-409C-BE32-E72D297353CC}">
              <c16:uniqueId val="{00000002-6A2C-4148-8E76-C30BE6FADCA4}"/>
            </c:ext>
          </c:extLst>
        </c:ser>
        <c:dLbls>
          <c:showLegendKey val="0"/>
          <c:showVal val="0"/>
          <c:showCatName val="0"/>
          <c:showSerName val="0"/>
          <c:showPercent val="0"/>
          <c:showBubbleSize val="0"/>
        </c:dLbls>
        <c:gapWidth val="182"/>
        <c:axId val="1186346256"/>
        <c:axId val="1186343736"/>
      </c:barChart>
      <c:catAx>
        <c:axId val="1186346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86343736"/>
        <c:crosses val="autoZero"/>
        <c:auto val="1"/>
        <c:lblAlgn val="ctr"/>
        <c:lblOffset val="100"/>
        <c:noMultiLvlLbl val="0"/>
      </c:catAx>
      <c:valAx>
        <c:axId val="1186343736"/>
        <c:scaling>
          <c:orientation val="minMax"/>
        </c:scaling>
        <c:delete val="1"/>
        <c:axPos val="b"/>
        <c:numFmt formatCode="General" sourceLinked="1"/>
        <c:majorTickMark val="none"/>
        <c:minorTickMark val="none"/>
        <c:tickLblPos val="nextTo"/>
        <c:crossAx val="1186346256"/>
        <c:crosses val="autoZero"/>
        <c:crossBetween val="between"/>
      </c:valAx>
      <c:spPr>
        <a:noFill/>
        <a:ln>
          <a:noFill/>
        </a:ln>
        <a:effectLst/>
      </c:spPr>
    </c:plotArea>
    <c:legend>
      <c:legendPos val="b"/>
      <c:legendEntry>
        <c:idx val="0"/>
        <c:delete val="1"/>
      </c:legendEntry>
      <c:layout>
        <c:manualLayout>
          <c:xMode val="edge"/>
          <c:yMode val="edge"/>
          <c:x val="0.20946072568424198"/>
          <c:y val="0.89024520921817185"/>
          <c:w val="0.5923445805882005"/>
          <c:h val="0.10975479078182813"/>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Vote preference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4385194038245218"/>
          <c:y val="0.13626305308950767"/>
          <c:w val="0.48471948818897637"/>
          <c:h val="0.73746980744120283"/>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3</c:v>
                </c:pt>
                <c:pt idx="1">
                  <c:v>88</c:v>
                </c:pt>
              </c:numCache>
            </c:numRef>
          </c:val>
          <c:extLst>
            <c:ext xmlns:c16="http://schemas.microsoft.com/office/drawing/2014/chart" uri="{C3380CC4-5D6E-409C-BE32-E72D297353CC}">
              <c16:uniqueId val="{00000000-96B0-4FA1-A9FD-82903FDD7325}"/>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Sheet1!$C$2:$C$3</c:f>
              <c:numCache>
                <c:formatCode>General</c:formatCode>
                <c:ptCount val="2"/>
                <c:pt idx="0">
                  <c:v>85</c:v>
                </c:pt>
                <c:pt idx="1">
                  <c:v>3</c:v>
                </c:pt>
              </c:numCache>
            </c:numRef>
          </c:val>
          <c:extLst>
            <c:ext xmlns:c16="http://schemas.microsoft.com/office/drawing/2014/chart" uri="{C3380CC4-5D6E-409C-BE32-E72D297353CC}">
              <c16:uniqueId val="{00000001-96B0-4FA1-A9FD-82903FDD7325}"/>
            </c:ext>
          </c:extLst>
        </c:ser>
        <c:dLbls>
          <c:showLegendKey val="0"/>
          <c:showVal val="0"/>
          <c:showCatName val="0"/>
          <c:showSerName val="0"/>
          <c:showPercent val="0"/>
          <c:showBubbleSize val="0"/>
        </c:dLbls>
        <c:gapWidth val="219"/>
        <c:axId val="1186321416"/>
        <c:axId val="1186330056"/>
      </c:barChart>
      <c:catAx>
        <c:axId val="11863214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86330056"/>
        <c:crosses val="autoZero"/>
        <c:auto val="1"/>
        <c:lblAlgn val="ctr"/>
        <c:lblOffset val="100"/>
        <c:noMultiLvlLbl val="0"/>
      </c:catAx>
      <c:valAx>
        <c:axId val="1186330056"/>
        <c:scaling>
          <c:orientation val="minMax"/>
        </c:scaling>
        <c:delete val="1"/>
        <c:axPos val="b"/>
        <c:numFmt formatCode="General" sourceLinked="1"/>
        <c:majorTickMark val="none"/>
        <c:minorTickMark val="none"/>
        <c:tickLblPos val="nextTo"/>
        <c:crossAx val="1186321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b="1" dirty="0"/>
              <a:t>Vote preference</a:t>
            </a:r>
          </a:p>
        </c:rich>
      </c:tx>
      <c:layout>
        <c:manualLayout>
          <c:xMode val="edge"/>
          <c:yMode val="edge"/>
          <c:x val="0.40735596575018285"/>
          <c:y val="6.4282836381453342E-3"/>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0747063379372661"/>
          <c:y val="0.15844124751220362"/>
          <c:w val="0.52695559571447015"/>
          <c:h val="0.68994515206180873"/>
        </c:manualLayout>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4</c:v>
                </c:pt>
                <c:pt idx="1">
                  <c:v>94</c:v>
                </c:pt>
              </c:numCache>
            </c:numRef>
          </c:val>
          <c:extLst>
            <c:ext xmlns:c16="http://schemas.microsoft.com/office/drawing/2014/chart" uri="{C3380CC4-5D6E-409C-BE32-E72D297353CC}">
              <c16:uniqueId val="{00000000-118E-46AC-B582-241E66A86810}"/>
            </c:ext>
          </c:extLst>
        </c:ser>
        <c:ser>
          <c:idx val="1"/>
          <c:order val="1"/>
          <c:tx>
            <c:strRef>
              <c:f>Sheet1!$C$1</c:f>
              <c:strCache>
                <c:ptCount val="1"/>
                <c:pt idx="0">
                  <c:v>Harris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Sheet1!$C$2:$C$3</c:f>
              <c:numCache>
                <c:formatCode>General</c:formatCode>
                <c:ptCount val="2"/>
                <c:pt idx="0">
                  <c:v>92</c:v>
                </c:pt>
                <c:pt idx="1">
                  <c:v>4</c:v>
                </c:pt>
              </c:numCache>
            </c:numRef>
          </c:val>
          <c:extLst>
            <c:ext xmlns:c16="http://schemas.microsoft.com/office/drawing/2014/chart" uri="{C3380CC4-5D6E-409C-BE32-E72D297353CC}">
              <c16:uniqueId val="{00000001-118E-46AC-B582-241E66A86810}"/>
            </c:ext>
          </c:extLst>
        </c:ser>
        <c:dLbls>
          <c:showLegendKey val="0"/>
          <c:showVal val="0"/>
          <c:showCatName val="0"/>
          <c:showSerName val="0"/>
          <c:showPercent val="0"/>
          <c:showBubbleSize val="0"/>
        </c:dLbls>
        <c:gapWidth val="219"/>
        <c:axId val="155829871"/>
        <c:axId val="155837791"/>
      </c:barChart>
      <c:catAx>
        <c:axId val="1558298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55837791"/>
        <c:crosses val="autoZero"/>
        <c:auto val="1"/>
        <c:lblAlgn val="ctr"/>
        <c:lblOffset val="100"/>
        <c:noMultiLvlLbl val="0"/>
      </c:catAx>
      <c:valAx>
        <c:axId val="155837791"/>
        <c:scaling>
          <c:orientation val="minMax"/>
        </c:scaling>
        <c:delete val="1"/>
        <c:axPos val="b"/>
        <c:numFmt formatCode="General" sourceLinked="1"/>
        <c:majorTickMark val="none"/>
        <c:minorTickMark val="none"/>
        <c:tickLblPos val="nextTo"/>
        <c:crossAx val="1558298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r>
              <a:rPr lang="en-US" sz="2400" dirty="0"/>
              <a:t>Percentage of the independent vote in 2020</a:t>
            </a:r>
          </a:p>
        </c:rich>
      </c:tx>
      <c:overlay val="0"/>
      <c:spPr>
        <a:noFill/>
        <a:ln>
          <a:noFill/>
        </a:ln>
        <a:effectLst/>
      </c:spPr>
      <c:txPr>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685464664139205"/>
          <c:y val="0.1676911089238845"/>
          <c:w val="0.81462683484008946"/>
          <c:h val="0.79064222440944887"/>
        </c:manualLayout>
      </c:layout>
      <c:barChart>
        <c:barDir val="bar"/>
        <c:grouping val="clustered"/>
        <c:varyColors val="0"/>
        <c:ser>
          <c:idx val="0"/>
          <c:order val="0"/>
          <c:tx>
            <c:strRef>
              <c:f>Sheet1!$B$1</c:f>
              <c:strCache>
                <c:ptCount val="1"/>
                <c:pt idx="0">
                  <c:v>Percentage of the independent vote in 2020</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3-14BD-4F4C-AF18-961730CE6D3F}"/>
              </c:ext>
            </c:extLst>
          </c:dPt>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Trump</c:v>
                </c:pt>
                <c:pt idx="1">
                  <c:v>Biden</c:v>
                </c:pt>
              </c:strCache>
            </c:strRef>
          </c:cat>
          <c:val>
            <c:numRef>
              <c:f>Sheet1!$B$2:$B$3</c:f>
              <c:numCache>
                <c:formatCode>General</c:formatCode>
                <c:ptCount val="2"/>
                <c:pt idx="0">
                  <c:v>43</c:v>
                </c:pt>
                <c:pt idx="1">
                  <c:v>57</c:v>
                </c:pt>
              </c:numCache>
            </c:numRef>
          </c:val>
          <c:extLst>
            <c:ext xmlns:c16="http://schemas.microsoft.com/office/drawing/2014/chart" uri="{C3380CC4-5D6E-409C-BE32-E72D297353CC}">
              <c16:uniqueId val="{00000000-14BD-4F4C-AF18-961730CE6D3F}"/>
            </c:ext>
          </c:extLst>
        </c:ser>
        <c:dLbls>
          <c:showLegendKey val="0"/>
          <c:showVal val="0"/>
          <c:showCatName val="0"/>
          <c:showSerName val="0"/>
          <c:showPercent val="0"/>
          <c:showBubbleSize val="0"/>
        </c:dLbls>
        <c:gapWidth val="182"/>
        <c:axId val="866090992"/>
        <c:axId val="866088112"/>
      </c:barChart>
      <c:catAx>
        <c:axId val="8660909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866088112"/>
        <c:crosses val="autoZero"/>
        <c:auto val="1"/>
        <c:lblAlgn val="ctr"/>
        <c:lblOffset val="100"/>
        <c:noMultiLvlLbl val="0"/>
      </c:catAx>
      <c:valAx>
        <c:axId val="866088112"/>
        <c:scaling>
          <c:orientation val="minMax"/>
        </c:scaling>
        <c:delete val="1"/>
        <c:axPos val="b"/>
        <c:numFmt formatCode="General" sourceLinked="1"/>
        <c:majorTickMark val="none"/>
        <c:minorTickMark val="none"/>
        <c:tickLblPos val="nextTo"/>
        <c:crossAx val="866090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dirty="0"/>
              <a:t>Vote preference</a:t>
            </a:r>
          </a:p>
        </c:rich>
      </c:tx>
      <c:layout>
        <c:manualLayout>
          <c:xMode val="edge"/>
          <c:yMode val="edge"/>
          <c:x val="0.16893005177460058"/>
          <c:y val="1.9284850914436002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Vote preference</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A3F5-40B6-8794-2D5C5DF7BE8F}"/>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Harris</c:v>
                </c:pt>
                <c:pt idx="1">
                  <c:v>Trump</c:v>
                </c:pt>
              </c:strCache>
            </c:strRef>
          </c:cat>
          <c:val>
            <c:numRef>
              <c:f>Sheet1!$B$2:$B$3</c:f>
              <c:numCache>
                <c:formatCode>General</c:formatCode>
                <c:ptCount val="2"/>
                <c:pt idx="0">
                  <c:v>42</c:v>
                </c:pt>
                <c:pt idx="1">
                  <c:v>45</c:v>
                </c:pt>
              </c:numCache>
            </c:numRef>
          </c:val>
          <c:extLst>
            <c:ext xmlns:c16="http://schemas.microsoft.com/office/drawing/2014/chart" uri="{C3380CC4-5D6E-409C-BE32-E72D297353CC}">
              <c16:uniqueId val="{00000000-A3F5-40B6-8794-2D5C5DF7BE8F}"/>
            </c:ext>
          </c:extLst>
        </c:ser>
        <c:dLbls>
          <c:showLegendKey val="0"/>
          <c:showVal val="0"/>
          <c:showCatName val="0"/>
          <c:showSerName val="0"/>
          <c:showPercent val="0"/>
          <c:showBubbleSize val="0"/>
        </c:dLbls>
        <c:gapWidth val="182"/>
        <c:axId val="1141443424"/>
        <c:axId val="1141440184"/>
      </c:barChart>
      <c:catAx>
        <c:axId val="1141443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1440184"/>
        <c:crosses val="autoZero"/>
        <c:auto val="1"/>
        <c:lblAlgn val="ctr"/>
        <c:lblOffset val="100"/>
        <c:noMultiLvlLbl val="0"/>
      </c:catAx>
      <c:valAx>
        <c:axId val="1141440184"/>
        <c:scaling>
          <c:orientation val="minMax"/>
          <c:min val="0"/>
        </c:scaling>
        <c:delete val="1"/>
        <c:axPos val="b"/>
        <c:numFmt formatCode="General" sourceLinked="1"/>
        <c:majorTickMark val="none"/>
        <c:minorTickMark val="none"/>
        <c:tickLblPos val="nextTo"/>
        <c:crossAx val="1141443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Vote preference</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D160-4B8E-A5DA-D494BDB3FCA9}"/>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Biden</c:v>
                </c:pt>
                <c:pt idx="1">
                  <c:v>Trump</c:v>
                </c:pt>
              </c:strCache>
            </c:strRef>
          </c:cat>
          <c:val>
            <c:numRef>
              <c:f>Sheet1!$B$2:$B$3</c:f>
              <c:numCache>
                <c:formatCode>General</c:formatCode>
                <c:ptCount val="2"/>
                <c:pt idx="0">
                  <c:v>29</c:v>
                </c:pt>
                <c:pt idx="1">
                  <c:v>34</c:v>
                </c:pt>
              </c:numCache>
            </c:numRef>
          </c:val>
          <c:extLst>
            <c:ext xmlns:c16="http://schemas.microsoft.com/office/drawing/2014/chart" uri="{C3380CC4-5D6E-409C-BE32-E72D297353CC}">
              <c16:uniqueId val="{00000000-D160-4B8E-A5DA-D494BDB3FCA9}"/>
            </c:ext>
          </c:extLst>
        </c:ser>
        <c:dLbls>
          <c:showLegendKey val="0"/>
          <c:showVal val="0"/>
          <c:showCatName val="0"/>
          <c:showSerName val="0"/>
          <c:showPercent val="0"/>
          <c:showBubbleSize val="0"/>
        </c:dLbls>
        <c:gapWidth val="182"/>
        <c:axId val="1141442704"/>
        <c:axId val="1141441264"/>
      </c:barChart>
      <c:catAx>
        <c:axId val="1141442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1441264"/>
        <c:crosses val="autoZero"/>
        <c:auto val="1"/>
        <c:lblAlgn val="ctr"/>
        <c:lblOffset val="100"/>
        <c:noMultiLvlLbl val="0"/>
      </c:catAx>
      <c:valAx>
        <c:axId val="1141441264"/>
        <c:scaling>
          <c:orientation val="minMax"/>
          <c:max val="60"/>
          <c:min val="0"/>
        </c:scaling>
        <c:delete val="1"/>
        <c:axPos val="b"/>
        <c:numFmt formatCode="General" sourceLinked="1"/>
        <c:majorTickMark val="none"/>
        <c:minorTickMark val="none"/>
        <c:tickLblPos val="nextTo"/>
        <c:crossAx val="1141442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b="0" dirty="0">
                <a:solidFill>
                  <a:schemeClr val="tx1"/>
                </a:solidFill>
              </a:rPr>
              <a:t>percentage of two-party presidential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
          <c:y val="0.1745421753033205"/>
          <c:w val="1"/>
          <c:h val="0.6648499840738642"/>
        </c:manualLayout>
      </c:layout>
      <c:lineChart>
        <c:grouping val="standard"/>
        <c:varyColors val="0"/>
        <c:ser>
          <c:idx val="0"/>
          <c:order val="0"/>
          <c:tx>
            <c:strRef>
              <c:f>Sheet1!$B$1</c:f>
              <c:strCache>
                <c:ptCount val="1"/>
                <c:pt idx="0">
                  <c:v>Democratic</c:v>
                </c:pt>
              </c:strCache>
            </c:strRef>
          </c:tx>
          <c:spPr>
            <a:ln w="57150" cap="rnd">
              <a:solidFill>
                <a:srgbClr val="00B0F0"/>
              </a:solidFill>
              <a:round/>
            </a:ln>
            <a:effectLst/>
          </c:spPr>
          <c:marker>
            <c:symbol val="none"/>
          </c:marker>
          <c:dLbls>
            <c:dLbl>
              <c:idx val="0"/>
              <c:layout>
                <c:manualLayout>
                  <c:x val="-3.6231884057971236E-3"/>
                  <c:y val="-4.37796374356577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5C-4F73-98AE-A86D53E2D70F}"/>
                </c:ext>
              </c:extLst>
            </c:dLbl>
            <c:dLbl>
              <c:idx val="1"/>
              <c:layout>
                <c:manualLayout>
                  <c:x val="-2.6570048309178744E-2"/>
                  <c:y val="-8.17219898798944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5C-4F73-98AE-A86D53E2D70F}"/>
                </c:ext>
              </c:extLst>
            </c:dLbl>
            <c:dLbl>
              <c:idx val="2"/>
              <c:layout>
                <c:manualLayout>
                  <c:x val="-1.4492753623188406E-2"/>
                  <c:y val="-4.66982799313682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5C-4F73-98AE-A86D53E2D70F}"/>
                </c:ext>
              </c:extLst>
            </c:dLbl>
            <c:dLbl>
              <c:idx val="3"/>
              <c:layout>
                <c:manualLayout>
                  <c:x val="-8.856580457753038E-17"/>
                  <c:y val="-4.3779637435657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5C-4F73-98AE-A86D53E2D70F}"/>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Sheet1!$B$2:$B$7</c:f>
              <c:numCache>
                <c:formatCode>General</c:formatCode>
                <c:ptCount val="6"/>
                <c:pt idx="0">
                  <c:v>51</c:v>
                </c:pt>
                <c:pt idx="1">
                  <c:v>55</c:v>
                </c:pt>
                <c:pt idx="2">
                  <c:v>67</c:v>
                </c:pt>
                <c:pt idx="3">
                  <c:v>62</c:v>
                </c:pt>
                <c:pt idx="4">
                  <c:v>60</c:v>
                </c:pt>
                <c:pt idx="5">
                  <c:v>63</c:v>
                </c:pt>
              </c:numCache>
            </c:numRef>
          </c:val>
          <c:smooth val="0"/>
          <c:extLst>
            <c:ext xmlns:c16="http://schemas.microsoft.com/office/drawing/2014/chart" uri="{C3380CC4-5D6E-409C-BE32-E72D297353CC}">
              <c16:uniqueId val="{00000004-ED5C-4F73-98AE-A86D53E2D70F}"/>
            </c:ext>
          </c:extLst>
        </c:ser>
        <c:ser>
          <c:idx val="1"/>
          <c:order val="1"/>
          <c:tx>
            <c:strRef>
              <c:f>Sheet1!$C$1</c:f>
              <c:strCache>
                <c:ptCount val="1"/>
                <c:pt idx="0">
                  <c:v>Republican</c:v>
                </c:pt>
              </c:strCache>
            </c:strRef>
          </c:tx>
          <c:spPr>
            <a:ln w="57150" cap="rnd">
              <a:solidFill>
                <a:srgbClr val="FF0000"/>
              </a:solidFill>
              <a:round/>
            </a:ln>
            <a:effectLst/>
          </c:spPr>
          <c:marker>
            <c:symbol val="none"/>
          </c:marker>
          <c:dLbls>
            <c:dLbl>
              <c:idx val="0"/>
              <c:layout>
                <c:manualLayout>
                  <c:x val="-2.4154589371980896E-3"/>
                  <c:y val="5.25355649227892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5C-4F73-98AE-A86D53E2D70F}"/>
                </c:ext>
              </c:extLst>
            </c:dLbl>
            <c:dLbl>
              <c:idx val="1"/>
              <c:layout>
                <c:manualLayout>
                  <c:x val="-1.6908212560386472E-2"/>
                  <c:y val="6.42101349056312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D5C-4F73-98AE-A86D53E2D70F}"/>
                </c:ext>
              </c:extLst>
            </c:dLbl>
            <c:dLbl>
              <c:idx val="2"/>
              <c:layout>
                <c:manualLayout>
                  <c:x val="-7.246376811594203E-3"/>
                  <c:y val="-5.83728499142101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D5C-4F73-98AE-A86D53E2D70F}"/>
                </c:ext>
              </c:extLst>
            </c:dLbl>
            <c:dLbl>
              <c:idx val="3"/>
              <c:layout>
                <c:manualLayout>
                  <c:x val="-8.856580457753038E-17"/>
                  <c:y val="3.5023709948526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D5C-4F73-98AE-A86D53E2D70F}"/>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2004</c:v>
                </c:pt>
                <c:pt idx="2">
                  <c:v>2008</c:v>
                </c:pt>
                <c:pt idx="3">
                  <c:v>2012</c:v>
                </c:pt>
                <c:pt idx="4">
                  <c:v>2016</c:v>
                </c:pt>
                <c:pt idx="5">
                  <c:v>2020</c:v>
                </c:pt>
              </c:numCache>
            </c:numRef>
          </c:cat>
          <c:val>
            <c:numRef>
              <c:f>Sheet1!$C$2:$C$7</c:f>
              <c:numCache>
                <c:formatCode>General</c:formatCode>
                <c:ptCount val="6"/>
                <c:pt idx="0">
                  <c:v>49</c:v>
                </c:pt>
                <c:pt idx="1">
                  <c:v>45</c:v>
                </c:pt>
                <c:pt idx="2">
                  <c:v>33</c:v>
                </c:pt>
                <c:pt idx="3">
                  <c:v>38</c:v>
                </c:pt>
                <c:pt idx="4">
                  <c:v>40</c:v>
                </c:pt>
                <c:pt idx="5">
                  <c:v>37</c:v>
                </c:pt>
              </c:numCache>
            </c:numRef>
          </c:val>
          <c:smooth val="0"/>
          <c:extLst>
            <c:ext xmlns:c16="http://schemas.microsoft.com/office/drawing/2014/chart" uri="{C3380CC4-5D6E-409C-BE32-E72D297353CC}">
              <c16:uniqueId val="{00000009-ED5C-4F73-98AE-A86D53E2D70F}"/>
            </c:ext>
          </c:extLst>
        </c:ser>
        <c:dLbls>
          <c:showLegendKey val="0"/>
          <c:showVal val="0"/>
          <c:showCatName val="0"/>
          <c:showSerName val="0"/>
          <c:showPercent val="0"/>
          <c:showBubbleSize val="0"/>
        </c:dLbls>
        <c:smooth val="0"/>
        <c:axId val="499391680"/>
        <c:axId val="499387760"/>
      </c:lineChart>
      <c:catAx>
        <c:axId val="499391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499387760"/>
        <c:crosses val="autoZero"/>
        <c:auto val="1"/>
        <c:lblAlgn val="ctr"/>
        <c:lblOffset val="100"/>
        <c:noMultiLvlLbl val="0"/>
      </c:catAx>
      <c:valAx>
        <c:axId val="499387760"/>
        <c:scaling>
          <c:orientation val="minMax"/>
          <c:min val="30"/>
        </c:scaling>
        <c:delete val="1"/>
        <c:axPos val="l"/>
        <c:numFmt formatCode="General" sourceLinked="1"/>
        <c:majorTickMark val="none"/>
        <c:minorTickMark val="none"/>
        <c:tickLblPos val="nextTo"/>
        <c:crossAx val="499391680"/>
        <c:crosses val="autoZero"/>
        <c:crossBetween val="between"/>
      </c:valAx>
      <c:spPr>
        <a:noFill/>
        <a:ln>
          <a:noFill/>
        </a:ln>
        <a:effectLst/>
      </c:spPr>
    </c:plotArea>
    <c:plotVisOnly val="1"/>
    <c:dispBlanksAs val="gap"/>
    <c:showDLblsOverMax val="0"/>
  </c:chart>
  <c:spPr>
    <a:noFill/>
    <a:ln>
      <a:noFill/>
    </a:ln>
    <a:effectLst/>
  </c:spPr>
  <c:txPr>
    <a:bodyPr/>
    <a:lstStyle/>
    <a:p>
      <a:pPr>
        <a:defRPr sz="2400" b="1"/>
      </a:pPr>
      <a:endParaRPr lang="en-US"/>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t>percentage of two party-presidential vote in 2020</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Biden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 &amp; over</c:v>
                </c:pt>
                <c:pt idx="1">
                  <c:v>ages 18-44</c:v>
                </c:pt>
              </c:strCache>
            </c:strRef>
          </c:cat>
          <c:val>
            <c:numRef>
              <c:f>Sheet1!$B$2:$B$3</c:f>
              <c:numCache>
                <c:formatCode>General</c:formatCode>
                <c:ptCount val="2"/>
                <c:pt idx="0">
                  <c:v>48</c:v>
                </c:pt>
                <c:pt idx="1">
                  <c:v>57</c:v>
                </c:pt>
              </c:numCache>
            </c:numRef>
          </c:val>
          <c:extLst>
            <c:ext xmlns:c16="http://schemas.microsoft.com/office/drawing/2014/chart" uri="{C3380CC4-5D6E-409C-BE32-E72D297353CC}">
              <c16:uniqueId val="{00000000-CF68-401F-A540-5DA367C7173B}"/>
            </c:ext>
          </c:extLst>
        </c:ser>
        <c:ser>
          <c:idx val="1"/>
          <c:order val="1"/>
          <c:tx>
            <c:strRef>
              <c:f>Sheet1!$C$1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 &amp; over</c:v>
                </c:pt>
                <c:pt idx="1">
                  <c:v>ages 18-44</c:v>
                </c:pt>
              </c:strCache>
            </c:strRef>
          </c:cat>
          <c:val>
            <c:numRef>
              <c:f>Sheet1!$C$2:$C$3</c:f>
              <c:numCache>
                <c:formatCode>General</c:formatCode>
                <c:ptCount val="2"/>
                <c:pt idx="0">
                  <c:v>52</c:v>
                </c:pt>
                <c:pt idx="1">
                  <c:v>43</c:v>
                </c:pt>
              </c:numCache>
            </c:numRef>
          </c:val>
          <c:extLst>
            <c:ext xmlns:c16="http://schemas.microsoft.com/office/drawing/2014/chart" uri="{C3380CC4-5D6E-409C-BE32-E72D297353CC}">
              <c16:uniqueId val="{00000001-CF68-401F-A540-5DA367C7173B}"/>
            </c:ext>
          </c:extLst>
        </c:ser>
        <c:dLbls>
          <c:showLegendKey val="0"/>
          <c:showVal val="0"/>
          <c:showCatName val="0"/>
          <c:showSerName val="0"/>
          <c:showPercent val="0"/>
          <c:showBubbleSize val="0"/>
        </c:dLbls>
        <c:gapWidth val="182"/>
        <c:axId val="698486088"/>
        <c:axId val="698482808"/>
      </c:barChart>
      <c:catAx>
        <c:axId val="698486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8482808"/>
        <c:crosses val="autoZero"/>
        <c:auto val="1"/>
        <c:lblAlgn val="ctr"/>
        <c:lblOffset val="100"/>
        <c:noMultiLvlLbl val="0"/>
      </c:catAx>
      <c:valAx>
        <c:axId val="698482808"/>
        <c:scaling>
          <c:orientation val="minMax"/>
        </c:scaling>
        <c:delete val="1"/>
        <c:axPos val="b"/>
        <c:numFmt formatCode="General" sourceLinked="1"/>
        <c:majorTickMark val="none"/>
        <c:minorTickMark val="none"/>
        <c:tickLblPos val="nextTo"/>
        <c:crossAx val="698486088"/>
        <c:crosses val="autoZero"/>
        <c:crossBetween val="between"/>
      </c:valAx>
      <c:spPr>
        <a:noFill/>
        <a:ln>
          <a:noFill/>
        </a:ln>
        <a:effectLst/>
      </c:spPr>
    </c:plotArea>
    <c:legend>
      <c:legendPos val="b"/>
      <c:layout>
        <c:manualLayout>
          <c:xMode val="edge"/>
          <c:yMode val="edge"/>
          <c:x val="0.25544951789642484"/>
          <c:y val="0.8258706884959186"/>
          <c:w val="0.48910096420715032"/>
          <c:h val="0.17412931150408142"/>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unsure</c:v>
                </c:pt>
                <c:pt idx="1">
                  <c:v>Won't vote</c:v>
                </c:pt>
                <c:pt idx="2">
                  <c:v>Likely to vote</c:v>
                </c:pt>
                <c:pt idx="3">
                  <c:v>Already voted</c:v>
                </c:pt>
              </c:strCache>
            </c:strRef>
          </c:cat>
          <c:val>
            <c:numRef>
              <c:f>Sheet1!$B$2:$B$5</c:f>
              <c:numCache>
                <c:formatCode>General</c:formatCode>
                <c:ptCount val="4"/>
                <c:pt idx="0">
                  <c:v>2</c:v>
                </c:pt>
                <c:pt idx="1">
                  <c:v>3</c:v>
                </c:pt>
                <c:pt idx="2">
                  <c:v>85</c:v>
                </c:pt>
                <c:pt idx="3">
                  <c:v>9</c:v>
                </c:pt>
              </c:numCache>
            </c:numRef>
          </c:val>
          <c:extLst>
            <c:ext xmlns:c16="http://schemas.microsoft.com/office/drawing/2014/chart" uri="{C3380CC4-5D6E-409C-BE32-E72D297353CC}">
              <c16:uniqueId val="{00000000-1594-46EC-8AB4-7042F6641C08}"/>
            </c:ext>
          </c:extLst>
        </c:ser>
        <c:dLbls>
          <c:showLegendKey val="0"/>
          <c:showVal val="0"/>
          <c:showCatName val="0"/>
          <c:showSerName val="0"/>
          <c:showPercent val="0"/>
          <c:showBubbleSize val="0"/>
        </c:dLbls>
        <c:gapWidth val="182"/>
        <c:axId val="1002427400"/>
        <c:axId val="1002427040"/>
      </c:barChart>
      <c:catAx>
        <c:axId val="1002427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002427040"/>
        <c:crosses val="autoZero"/>
        <c:auto val="1"/>
        <c:lblAlgn val="ctr"/>
        <c:lblOffset val="100"/>
        <c:noMultiLvlLbl val="0"/>
      </c:catAx>
      <c:valAx>
        <c:axId val="1002427040"/>
        <c:scaling>
          <c:orientation val="minMax"/>
        </c:scaling>
        <c:delete val="1"/>
        <c:axPos val="b"/>
        <c:numFmt formatCode="General" sourceLinked="1"/>
        <c:majorTickMark val="none"/>
        <c:minorTickMark val="none"/>
        <c:tickLblPos val="nextTo"/>
        <c:crossAx val="1002427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likely voters, ages 18-29</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245645430684801"/>
          <c:y val="0.16492571241094864"/>
          <c:w val="0.81249304064264694"/>
          <c:h val="0.83507428758905133"/>
        </c:manualLayout>
      </c:layout>
      <c:barChart>
        <c:barDir val="bar"/>
        <c:grouping val="clustered"/>
        <c:varyColors val="0"/>
        <c:ser>
          <c:idx val="0"/>
          <c:order val="0"/>
          <c:tx>
            <c:strRef>
              <c:f>Sheet1!$B$1</c:f>
              <c:strCache>
                <c:ptCount val="1"/>
                <c:pt idx="0">
                  <c:v>Percentage of likely voters, ages 18-29</c:v>
                </c:pt>
              </c:strCache>
            </c:strRef>
          </c:tx>
          <c:spPr>
            <a:solidFill>
              <a:srgbClr val="FF000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4-A7AB-4CD4-AC2D-E4086FE62288}"/>
              </c:ext>
            </c:extLst>
          </c:dPt>
          <c:dPt>
            <c:idx val="2"/>
            <c:invertIfNegative val="0"/>
            <c:bubble3D val="0"/>
            <c:spPr>
              <a:solidFill>
                <a:srgbClr val="FF0000"/>
              </a:solidFill>
              <a:ln>
                <a:noFill/>
              </a:ln>
              <a:effectLst/>
            </c:spPr>
            <c:extLst>
              <c:ext xmlns:c16="http://schemas.microsoft.com/office/drawing/2014/chart" uri="{C3380CC4-5D6E-409C-BE32-E72D297353CC}">
                <c16:uniqueId val="{00000003-A7AB-4CD4-AC2D-E4086FE62288}"/>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Harris</c:v>
                </c:pt>
                <c:pt idx="1">
                  <c:v>Trump</c:v>
                </c:pt>
              </c:strCache>
            </c:strRef>
          </c:cat>
          <c:val>
            <c:numRef>
              <c:f>Sheet1!$B$2:$B$3</c:f>
              <c:numCache>
                <c:formatCode>General</c:formatCode>
                <c:ptCount val="2"/>
                <c:pt idx="0">
                  <c:v>53</c:v>
                </c:pt>
                <c:pt idx="1">
                  <c:v>42</c:v>
                </c:pt>
              </c:numCache>
            </c:numRef>
          </c:val>
          <c:extLst>
            <c:ext xmlns:c16="http://schemas.microsoft.com/office/drawing/2014/chart" uri="{C3380CC4-5D6E-409C-BE32-E72D297353CC}">
              <c16:uniqueId val="{00000000-A7AB-4CD4-AC2D-E4086FE62288}"/>
            </c:ext>
          </c:extLst>
        </c:ser>
        <c:dLbls>
          <c:showLegendKey val="0"/>
          <c:showVal val="0"/>
          <c:showCatName val="0"/>
          <c:showSerName val="0"/>
          <c:showPercent val="0"/>
          <c:showBubbleSize val="0"/>
        </c:dLbls>
        <c:gapWidth val="182"/>
        <c:axId val="1018572392"/>
        <c:axId val="1018581392"/>
      </c:barChart>
      <c:catAx>
        <c:axId val="1018572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8581392"/>
        <c:crosses val="autoZero"/>
        <c:auto val="1"/>
        <c:lblAlgn val="ctr"/>
        <c:lblOffset val="100"/>
        <c:noMultiLvlLbl val="0"/>
      </c:catAx>
      <c:valAx>
        <c:axId val="1018581392"/>
        <c:scaling>
          <c:orientation val="minMax"/>
        </c:scaling>
        <c:delete val="1"/>
        <c:axPos val="b"/>
        <c:numFmt formatCode="General" sourceLinked="1"/>
        <c:majorTickMark val="none"/>
        <c:minorTickMark val="none"/>
        <c:tickLblPos val="nextTo"/>
        <c:crossAx val="1018572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likely voters, ages 18-29</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0509216380086862"/>
          <c:y val="0.25015665777842566"/>
          <c:w val="0.65938099372418457"/>
          <c:h val="0.67591808038290302"/>
        </c:manualLayout>
      </c:layout>
      <c:barChart>
        <c:barDir val="bar"/>
        <c:grouping val="clustered"/>
        <c:varyColors val="0"/>
        <c:ser>
          <c:idx val="0"/>
          <c:order val="0"/>
          <c:tx>
            <c:strRef>
              <c:f>Sheet1!$B$1</c:f>
              <c:strCache>
                <c:ptCount val="1"/>
                <c:pt idx="0">
                  <c:v>Percentage of likely voters, ages 18-29</c:v>
                </c:pt>
              </c:strCache>
            </c:strRef>
          </c:tx>
          <c:spPr>
            <a:solidFill>
              <a:schemeClr val="accent1"/>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4-A7AB-4CD4-AC2D-E4086FE62288}"/>
              </c:ext>
            </c:extLst>
          </c:dPt>
          <c:dPt>
            <c:idx val="1"/>
            <c:invertIfNegative val="0"/>
            <c:bubble3D val="0"/>
            <c:spPr>
              <a:solidFill>
                <a:srgbClr val="FF0000"/>
              </a:solidFill>
              <a:ln>
                <a:noFill/>
              </a:ln>
              <a:effectLst/>
            </c:spPr>
            <c:extLst>
              <c:ext xmlns:c16="http://schemas.microsoft.com/office/drawing/2014/chart" uri="{C3380CC4-5D6E-409C-BE32-E72D297353CC}">
                <c16:uniqueId val="{00000000-4841-479A-8633-824E8C7F6CC0}"/>
              </c:ext>
            </c:extLst>
          </c:dPt>
          <c:dPt>
            <c:idx val="2"/>
            <c:invertIfNegative val="0"/>
            <c:bubble3D val="0"/>
            <c:spPr>
              <a:solidFill>
                <a:srgbClr val="FF0000"/>
              </a:solidFill>
              <a:ln>
                <a:noFill/>
              </a:ln>
              <a:effectLst/>
            </c:spPr>
            <c:extLst>
              <c:ext xmlns:c16="http://schemas.microsoft.com/office/drawing/2014/chart" uri="{C3380CC4-5D6E-409C-BE32-E72D297353CC}">
                <c16:uniqueId val="{00000003-A7AB-4CD4-AC2D-E4086FE62288}"/>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Biden</c:v>
                </c:pt>
                <c:pt idx="1">
                  <c:v>Trump</c:v>
                </c:pt>
              </c:strCache>
            </c:strRef>
          </c:cat>
          <c:val>
            <c:numRef>
              <c:f>Sheet1!$B$2:$B$3</c:f>
              <c:numCache>
                <c:formatCode>General</c:formatCode>
                <c:ptCount val="2"/>
                <c:pt idx="0">
                  <c:v>49</c:v>
                </c:pt>
                <c:pt idx="1">
                  <c:v>36</c:v>
                </c:pt>
              </c:numCache>
            </c:numRef>
          </c:val>
          <c:extLst>
            <c:ext xmlns:c16="http://schemas.microsoft.com/office/drawing/2014/chart" uri="{C3380CC4-5D6E-409C-BE32-E72D297353CC}">
              <c16:uniqueId val="{00000000-A7AB-4CD4-AC2D-E4086FE62288}"/>
            </c:ext>
          </c:extLst>
        </c:ser>
        <c:dLbls>
          <c:showLegendKey val="0"/>
          <c:showVal val="0"/>
          <c:showCatName val="0"/>
          <c:showSerName val="0"/>
          <c:showPercent val="0"/>
          <c:showBubbleSize val="0"/>
        </c:dLbls>
        <c:gapWidth val="182"/>
        <c:axId val="1018572392"/>
        <c:axId val="1018581392"/>
      </c:barChart>
      <c:catAx>
        <c:axId val="10185723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8581392"/>
        <c:crosses val="autoZero"/>
        <c:auto val="1"/>
        <c:lblAlgn val="ctr"/>
        <c:lblOffset val="100"/>
        <c:noMultiLvlLbl val="0"/>
      </c:catAx>
      <c:valAx>
        <c:axId val="1018581392"/>
        <c:scaling>
          <c:orientation val="minMax"/>
        </c:scaling>
        <c:delete val="1"/>
        <c:axPos val="b"/>
        <c:numFmt formatCode="General" sourceLinked="1"/>
        <c:majorTickMark val="none"/>
        <c:minorTickMark val="none"/>
        <c:tickLblPos val="nextTo"/>
        <c:crossAx val="1018572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8894367252024739"/>
          <c:y val="0.22122938140677167"/>
          <c:w val="0.65938090710198805"/>
          <c:h val="0.73377263312621099"/>
        </c:manualLayout>
      </c:layout>
      <c:barChart>
        <c:barDir val="bar"/>
        <c:grouping val="clustered"/>
        <c:varyColors val="0"/>
        <c:ser>
          <c:idx val="0"/>
          <c:order val="0"/>
          <c:tx>
            <c:strRef>
              <c:f>Sheet1!$B$1</c:f>
              <c:strCache>
                <c:ptCount val="1"/>
                <c:pt idx="0">
                  <c:v>percentage of likely voters, age 18-29</c:v>
                </c:pt>
              </c:strCache>
            </c:strRef>
          </c:tx>
          <c:spPr>
            <a:solidFill>
              <a:srgbClr val="FF0000"/>
            </a:solidFill>
            <a:ln>
              <a:noFill/>
            </a:ln>
            <a:effectLst/>
          </c:spPr>
          <c:invertIfNegative val="0"/>
          <c:dPt>
            <c:idx val="0"/>
            <c:invertIfNegative val="0"/>
            <c:bubble3D val="0"/>
            <c:spPr>
              <a:solidFill>
                <a:srgbClr val="0070C0"/>
              </a:solidFill>
              <a:ln>
                <a:solidFill>
                  <a:srgbClr val="FFC000"/>
                </a:solidFill>
              </a:ln>
              <a:effectLst/>
            </c:spPr>
            <c:extLst>
              <c:ext xmlns:c16="http://schemas.microsoft.com/office/drawing/2014/chart" uri="{C3380CC4-5D6E-409C-BE32-E72D297353CC}">
                <c16:uniqueId val="{00000004-C0AE-4866-A01E-55F6750E8426}"/>
              </c:ext>
            </c:extLst>
          </c:dPt>
          <c:dPt>
            <c:idx val="1"/>
            <c:invertIfNegative val="0"/>
            <c:bubble3D val="0"/>
            <c:spPr>
              <a:solidFill>
                <a:srgbClr val="FF0000"/>
              </a:solidFill>
              <a:ln>
                <a:noFill/>
              </a:ln>
              <a:effectLst/>
            </c:spPr>
            <c:extLst>
              <c:ext xmlns:c16="http://schemas.microsoft.com/office/drawing/2014/chart" uri="{C3380CC4-5D6E-409C-BE32-E72D297353CC}">
                <c16:uniqueId val="{00000003-C0AE-4866-A01E-55F6750E8426}"/>
              </c:ext>
            </c:extLst>
          </c:dPt>
          <c:dLbls>
            <c:dLbl>
              <c:idx val="1"/>
              <c:layout>
                <c:manualLayout>
                  <c:x val="2.5837710188882302E-2"/>
                  <c:y val="-2.5713134552581337E-2"/>
                </c:manualLayout>
              </c:layout>
              <c:showLegendKey val="0"/>
              <c:showVal val="1"/>
              <c:showCatName val="0"/>
              <c:showSerName val="0"/>
              <c:showPercent val="0"/>
              <c:showBubbleSize val="0"/>
              <c:extLst>
                <c:ext xmlns:c15="http://schemas.microsoft.com/office/drawing/2012/chart" uri="{CE6537A1-D6FC-4f65-9D91-7224C49458BB}">
                  <c15:layout>
                    <c:manualLayout>
                      <c:w val="9.7957218753600042E-2"/>
                      <c:h val="0.10380083658796828"/>
                    </c:manualLayout>
                  </c15:layout>
                </c:ext>
                <c:ext xmlns:c16="http://schemas.microsoft.com/office/drawing/2014/chart" uri="{C3380CC4-5D6E-409C-BE32-E72D297353CC}">
                  <c16:uniqueId val="{00000003-C0AE-4866-A01E-55F6750E842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Harris</c:v>
                </c:pt>
                <c:pt idx="1">
                  <c:v>Trump</c:v>
                </c:pt>
              </c:strCache>
            </c:strRef>
          </c:cat>
          <c:val>
            <c:numRef>
              <c:f>Sheet1!$B$2:$B$3</c:f>
              <c:numCache>
                <c:formatCode>General</c:formatCode>
                <c:ptCount val="2"/>
                <c:pt idx="0">
                  <c:v>53</c:v>
                </c:pt>
                <c:pt idx="1">
                  <c:v>42</c:v>
                </c:pt>
              </c:numCache>
            </c:numRef>
          </c:val>
          <c:extLst>
            <c:ext xmlns:c16="http://schemas.microsoft.com/office/drawing/2014/chart" uri="{C3380CC4-5D6E-409C-BE32-E72D297353CC}">
              <c16:uniqueId val="{00000000-C0AE-4866-A01E-55F6750E8426}"/>
            </c:ext>
          </c:extLst>
        </c:ser>
        <c:dLbls>
          <c:showLegendKey val="0"/>
          <c:showVal val="0"/>
          <c:showCatName val="0"/>
          <c:showSerName val="0"/>
          <c:showPercent val="0"/>
          <c:showBubbleSize val="0"/>
        </c:dLbls>
        <c:gapWidth val="182"/>
        <c:axId val="1165092024"/>
        <c:axId val="1165093824"/>
      </c:barChart>
      <c:catAx>
        <c:axId val="1165092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65093824"/>
        <c:crosses val="autoZero"/>
        <c:auto val="1"/>
        <c:lblAlgn val="ctr"/>
        <c:lblOffset val="100"/>
        <c:noMultiLvlLbl val="0"/>
      </c:catAx>
      <c:valAx>
        <c:axId val="1165093824"/>
        <c:scaling>
          <c:orientation val="minMax"/>
        </c:scaling>
        <c:delete val="1"/>
        <c:axPos val="b"/>
        <c:numFmt formatCode="General" sourceLinked="1"/>
        <c:majorTickMark val="none"/>
        <c:minorTickMark val="none"/>
        <c:tickLblPos val="nextTo"/>
        <c:crossAx val="1165092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dirty="0"/>
              <a:t>percentage of respondents</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 &amp; older</c:v>
                </c:pt>
                <c:pt idx="1">
                  <c:v>Ages 18-44</c:v>
                </c:pt>
              </c:strCache>
            </c:strRef>
          </c:cat>
          <c:val>
            <c:numRef>
              <c:f>Sheet1!$B$2:$B$3</c:f>
              <c:numCache>
                <c:formatCode>General</c:formatCode>
                <c:ptCount val="2"/>
                <c:pt idx="0">
                  <c:v>49</c:v>
                </c:pt>
                <c:pt idx="1">
                  <c:v>42</c:v>
                </c:pt>
              </c:numCache>
            </c:numRef>
          </c:val>
          <c:extLst>
            <c:ext xmlns:c16="http://schemas.microsoft.com/office/drawing/2014/chart" uri="{C3380CC4-5D6E-409C-BE32-E72D297353CC}">
              <c16:uniqueId val="{00000000-D498-4FF3-8AC7-6C664359139E}"/>
            </c:ext>
          </c:extLst>
        </c:ser>
        <c:ser>
          <c:idx val="1"/>
          <c:order val="1"/>
          <c:tx>
            <c:strRef>
              <c:f>Sheet1!$C$1</c:f>
              <c:strCache>
                <c:ptCount val="1"/>
                <c:pt idx="0">
                  <c:v>Harris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Ages 45 &amp; older</c:v>
                </c:pt>
                <c:pt idx="1">
                  <c:v>Ages 18-44</c:v>
                </c:pt>
              </c:strCache>
            </c:strRef>
          </c:cat>
          <c:val>
            <c:numRef>
              <c:f>Sheet1!$C$2:$C$3</c:f>
              <c:numCache>
                <c:formatCode>General</c:formatCode>
                <c:ptCount val="2"/>
                <c:pt idx="0">
                  <c:v>45</c:v>
                </c:pt>
                <c:pt idx="1">
                  <c:v>49</c:v>
                </c:pt>
              </c:numCache>
            </c:numRef>
          </c:val>
          <c:extLst>
            <c:ext xmlns:c16="http://schemas.microsoft.com/office/drawing/2014/chart" uri="{C3380CC4-5D6E-409C-BE32-E72D297353CC}">
              <c16:uniqueId val="{00000001-D498-4FF3-8AC7-6C664359139E}"/>
            </c:ext>
          </c:extLst>
        </c:ser>
        <c:dLbls>
          <c:showLegendKey val="0"/>
          <c:showVal val="0"/>
          <c:showCatName val="0"/>
          <c:showSerName val="0"/>
          <c:showPercent val="0"/>
          <c:showBubbleSize val="0"/>
        </c:dLbls>
        <c:gapWidth val="182"/>
        <c:axId val="1118582336"/>
        <c:axId val="1118575496"/>
      </c:barChart>
      <c:catAx>
        <c:axId val="11185823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118575496"/>
        <c:crosses val="autoZero"/>
        <c:auto val="1"/>
        <c:lblAlgn val="ctr"/>
        <c:lblOffset val="100"/>
        <c:noMultiLvlLbl val="0"/>
      </c:catAx>
      <c:valAx>
        <c:axId val="1118575496"/>
        <c:scaling>
          <c:orientation val="minMax"/>
          <c:min val="0"/>
        </c:scaling>
        <c:delete val="1"/>
        <c:axPos val="b"/>
        <c:numFmt formatCode="General" sourceLinked="1"/>
        <c:majorTickMark val="none"/>
        <c:minorTickMark val="none"/>
        <c:tickLblPos val="nextTo"/>
        <c:crossAx val="1118582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a:t>Percentage of respondents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654075108432203"/>
          <c:y val="0.13251354669376006"/>
          <c:w val="0.73021373122797195"/>
          <c:h val="0.74068326136652274"/>
        </c:manualLayout>
      </c:layout>
      <c:barChart>
        <c:barDir val="bar"/>
        <c:grouping val="clustered"/>
        <c:varyColors val="0"/>
        <c:ser>
          <c:idx val="0"/>
          <c:order val="0"/>
          <c:tx>
            <c:strRef>
              <c:f>Sheet1!$B$1</c:f>
              <c:strCache>
                <c:ptCount val="1"/>
                <c:pt idx="0">
                  <c:v>Biden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Florida</c:v>
                </c:pt>
                <c:pt idx="2">
                  <c:v>Georgia</c:v>
                </c:pt>
                <c:pt idx="3">
                  <c:v>Michigan</c:v>
                </c:pt>
                <c:pt idx="4">
                  <c:v>N. Carolina</c:v>
                </c:pt>
                <c:pt idx="5">
                  <c:v>Pennsylvania</c:v>
                </c:pt>
                <c:pt idx="6">
                  <c:v>Wisconsin</c:v>
                </c:pt>
              </c:strCache>
            </c:strRef>
          </c:cat>
          <c:val>
            <c:numRef>
              <c:f>Sheet1!$B$2:$B$8</c:f>
              <c:numCache>
                <c:formatCode>General</c:formatCode>
                <c:ptCount val="7"/>
                <c:pt idx="0">
                  <c:v>35</c:v>
                </c:pt>
                <c:pt idx="1">
                  <c:v>36</c:v>
                </c:pt>
                <c:pt idx="2">
                  <c:v>35</c:v>
                </c:pt>
                <c:pt idx="3">
                  <c:v>37</c:v>
                </c:pt>
                <c:pt idx="4">
                  <c:v>34</c:v>
                </c:pt>
                <c:pt idx="5">
                  <c:v>41</c:v>
                </c:pt>
                <c:pt idx="6">
                  <c:v>37</c:v>
                </c:pt>
              </c:numCache>
            </c:numRef>
          </c:val>
          <c:extLst>
            <c:ext xmlns:c16="http://schemas.microsoft.com/office/drawing/2014/chart" uri="{C3380CC4-5D6E-409C-BE32-E72D297353CC}">
              <c16:uniqueId val="{00000000-5495-4027-A0F9-7908609EA85B}"/>
            </c:ext>
          </c:extLst>
        </c:ser>
        <c:ser>
          <c:idx val="1"/>
          <c:order val="1"/>
          <c:tx>
            <c:strRef>
              <c:f>Sheet1!$C$1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Florida</c:v>
                </c:pt>
                <c:pt idx="2">
                  <c:v>Georgia</c:v>
                </c:pt>
                <c:pt idx="3">
                  <c:v>Michigan</c:v>
                </c:pt>
                <c:pt idx="4">
                  <c:v>N. Carolina</c:v>
                </c:pt>
                <c:pt idx="5">
                  <c:v>Pennsylvania</c:v>
                </c:pt>
                <c:pt idx="6">
                  <c:v>Wisconsin</c:v>
                </c:pt>
              </c:strCache>
            </c:strRef>
          </c:cat>
          <c:val>
            <c:numRef>
              <c:f>Sheet1!$C$2:$C$8</c:f>
              <c:numCache>
                <c:formatCode>General</c:formatCode>
                <c:ptCount val="7"/>
                <c:pt idx="0">
                  <c:v>41</c:v>
                </c:pt>
                <c:pt idx="1">
                  <c:v>45</c:v>
                </c:pt>
                <c:pt idx="2">
                  <c:v>42</c:v>
                </c:pt>
                <c:pt idx="3">
                  <c:v>39</c:v>
                </c:pt>
                <c:pt idx="4">
                  <c:v>45</c:v>
                </c:pt>
                <c:pt idx="5">
                  <c:v>39</c:v>
                </c:pt>
                <c:pt idx="6">
                  <c:v>42</c:v>
                </c:pt>
              </c:numCache>
            </c:numRef>
          </c:val>
          <c:extLst>
            <c:ext xmlns:c16="http://schemas.microsoft.com/office/drawing/2014/chart" uri="{C3380CC4-5D6E-409C-BE32-E72D297353CC}">
              <c16:uniqueId val="{00000001-5495-4027-A0F9-7908609EA85B}"/>
            </c:ext>
          </c:extLst>
        </c:ser>
        <c:dLbls>
          <c:showLegendKey val="0"/>
          <c:showVal val="0"/>
          <c:showCatName val="0"/>
          <c:showSerName val="0"/>
          <c:showPercent val="0"/>
          <c:showBubbleSize val="0"/>
        </c:dLbls>
        <c:gapWidth val="182"/>
        <c:axId val="146907272"/>
        <c:axId val="146909072"/>
      </c:barChart>
      <c:catAx>
        <c:axId val="146907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46909072"/>
        <c:crosses val="autoZero"/>
        <c:auto val="1"/>
        <c:lblAlgn val="ctr"/>
        <c:lblOffset val="100"/>
        <c:noMultiLvlLbl val="0"/>
      </c:catAx>
      <c:valAx>
        <c:axId val="146909072"/>
        <c:scaling>
          <c:orientation val="minMax"/>
        </c:scaling>
        <c:delete val="1"/>
        <c:axPos val="b"/>
        <c:numFmt formatCode="General" sourceLinked="1"/>
        <c:majorTickMark val="none"/>
        <c:minorTickMark val="none"/>
        <c:tickLblPos val="nextTo"/>
        <c:crossAx val="146907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Vote preference (percentages)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014942395898657"/>
          <c:y val="0.11456186197996877"/>
          <c:w val="0.70424989837789864"/>
          <c:h val="0.76988790275322971"/>
        </c:manualLayout>
      </c:layout>
      <c:barChart>
        <c:barDir val="bar"/>
        <c:grouping val="clustered"/>
        <c:varyColors val="0"/>
        <c:ser>
          <c:idx val="0"/>
          <c:order val="0"/>
          <c:tx>
            <c:strRef>
              <c:f>Sheet1!$C$1</c:f>
              <c:strCache>
                <c:ptCount val="1"/>
                <c:pt idx="0">
                  <c:v>Harris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Georgia</c:v>
                </c:pt>
                <c:pt idx="2">
                  <c:v>North Carolina</c:v>
                </c:pt>
                <c:pt idx="3">
                  <c:v>Nevada</c:v>
                </c:pt>
                <c:pt idx="4">
                  <c:v>Michigan</c:v>
                </c:pt>
                <c:pt idx="5">
                  <c:v>Pennslyvania</c:v>
                </c:pt>
                <c:pt idx="6">
                  <c:v>Wisconsin</c:v>
                </c:pt>
              </c:strCache>
            </c:strRef>
          </c:cat>
          <c:val>
            <c:numRef>
              <c:f>Sheet1!$C$2:$C$8</c:f>
              <c:numCache>
                <c:formatCode>General</c:formatCode>
                <c:ptCount val="7"/>
                <c:pt idx="0">
                  <c:v>46.7</c:v>
                </c:pt>
                <c:pt idx="1">
                  <c:v>47</c:v>
                </c:pt>
                <c:pt idx="2">
                  <c:v>47.1</c:v>
                </c:pt>
                <c:pt idx="3">
                  <c:v>47.2</c:v>
                </c:pt>
                <c:pt idx="4">
                  <c:v>47.6</c:v>
                </c:pt>
                <c:pt idx="5">
                  <c:v>48</c:v>
                </c:pt>
                <c:pt idx="6">
                  <c:v>47.8</c:v>
                </c:pt>
              </c:numCache>
            </c:numRef>
          </c:val>
          <c:extLst>
            <c:ext xmlns:c16="http://schemas.microsoft.com/office/drawing/2014/chart" uri="{C3380CC4-5D6E-409C-BE32-E72D297353CC}">
              <c16:uniqueId val="{00000000-0BC8-46C8-A6DF-087135A13304}"/>
            </c:ext>
          </c:extLst>
        </c:ser>
        <c:ser>
          <c:idx val="1"/>
          <c:order val="1"/>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Georgia</c:v>
                </c:pt>
                <c:pt idx="2">
                  <c:v>North Carolina</c:v>
                </c:pt>
                <c:pt idx="3">
                  <c:v>Nevada</c:v>
                </c:pt>
                <c:pt idx="4">
                  <c:v>Michigan</c:v>
                </c:pt>
                <c:pt idx="5">
                  <c:v>Pennslyvania</c:v>
                </c:pt>
                <c:pt idx="6">
                  <c:v>Wisconsin</c:v>
                </c:pt>
              </c:strCache>
            </c:strRef>
          </c:cat>
          <c:val>
            <c:numRef>
              <c:f>Sheet1!$B$2:$B$8</c:f>
              <c:numCache>
                <c:formatCode>General</c:formatCode>
                <c:ptCount val="7"/>
                <c:pt idx="0">
                  <c:v>48.7</c:v>
                </c:pt>
                <c:pt idx="1">
                  <c:v>48.6</c:v>
                </c:pt>
                <c:pt idx="2">
                  <c:v>48.4</c:v>
                </c:pt>
                <c:pt idx="3">
                  <c:v>47.5</c:v>
                </c:pt>
                <c:pt idx="4">
                  <c:v>47.2</c:v>
                </c:pt>
                <c:pt idx="5">
                  <c:v>47.6</c:v>
                </c:pt>
                <c:pt idx="6">
                  <c:v>47.7</c:v>
                </c:pt>
              </c:numCache>
            </c:numRef>
          </c:val>
          <c:extLst>
            <c:ext xmlns:c16="http://schemas.microsoft.com/office/drawing/2014/chart" uri="{C3380CC4-5D6E-409C-BE32-E72D297353CC}">
              <c16:uniqueId val="{00000001-0BC8-46C8-A6DF-087135A13304}"/>
            </c:ext>
          </c:extLst>
        </c:ser>
        <c:ser>
          <c:idx val="2"/>
          <c:order val="2"/>
          <c:tx>
            <c:strRef>
              <c:f>Sheet1!#REF!</c:f>
              <c:strCache>
                <c:ptCount val="1"/>
                <c:pt idx="0">
                  <c:v>#REF!</c:v>
                </c:pt>
              </c:strCache>
            </c:strRef>
          </c:tx>
          <c:spPr>
            <a:solidFill>
              <a:schemeClr val="accent3"/>
            </a:solidFill>
            <a:ln>
              <a:noFill/>
            </a:ln>
            <a:effectLst/>
          </c:spPr>
          <c:invertIfNegative val="0"/>
          <c:cat>
            <c:strRef>
              <c:f>Sheet1!$A$2:$A$8</c:f>
              <c:strCache>
                <c:ptCount val="7"/>
                <c:pt idx="0">
                  <c:v>Arizona</c:v>
                </c:pt>
                <c:pt idx="1">
                  <c:v>Georgia</c:v>
                </c:pt>
                <c:pt idx="2">
                  <c:v>North Carolina</c:v>
                </c:pt>
                <c:pt idx="3">
                  <c:v>Nevada</c:v>
                </c:pt>
                <c:pt idx="4">
                  <c:v>Michigan</c:v>
                </c:pt>
                <c:pt idx="5">
                  <c:v>Pennslyvania</c:v>
                </c:pt>
                <c:pt idx="6">
                  <c:v>Wisconsin</c:v>
                </c:pt>
              </c:strCache>
            </c:strRef>
          </c:cat>
          <c:val>
            <c:numRef>
              <c:f>Sheet1!#REF!</c:f>
              <c:numCache>
                <c:formatCode>General</c:formatCode>
                <c:ptCount val="1"/>
                <c:pt idx="0">
                  <c:v>1</c:v>
                </c:pt>
              </c:numCache>
            </c:numRef>
          </c:val>
          <c:extLst>
            <c:ext xmlns:c16="http://schemas.microsoft.com/office/drawing/2014/chart" uri="{C3380CC4-5D6E-409C-BE32-E72D297353CC}">
              <c16:uniqueId val="{00000002-0BC8-46C8-A6DF-087135A13304}"/>
            </c:ext>
          </c:extLst>
        </c:ser>
        <c:dLbls>
          <c:showLegendKey val="0"/>
          <c:showVal val="0"/>
          <c:showCatName val="0"/>
          <c:showSerName val="0"/>
          <c:showPercent val="0"/>
          <c:showBubbleSize val="0"/>
        </c:dLbls>
        <c:gapWidth val="182"/>
        <c:axId val="15565223"/>
        <c:axId val="15564143"/>
      </c:barChart>
      <c:catAx>
        <c:axId val="155652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564143"/>
        <c:crosses val="autoZero"/>
        <c:auto val="1"/>
        <c:lblAlgn val="ctr"/>
        <c:lblOffset val="100"/>
        <c:noMultiLvlLbl val="0"/>
      </c:catAx>
      <c:valAx>
        <c:axId val="15564143"/>
        <c:scaling>
          <c:orientation val="minMax"/>
        </c:scaling>
        <c:delete val="1"/>
        <c:axPos val="b"/>
        <c:numFmt formatCode="General" sourceLinked="1"/>
        <c:majorTickMark val="none"/>
        <c:minorTickMark val="none"/>
        <c:tickLblPos val="nextTo"/>
        <c:crossAx val="1556522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difference between final poll and the actual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Georgia</c:v>
                </c:pt>
                <c:pt idx="2">
                  <c:v>Michigan</c:v>
                </c:pt>
                <c:pt idx="3">
                  <c:v>Nevada</c:v>
                </c:pt>
                <c:pt idx="4">
                  <c:v>N. Carolina</c:v>
                </c:pt>
                <c:pt idx="5">
                  <c:v>Pennsylvania</c:v>
                </c:pt>
                <c:pt idx="6">
                  <c:v>Wisconsin</c:v>
                </c:pt>
              </c:strCache>
            </c:strRef>
          </c:cat>
          <c:val>
            <c:numRef>
              <c:f>Sheet1!$B$2:$B$8</c:f>
              <c:numCache>
                <c:formatCode>General</c:formatCode>
                <c:ptCount val="7"/>
                <c:pt idx="0">
                  <c:v>0.6</c:v>
                </c:pt>
                <c:pt idx="1">
                  <c:v>0.9</c:v>
                </c:pt>
                <c:pt idx="2">
                  <c:v>4</c:v>
                </c:pt>
                <c:pt idx="3">
                  <c:v>2.2999999999999998</c:v>
                </c:pt>
                <c:pt idx="4">
                  <c:v>3.8</c:v>
                </c:pt>
                <c:pt idx="5">
                  <c:v>3.6</c:v>
                </c:pt>
                <c:pt idx="6">
                  <c:v>7</c:v>
                </c:pt>
              </c:numCache>
            </c:numRef>
          </c:val>
          <c:extLst>
            <c:ext xmlns:c16="http://schemas.microsoft.com/office/drawing/2014/chart" uri="{C3380CC4-5D6E-409C-BE32-E72D297353CC}">
              <c16:uniqueId val="{00000000-7397-497E-824B-8340A9A9B6B8}"/>
            </c:ext>
          </c:extLst>
        </c:ser>
        <c:ser>
          <c:idx val="1"/>
          <c:order val="1"/>
          <c:tx>
            <c:strRef>
              <c:f>Sheet1!$C$1</c:f>
              <c:strCache>
                <c:ptCount val="1"/>
                <c:pt idx="0">
                  <c:v>Column1</c:v>
                </c:pt>
              </c:strCache>
            </c:strRef>
          </c:tx>
          <c:spPr>
            <a:solidFill>
              <a:schemeClr val="accent2"/>
            </a:solidFill>
            <a:ln>
              <a:noFill/>
            </a:ln>
            <a:effectLst/>
          </c:spPr>
          <c:invertIfNegative val="0"/>
          <c:cat>
            <c:strRef>
              <c:f>Sheet1!$A$2:$A$8</c:f>
              <c:strCache>
                <c:ptCount val="7"/>
                <c:pt idx="0">
                  <c:v>Arizona</c:v>
                </c:pt>
                <c:pt idx="1">
                  <c:v>Georgia</c:v>
                </c:pt>
                <c:pt idx="2">
                  <c:v>Michigan</c:v>
                </c:pt>
                <c:pt idx="3">
                  <c:v>Nevada</c:v>
                </c:pt>
                <c:pt idx="4">
                  <c:v>N. Carolina</c:v>
                </c:pt>
                <c:pt idx="5">
                  <c:v>Pennsylvania</c:v>
                </c:pt>
                <c:pt idx="6">
                  <c:v>Wisconsin</c:v>
                </c:pt>
              </c:strCache>
            </c:strRef>
          </c:cat>
          <c:val>
            <c:numRef>
              <c:f>Sheet1!$C$2:$C$8</c:f>
              <c:numCache>
                <c:formatCode>General</c:formatCode>
                <c:ptCount val="7"/>
              </c:numCache>
            </c:numRef>
          </c:val>
          <c:extLst>
            <c:ext xmlns:c16="http://schemas.microsoft.com/office/drawing/2014/chart" uri="{C3380CC4-5D6E-409C-BE32-E72D297353CC}">
              <c16:uniqueId val="{00000001-7397-497E-824B-8340A9A9B6B8}"/>
            </c:ext>
          </c:extLst>
        </c:ser>
        <c:ser>
          <c:idx val="2"/>
          <c:order val="2"/>
          <c:tx>
            <c:strRef>
              <c:f>Sheet1!$D$1</c:f>
              <c:strCache>
                <c:ptCount val="1"/>
                <c:pt idx="0">
                  <c:v>2020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Arizona</c:v>
                </c:pt>
                <c:pt idx="1">
                  <c:v>Georgia</c:v>
                </c:pt>
                <c:pt idx="2">
                  <c:v>Michigan</c:v>
                </c:pt>
                <c:pt idx="3">
                  <c:v>Nevada</c:v>
                </c:pt>
                <c:pt idx="4">
                  <c:v>N. Carolina</c:v>
                </c:pt>
                <c:pt idx="5">
                  <c:v>Pennsylvania</c:v>
                </c:pt>
                <c:pt idx="6">
                  <c:v>Wisconsin</c:v>
                </c:pt>
              </c:strCache>
            </c:strRef>
          </c:cat>
          <c:val>
            <c:numRef>
              <c:f>Sheet1!$D$2:$D$8</c:f>
              <c:numCache>
                <c:formatCode>General</c:formatCode>
                <c:ptCount val="7"/>
                <c:pt idx="0">
                  <c:v>1.5</c:v>
                </c:pt>
                <c:pt idx="1">
                  <c:v>0.1</c:v>
                </c:pt>
                <c:pt idx="2">
                  <c:v>3.3</c:v>
                </c:pt>
                <c:pt idx="3">
                  <c:v>1.5</c:v>
                </c:pt>
                <c:pt idx="4">
                  <c:v>2.1</c:v>
                </c:pt>
                <c:pt idx="5">
                  <c:v>1.7</c:v>
                </c:pt>
                <c:pt idx="6">
                  <c:v>7</c:v>
                </c:pt>
              </c:numCache>
            </c:numRef>
          </c:val>
          <c:extLst>
            <c:ext xmlns:c16="http://schemas.microsoft.com/office/drawing/2014/chart" uri="{C3380CC4-5D6E-409C-BE32-E72D297353CC}">
              <c16:uniqueId val="{00000002-7397-497E-824B-8340A9A9B6B8}"/>
            </c:ext>
          </c:extLst>
        </c:ser>
        <c:dLbls>
          <c:showLegendKey val="0"/>
          <c:showVal val="0"/>
          <c:showCatName val="0"/>
          <c:showSerName val="0"/>
          <c:showPercent val="0"/>
          <c:showBubbleSize val="0"/>
        </c:dLbls>
        <c:gapWidth val="182"/>
        <c:axId val="1118584856"/>
        <c:axId val="1118588096"/>
      </c:barChart>
      <c:catAx>
        <c:axId val="1118584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18588096"/>
        <c:crosses val="autoZero"/>
        <c:auto val="1"/>
        <c:lblAlgn val="ctr"/>
        <c:lblOffset val="100"/>
        <c:noMultiLvlLbl val="0"/>
      </c:catAx>
      <c:valAx>
        <c:axId val="1118588096"/>
        <c:scaling>
          <c:orientation val="minMax"/>
        </c:scaling>
        <c:delete val="1"/>
        <c:axPos val="b"/>
        <c:numFmt formatCode="General" sourceLinked="1"/>
        <c:majorTickMark val="none"/>
        <c:minorTickMark val="none"/>
        <c:tickLblPos val="nextTo"/>
        <c:crossAx val="1118584856"/>
        <c:crosses val="autoZero"/>
        <c:crossBetween val="between"/>
      </c:valAx>
      <c:spPr>
        <a:noFill/>
        <a:ln>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Vote choice of likely voters (percentages)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201650140954602"/>
          <c:y val="0.11045583169291338"/>
          <c:w val="0.76798349859045401"/>
          <c:h val="0.75144972112860897"/>
        </c:manualLayout>
      </c:layout>
      <c:barChart>
        <c:barDir val="bar"/>
        <c:grouping val="clustered"/>
        <c:varyColors val="0"/>
        <c:ser>
          <c:idx val="0"/>
          <c:order val="0"/>
          <c:tx>
            <c:strRef>
              <c:f>Sheet1!$B$1</c:f>
              <c:strCache>
                <c:ptCount val="1"/>
                <c:pt idx="0">
                  <c:v>percentage of likely voters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4-08B7-4797-A8C1-DAB79ADBDCBF}"/>
              </c:ext>
            </c:extLst>
          </c:dPt>
          <c:dPt>
            <c:idx val="2"/>
            <c:invertIfNegative val="0"/>
            <c:bubble3D val="0"/>
            <c:spPr>
              <a:solidFill>
                <a:srgbClr val="FF0000"/>
              </a:solidFill>
              <a:ln>
                <a:noFill/>
              </a:ln>
              <a:effectLst/>
            </c:spPr>
            <c:extLst>
              <c:ext xmlns:c16="http://schemas.microsoft.com/office/drawing/2014/chart" uri="{C3380CC4-5D6E-409C-BE32-E72D297353CC}">
                <c16:uniqueId val="{00000003-08B7-4797-A8C1-DAB79ADBDCBF}"/>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undecided</c:v>
                </c:pt>
                <c:pt idx="1">
                  <c:v>Harris</c:v>
                </c:pt>
                <c:pt idx="2">
                  <c:v>Trump</c:v>
                </c:pt>
              </c:strCache>
            </c:strRef>
          </c:cat>
          <c:val>
            <c:numRef>
              <c:f>Sheet1!$B$2:$B$4</c:f>
              <c:numCache>
                <c:formatCode>General</c:formatCode>
                <c:ptCount val="3"/>
                <c:pt idx="0">
                  <c:v>7</c:v>
                </c:pt>
                <c:pt idx="1">
                  <c:v>51</c:v>
                </c:pt>
                <c:pt idx="2">
                  <c:v>42</c:v>
                </c:pt>
              </c:numCache>
            </c:numRef>
          </c:val>
          <c:extLst>
            <c:ext xmlns:c16="http://schemas.microsoft.com/office/drawing/2014/chart" uri="{C3380CC4-5D6E-409C-BE32-E72D297353CC}">
              <c16:uniqueId val="{00000000-08B7-4797-A8C1-DAB79ADBDCBF}"/>
            </c:ext>
          </c:extLst>
        </c:ser>
        <c:dLbls>
          <c:showLegendKey val="0"/>
          <c:showVal val="0"/>
          <c:showCatName val="0"/>
          <c:showSerName val="0"/>
          <c:showPercent val="0"/>
          <c:showBubbleSize val="0"/>
        </c:dLbls>
        <c:gapWidth val="182"/>
        <c:axId val="509370527"/>
        <c:axId val="509370167"/>
      </c:barChart>
      <c:catAx>
        <c:axId val="5093705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509370167"/>
        <c:crosses val="autoZero"/>
        <c:auto val="1"/>
        <c:lblAlgn val="ctr"/>
        <c:lblOffset val="100"/>
        <c:noMultiLvlLbl val="0"/>
      </c:catAx>
      <c:valAx>
        <c:axId val="509370167"/>
        <c:scaling>
          <c:orientation val="minMax"/>
        </c:scaling>
        <c:delete val="1"/>
        <c:axPos val="b"/>
        <c:numFmt formatCode="General" sourceLinked="1"/>
        <c:majorTickMark val="none"/>
        <c:minorTickMark val="none"/>
        <c:tickLblPos val="nextTo"/>
        <c:crossAx val="509370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a:t>Percentage of two-party presidential vote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835016835016834E-3"/>
          <c:y val="9.927105755231054E-2"/>
          <c:w val="0.96296296296296291"/>
          <c:h val="0.73107033421676182"/>
        </c:manualLayout>
      </c:layout>
      <c:lineChart>
        <c:grouping val="standard"/>
        <c:varyColors val="0"/>
        <c:ser>
          <c:idx val="0"/>
          <c:order val="0"/>
          <c:tx>
            <c:strRef>
              <c:f>Sheet1!$B$1</c:f>
              <c:strCache>
                <c:ptCount val="1"/>
                <c:pt idx="0">
                  <c:v>Democratic vote</c:v>
                </c:pt>
              </c:strCache>
            </c:strRef>
          </c:tx>
          <c:spPr>
            <a:ln w="28575" cap="rnd">
              <a:solidFill>
                <a:schemeClr val="accent1"/>
              </a:solidFill>
              <a:round/>
            </a:ln>
            <a:effectLst/>
          </c:spPr>
          <c:marker>
            <c:symbol val="none"/>
          </c:marker>
          <c:dLbls>
            <c:dLbl>
              <c:idx val="2"/>
              <c:layout>
                <c:manualLayout>
                  <c:x val="-1.2626262626262626E-2"/>
                  <c:y val="-6.3141278610891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96-44A0-993A-35DC67E5F666}"/>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1992</c:v>
                </c:pt>
                <c:pt idx="1">
                  <c:v>1996</c:v>
                </c:pt>
                <c:pt idx="2">
                  <c:v>2000</c:v>
                </c:pt>
                <c:pt idx="3">
                  <c:v>2004</c:v>
                </c:pt>
                <c:pt idx="4">
                  <c:v>2008</c:v>
                </c:pt>
                <c:pt idx="5">
                  <c:v>2012</c:v>
                </c:pt>
                <c:pt idx="6">
                  <c:v>2016</c:v>
                </c:pt>
                <c:pt idx="7">
                  <c:v>2020</c:v>
                </c:pt>
              </c:numCache>
            </c:numRef>
          </c:cat>
          <c:val>
            <c:numRef>
              <c:f>Sheet1!$B$2:$B$9</c:f>
              <c:numCache>
                <c:formatCode>General</c:formatCode>
                <c:ptCount val="8"/>
                <c:pt idx="0">
                  <c:v>53</c:v>
                </c:pt>
                <c:pt idx="1">
                  <c:v>54</c:v>
                </c:pt>
                <c:pt idx="2">
                  <c:v>50.2</c:v>
                </c:pt>
                <c:pt idx="3">
                  <c:v>49</c:v>
                </c:pt>
                <c:pt idx="4">
                  <c:v>53</c:v>
                </c:pt>
                <c:pt idx="5">
                  <c:v>51</c:v>
                </c:pt>
                <c:pt idx="6">
                  <c:v>51</c:v>
                </c:pt>
                <c:pt idx="7">
                  <c:v>52</c:v>
                </c:pt>
              </c:numCache>
            </c:numRef>
          </c:val>
          <c:smooth val="0"/>
          <c:extLst>
            <c:ext xmlns:c16="http://schemas.microsoft.com/office/drawing/2014/chart" uri="{C3380CC4-5D6E-409C-BE32-E72D297353CC}">
              <c16:uniqueId val="{00000000-7996-44A0-993A-35DC67E5F666}"/>
            </c:ext>
          </c:extLst>
        </c:ser>
        <c:ser>
          <c:idx val="1"/>
          <c:order val="1"/>
          <c:tx>
            <c:strRef>
              <c:f>Sheet1!$C$1</c:f>
              <c:strCache>
                <c:ptCount val="1"/>
                <c:pt idx="0">
                  <c:v>Republican vote</c:v>
                </c:pt>
              </c:strCache>
            </c:strRef>
          </c:tx>
          <c:spPr>
            <a:ln w="28575" cap="rnd">
              <a:solidFill>
                <a:schemeClr val="accent2"/>
              </a:solidFill>
              <a:round/>
            </a:ln>
            <a:effectLst/>
          </c:spPr>
          <c:marker>
            <c:symbol val="none"/>
          </c:marker>
          <c:dLbls>
            <c:dLbl>
              <c:idx val="2"/>
              <c:layout>
                <c:manualLayout>
                  <c:x val="-7.575757575757576E-3"/>
                  <c:y val="4.4198895027624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996-44A0-993A-35DC67E5F666}"/>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1992</c:v>
                </c:pt>
                <c:pt idx="1">
                  <c:v>1996</c:v>
                </c:pt>
                <c:pt idx="2">
                  <c:v>2000</c:v>
                </c:pt>
                <c:pt idx="3">
                  <c:v>2004</c:v>
                </c:pt>
                <c:pt idx="4">
                  <c:v>2008</c:v>
                </c:pt>
                <c:pt idx="5">
                  <c:v>2012</c:v>
                </c:pt>
                <c:pt idx="6">
                  <c:v>2016</c:v>
                </c:pt>
                <c:pt idx="7">
                  <c:v>2020</c:v>
                </c:pt>
              </c:numCache>
            </c:numRef>
          </c:cat>
          <c:val>
            <c:numRef>
              <c:f>Sheet1!$C$2:$C$9</c:f>
              <c:numCache>
                <c:formatCode>General</c:formatCode>
                <c:ptCount val="8"/>
                <c:pt idx="0">
                  <c:v>47</c:v>
                </c:pt>
                <c:pt idx="1">
                  <c:v>46</c:v>
                </c:pt>
                <c:pt idx="2">
                  <c:v>49.8</c:v>
                </c:pt>
                <c:pt idx="3">
                  <c:v>51</c:v>
                </c:pt>
                <c:pt idx="4">
                  <c:v>47</c:v>
                </c:pt>
                <c:pt idx="5">
                  <c:v>49</c:v>
                </c:pt>
                <c:pt idx="6">
                  <c:v>49</c:v>
                </c:pt>
                <c:pt idx="7">
                  <c:v>48</c:v>
                </c:pt>
              </c:numCache>
            </c:numRef>
          </c:val>
          <c:smooth val="0"/>
          <c:extLst>
            <c:ext xmlns:c16="http://schemas.microsoft.com/office/drawing/2014/chart" uri="{C3380CC4-5D6E-409C-BE32-E72D297353CC}">
              <c16:uniqueId val="{00000001-7996-44A0-993A-35DC67E5F666}"/>
            </c:ext>
          </c:extLst>
        </c:ser>
        <c:dLbls>
          <c:showLegendKey val="0"/>
          <c:showVal val="0"/>
          <c:showCatName val="0"/>
          <c:showSerName val="0"/>
          <c:showPercent val="0"/>
          <c:showBubbleSize val="0"/>
        </c:dLbls>
        <c:smooth val="0"/>
        <c:axId val="588589568"/>
        <c:axId val="588583336"/>
      </c:lineChart>
      <c:catAx>
        <c:axId val="58858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88583336"/>
        <c:crosses val="autoZero"/>
        <c:auto val="1"/>
        <c:lblAlgn val="ctr"/>
        <c:lblOffset val="100"/>
        <c:noMultiLvlLbl val="0"/>
      </c:catAx>
      <c:valAx>
        <c:axId val="588583336"/>
        <c:scaling>
          <c:orientation val="minMax"/>
        </c:scaling>
        <c:delete val="1"/>
        <c:axPos val="l"/>
        <c:numFmt formatCode="General" sourceLinked="1"/>
        <c:majorTickMark val="none"/>
        <c:minorTickMark val="none"/>
        <c:tickLblPos val="nextTo"/>
        <c:crossAx val="588589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seats</c:v>
                </c:pt>
              </c:strCache>
            </c:strRef>
          </c:tx>
          <c:spPr>
            <a:solidFill>
              <a:schemeClr val="accent1"/>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6-D196-4675-913B-61BD08B37BE2}"/>
              </c:ext>
            </c:extLst>
          </c:dPt>
          <c:dPt>
            <c:idx val="2"/>
            <c:invertIfNegative val="0"/>
            <c:bubble3D val="0"/>
            <c:spPr>
              <a:solidFill>
                <a:srgbClr val="FFC000"/>
              </a:solidFill>
              <a:ln>
                <a:noFill/>
              </a:ln>
              <a:effectLst/>
            </c:spPr>
            <c:extLst>
              <c:ext xmlns:c16="http://schemas.microsoft.com/office/drawing/2014/chart" uri="{C3380CC4-5D6E-409C-BE32-E72D297353CC}">
                <c16:uniqueId val="{00000005-D196-4675-913B-61BD08B37BE2}"/>
              </c:ext>
            </c:extLst>
          </c:dPt>
          <c:dPt>
            <c:idx val="3"/>
            <c:invertIfNegative val="0"/>
            <c:bubble3D val="0"/>
            <c:spPr>
              <a:solidFill>
                <a:srgbClr val="FF0000"/>
              </a:solidFill>
              <a:ln>
                <a:noFill/>
              </a:ln>
              <a:effectLst/>
            </c:spPr>
            <c:extLst>
              <c:ext xmlns:c16="http://schemas.microsoft.com/office/drawing/2014/chart" uri="{C3380CC4-5D6E-409C-BE32-E72D297353CC}">
                <c16:uniqueId val="{00000004-D196-4675-913B-61BD08B37BE2}"/>
              </c:ext>
            </c:extLst>
          </c:dPt>
          <c:dPt>
            <c:idx val="4"/>
            <c:invertIfNegative val="0"/>
            <c:bubble3D val="0"/>
            <c:spPr>
              <a:solidFill>
                <a:srgbClr val="C00000"/>
              </a:solidFill>
              <a:ln>
                <a:noFill/>
              </a:ln>
              <a:effectLst/>
            </c:spPr>
            <c:extLst>
              <c:ext xmlns:c16="http://schemas.microsoft.com/office/drawing/2014/chart" uri="{C3380CC4-5D6E-409C-BE32-E72D297353CC}">
                <c16:uniqueId val="{00000003-D196-4675-913B-61BD08B37BE2}"/>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Solid/likely Democratic</c:v>
                </c:pt>
                <c:pt idx="1">
                  <c:v>Lean Democratic</c:v>
                </c:pt>
                <c:pt idx="2">
                  <c:v>Toss up</c:v>
                </c:pt>
                <c:pt idx="3">
                  <c:v>Lean Republican</c:v>
                </c:pt>
                <c:pt idx="4">
                  <c:v>Solid/likely Republican</c:v>
                </c:pt>
              </c:strCache>
            </c:strRef>
          </c:cat>
          <c:val>
            <c:numRef>
              <c:f>Sheet1!$B$2:$B$6</c:f>
              <c:numCache>
                <c:formatCode>General</c:formatCode>
                <c:ptCount val="5"/>
                <c:pt idx="0">
                  <c:v>192</c:v>
                </c:pt>
                <c:pt idx="1">
                  <c:v>11</c:v>
                </c:pt>
                <c:pt idx="2">
                  <c:v>25</c:v>
                </c:pt>
                <c:pt idx="3">
                  <c:v>5</c:v>
                </c:pt>
                <c:pt idx="4">
                  <c:v>201</c:v>
                </c:pt>
              </c:numCache>
            </c:numRef>
          </c:val>
          <c:extLst>
            <c:ext xmlns:c16="http://schemas.microsoft.com/office/drawing/2014/chart" uri="{C3380CC4-5D6E-409C-BE32-E72D297353CC}">
              <c16:uniqueId val="{00000000-D196-4675-913B-61BD08B37BE2}"/>
            </c:ext>
          </c:extLst>
        </c:ser>
        <c:dLbls>
          <c:showLegendKey val="0"/>
          <c:showVal val="0"/>
          <c:showCatName val="0"/>
          <c:showSerName val="0"/>
          <c:showPercent val="0"/>
          <c:showBubbleSize val="0"/>
        </c:dLbls>
        <c:gapWidth val="182"/>
        <c:axId val="1780242624"/>
        <c:axId val="1780246224"/>
      </c:barChart>
      <c:catAx>
        <c:axId val="1780242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780246224"/>
        <c:crosses val="autoZero"/>
        <c:auto val="1"/>
        <c:lblAlgn val="ctr"/>
        <c:lblOffset val="100"/>
        <c:noMultiLvlLbl val="0"/>
      </c:catAx>
      <c:valAx>
        <c:axId val="1780246224"/>
        <c:scaling>
          <c:orientation val="minMax"/>
        </c:scaling>
        <c:delete val="1"/>
        <c:axPos val="b"/>
        <c:numFmt formatCode="General" sourceLinked="1"/>
        <c:majorTickMark val="none"/>
        <c:minorTickMark val="none"/>
        <c:tickLblPos val="nextTo"/>
        <c:crossAx val="1780242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dirty="0"/>
              <a:t>Percentage expressing “more enthusiasm</a:t>
            </a:r>
            <a:r>
              <a:rPr lang="en-US" sz="2400" baseline="0" dirty="0"/>
              <a:t>” than usual about voting in the election</a:t>
            </a:r>
            <a:r>
              <a:rPr lang="en-US" sz="2400" dirty="0"/>
              <a:t> </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019160431998837"/>
          <c:y val="0.20986979166666667"/>
          <c:w val="0.76328053683045582"/>
          <c:h val="0.6599165436351706"/>
        </c:manualLayout>
      </c:layout>
      <c:barChart>
        <c:barDir val="bar"/>
        <c:grouping val="clustered"/>
        <c:varyColors val="0"/>
        <c:ser>
          <c:idx val="0"/>
          <c:order val="0"/>
          <c:tx>
            <c:strRef>
              <c:f>Sheet1!$B$1</c:f>
              <c:strCache>
                <c:ptCount val="1"/>
                <c:pt idx="0">
                  <c:v>Democrats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2020</c:v>
                </c:pt>
                <c:pt idx="1">
                  <c:v>2016</c:v>
                </c:pt>
                <c:pt idx="2">
                  <c:v>2012</c:v>
                </c:pt>
                <c:pt idx="3">
                  <c:v>2008</c:v>
                </c:pt>
              </c:numCache>
            </c:numRef>
          </c:cat>
          <c:val>
            <c:numRef>
              <c:f>Sheet1!$B$2:$B$5</c:f>
              <c:numCache>
                <c:formatCode>General</c:formatCode>
                <c:ptCount val="4"/>
                <c:pt idx="0">
                  <c:v>70</c:v>
                </c:pt>
                <c:pt idx="1">
                  <c:v>48</c:v>
                </c:pt>
                <c:pt idx="2">
                  <c:v>59</c:v>
                </c:pt>
                <c:pt idx="3">
                  <c:v>76</c:v>
                </c:pt>
              </c:numCache>
            </c:numRef>
          </c:val>
          <c:extLst>
            <c:ext xmlns:c16="http://schemas.microsoft.com/office/drawing/2014/chart" uri="{C3380CC4-5D6E-409C-BE32-E72D297353CC}">
              <c16:uniqueId val="{00000000-DA69-4668-BAA1-65150582EC58}"/>
            </c:ext>
          </c:extLst>
        </c:ser>
        <c:ser>
          <c:idx val="1"/>
          <c:order val="1"/>
          <c:tx>
            <c:strRef>
              <c:f>Sheet1!$C$1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2020</c:v>
                </c:pt>
                <c:pt idx="1">
                  <c:v>2016</c:v>
                </c:pt>
                <c:pt idx="2">
                  <c:v>2012</c:v>
                </c:pt>
                <c:pt idx="3">
                  <c:v>2008</c:v>
                </c:pt>
              </c:numCache>
            </c:numRef>
          </c:cat>
          <c:val>
            <c:numRef>
              <c:f>Sheet1!$C$2:$C$5</c:f>
              <c:numCache>
                <c:formatCode>General</c:formatCode>
                <c:ptCount val="4"/>
                <c:pt idx="0">
                  <c:v>63</c:v>
                </c:pt>
                <c:pt idx="1">
                  <c:v>51</c:v>
                </c:pt>
                <c:pt idx="2">
                  <c:v>70</c:v>
                </c:pt>
                <c:pt idx="3">
                  <c:v>59</c:v>
                </c:pt>
              </c:numCache>
            </c:numRef>
          </c:val>
          <c:extLst>
            <c:ext xmlns:c16="http://schemas.microsoft.com/office/drawing/2014/chart" uri="{C3380CC4-5D6E-409C-BE32-E72D297353CC}">
              <c16:uniqueId val="{00000001-DA69-4668-BAA1-65150582EC58}"/>
            </c:ext>
          </c:extLst>
        </c:ser>
        <c:dLbls>
          <c:showLegendKey val="0"/>
          <c:showVal val="0"/>
          <c:showCatName val="0"/>
          <c:showSerName val="0"/>
          <c:showPercent val="0"/>
          <c:showBubbleSize val="0"/>
        </c:dLbls>
        <c:gapWidth val="182"/>
        <c:axId val="1065491176"/>
        <c:axId val="1065488296"/>
      </c:barChart>
      <c:catAx>
        <c:axId val="1065491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65488296"/>
        <c:crosses val="autoZero"/>
        <c:auto val="1"/>
        <c:lblAlgn val="ctr"/>
        <c:lblOffset val="100"/>
        <c:noMultiLvlLbl val="0"/>
      </c:catAx>
      <c:valAx>
        <c:axId val="1065488296"/>
        <c:scaling>
          <c:orientation val="minMax"/>
        </c:scaling>
        <c:delete val="1"/>
        <c:axPos val="b"/>
        <c:numFmt formatCode="General" sourceLinked="1"/>
        <c:majorTickMark val="none"/>
        <c:minorTickMark val="none"/>
        <c:tickLblPos val="nextTo"/>
        <c:crossAx val="1065491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dirty="0"/>
              <a:t>If the 2024 House election were held today, would you vote Republican or Democratic?</a:t>
            </a:r>
          </a:p>
        </c:rich>
      </c:tx>
      <c:layout>
        <c:manualLayout>
          <c:xMode val="edge"/>
          <c:yMode val="edge"/>
          <c:x val="0.10068625559767434"/>
          <c:y val="2.5807268185995796E-2"/>
        </c:manualLayout>
      </c:layout>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If the 2024 House election were held today, would you vote Republican or Democratic?</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B050-44B5-B95C-E072C4ABBE0E}"/>
              </c:ext>
            </c:extLst>
          </c:dPt>
          <c:dPt>
            <c:idx val="1"/>
            <c:invertIfNegative val="0"/>
            <c:bubble3D val="0"/>
            <c:spPr>
              <a:solidFill>
                <a:srgbClr val="0070C0"/>
              </a:solidFill>
              <a:ln>
                <a:noFill/>
              </a:ln>
              <a:effectLst/>
            </c:spPr>
            <c:extLst>
              <c:ext xmlns:c16="http://schemas.microsoft.com/office/drawing/2014/chart" uri="{C3380CC4-5D6E-409C-BE32-E72D297353CC}">
                <c16:uniqueId val="{00000004-B050-44B5-B95C-E072C4ABBE0E}"/>
              </c:ext>
            </c:extLst>
          </c:dPt>
          <c:dPt>
            <c:idx val="2"/>
            <c:invertIfNegative val="0"/>
            <c:bubble3D val="0"/>
            <c:spPr>
              <a:solidFill>
                <a:srgbClr val="FF0000"/>
              </a:solidFill>
              <a:ln>
                <a:noFill/>
              </a:ln>
              <a:effectLst/>
            </c:spPr>
            <c:extLst>
              <c:ext xmlns:c16="http://schemas.microsoft.com/office/drawing/2014/chart" uri="{C3380CC4-5D6E-409C-BE32-E72D297353CC}">
                <c16:uniqueId val="{00000003-B050-44B5-B95C-E072C4ABBE0E}"/>
              </c:ext>
            </c:extLst>
          </c:dPt>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undecided</c:v>
                </c:pt>
                <c:pt idx="1">
                  <c:v>Democratic</c:v>
                </c:pt>
                <c:pt idx="2">
                  <c:v>Republican</c:v>
                </c:pt>
              </c:strCache>
            </c:strRef>
          </c:cat>
          <c:val>
            <c:numRef>
              <c:f>Sheet1!$B$2:$B$4</c:f>
              <c:numCache>
                <c:formatCode>General</c:formatCode>
                <c:ptCount val="3"/>
                <c:pt idx="0">
                  <c:v>8</c:v>
                </c:pt>
                <c:pt idx="1">
                  <c:v>47</c:v>
                </c:pt>
                <c:pt idx="2">
                  <c:v>45</c:v>
                </c:pt>
              </c:numCache>
            </c:numRef>
          </c:val>
          <c:extLst>
            <c:ext xmlns:c16="http://schemas.microsoft.com/office/drawing/2014/chart" uri="{C3380CC4-5D6E-409C-BE32-E72D297353CC}">
              <c16:uniqueId val="{00000000-B050-44B5-B95C-E072C4ABBE0E}"/>
            </c:ext>
          </c:extLst>
        </c:ser>
        <c:dLbls>
          <c:showLegendKey val="0"/>
          <c:showVal val="0"/>
          <c:showCatName val="0"/>
          <c:showSerName val="0"/>
          <c:showPercent val="0"/>
          <c:showBubbleSize val="0"/>
        </c:dLbls>
        <c:gapWidth val="182"/>
        <c:axId val="1674613920"/>
        <c:axId val="1674621136"/>
      </c:barChart>
      <c:catAx>
        <c:axId val="1674613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674621136"/>
        <c:crosses val="autoZero"/>
        <c:auto val="1"/>
        <c:lblAlgn val="ctr"/>
        <c:lblOffset val="100"/>
        <c:noMultiLvlLbl val="0"/>
      </c:catAx>
      <c:valAx>
        <c:axId val="1674621136"/>
        <c:scaling>
          <c:orientation val="minMax"/>
        </c:scaling>
        <c:delete val="1"/>
        <c:axPos val="b"/>
        <c:numFmt formatCode="General" sourceLinked="1"/>
        <c:majorTickMark val="none"/>
        <c:minorTickMark val="none"/>
        <c:tickLblPos val="nextTo"/>
        <c:crossAx val="1674613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000" dirty="0"/>
              <a:t>percentage “more enthusiastic” than usual</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014545056867894"/>
          <c:y val="0.10460569886869475"/>
          <c:w val="0.75287924078934576"/>
          <c:h val="0.84081497586114551"/>
        </c:manualLayout>
      </c:layout>
      <c:barChart>
        <c:barDir val="bar"/>
        <c:grouping val="clustered"/>
        <c:varyColors val="0"/>
        <c:ser>
          <c:idx val="0"/>
          <c:order val="0"/>
          <c:tx>
            <c:strRef>
              <c:f>Sheet1!$B$1</c:f>
              <c:strCache>
                <c:ptCount val="1"/>
                <c:pt idx="0">
                  <c:v>percentage very interested in 2022 midterm election</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4-30A9-40C5-A69F-1BADDC5CF951}"/>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78</c:v>
                </c:pt>
                <c:pt idx="1">
                  <c:v>64</c:v>
                </c:pt>
              </c:numCache>
            </c:numRef>
          </c:val>
          <c:extLst>
            <c:ext xmlns:c16="http://schemas.microsoft.com/office/drawing/2014/chart" uri="{C3380CC4-5D6E-409C-BE32-E72D297353CC}">
              <c16:uniqueId val="{00000000-30A9-40C5-A69F-1BADDC5CF951}"/>
            </c:ext>
          </c:extLst>
        </c:ser>
        <c:dLbls>
          <c:showLegendKey val="0"/>
          <c:showVal val="0"/>
          <c:showCatName val="0"/>
          <c:showSerName val="0"/>
          <c:showPercent val="0"/>
          <c:showBubbleSize val="0"/>
        </c:dLbls>
        <c:gapWidth val="182"/>
        <c:axId val="1140804048"/>
        <c:axId val="1140802080"/>
      </c:barChart>
      <c:catAx>
        <c:axId val="1140804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0802080"/>
        <c:crosses val="autoZero"/>
        <c:auto val="1"/>
        <c:lblAlgn val="ctr"/>
        <c:lblOffset val="100"/>
        <c:noMultiLvlLbl val="0"/>
      </c:catAx>
      <c:valAx>
        <c:axId val="1140802080"/>
        <c:scaling>
          <c:orientation val="minMax"/>
        </c:scaling>
        <c:delete val="1"/>
        <c:axPos val="b"/>
        <c:numFmt formatCode="General" sourceLinked="1"/>
        <c:majorTickMark val="none"/>
        <c:minorTickMark val="none"/>
        <c:tickLblPos val="nextTo"/>
        <c:crossAx val="1140804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000" dirty="0"/>
              <a:t>Percentage "more enthusiastic" than usual</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"more enthusiastic" than usual</c:v>
                </c:pt>
              </c:strCache>
            </c:strRef>
          </c:tx>
          <c:spPr>
            <a:solidFill>
              <a:srgbClr val="FF0000"/>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3-DE05-4FEB-8F65-028C44A41D25}"/>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55</c:v>
                </c:pt>
                <c:pt idx="1">
                  <c:v>59</c:v>
                </c:pt>
              </c:numCache>
            </c:numRef>
          </c:val>
          <c:extLst>
            <c:ext xmlns:c16="http://schemas.microsoft.com/office/drawing/2014/chart" uri="{C3380CC4-5D6E-409C-BE32-E72D297353CC}">
              <c16:uniqueId val="{00000000-DE05-4FEB-8F65-028C44A41D25}"/>
            </c:ext>
          </c:extLst>
        </c:ser>
        <c:dLbls>
          <c:showLegendKey val="0"/>
          <c:showVal val="0"/>
          <c:showCatName val="0"/>
          <c:showSerName val="0"/>
          <c:showPercent val="0"/>
          <c:showBubbleSize val="0"/>
        </c:dLbls>
        <c:gapWidth val="182"/>
        <c:axId val="979783200"/>
        <c:axId val="979779960"/>
      </c:barChart>
      <c:catAx>
        <c:axId val="979783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79779960"/>
        <c:crosses val="autoZero"/>
        <c:auto val="1"/>
        <c:lblAlgn val="ctr"/>
        <c:lblOffset val="100"/>
        <c:noMultiLvlLbl val="0"/>
      </c:catAx>
      <c:valAx>
        <c:axId val="979779960"/>
        <c:scaling>
          <c:orientation val="minMax"/>
          <c:min val="0"/>
        </c:scaling>
        <c:delete val="1"/>
        <c:axPos val="b"/>
        <c:numFmt formatCode="General" sourceLinked="1"/>
        <c:majorTickMark val="none"/>
        <c:minorTickMark val="none"/>
        <c:tickLblPos val="nextTo"/>
        <c:crossAx val="979783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"more enthusiastic" than usual</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ED2A-41E3-BB6B-D64BDF7FF8D5}"/>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2A-41E3-BB6B-D64BDF7FF8D5}"/>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2A-41E3-BB6B-D64BDF7FF8D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78</c:v>
                </c:pt>
                <c:pt idx="1">
                  <c:v>64</c:v>
                </c:pt>
              </c:numCache>
            </c:numRef>
          </c:val>
          <c:extLst>
            <c:ext xmlns:c16="http://schemas.microsoft.com/office/drawing/2014/chart" uri="{C3380CC4-5D6E-409C-BE32-E72D297353CC}">
              <c16:uniqueId val="{00000000-ED2A-41E3-BB6B-D64BDF7FF8D5}"/>
            </c:ext>
          </c:extLst>
        </c:ser>
        <c:dLbls>
          <c:showLegendKey val="0"/>
          <c:showVal val="0"/>
          <c:showCatName val="0"/>
          <c:showSerName val="0"/>
          <c:showPercent val="0"/>
          <c:showBubbleSize val="0"/>
        </c:dLbls>
        <c:gapWidth val="182"/>
        <c:axId val="974943008"/>
        <c:axId val="974940848"/>
      </c:barChart>
      <c:catAx>
        <c:axId val="9749430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74940848"/>
        <c:crosses val="autoZero"/>
        <c:auto val="1"/>
        <c:lblAlgn val="ctr"/>
        <c:lblOffset val="100"/>
        <c:noMultiLvlLbl val="0"/>
      </c:catAx>
      <c:valAx>
        <c:axId val="974940848"/>
        <c:scaling>
          <c:orientation val="minMax"/>
        </c:scaling>
        <c:delete val="1"/>
        <c:axPos val="b"/>
        <c:numFmt formatCode="General" sourceLinked="1"/>
        <c:majorTickMark val="none"/>
        <c:minorTickMark val="none"/>
        <c:tickLblPos val="nextTo"/>
        <c:crossAx val="974943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dirty="0"/>
              <a:t>percentage of early voters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Pennsylvania</c:v>
                </c:pt>
                <c:pt idx="1">
                  <c:v>Nevada</c:v>
                </c:pt>
                <c:pt idx="2">
                  <c:v>N. Carolina</c:v>
                </c:pt>
                <c:pt idx="3">
                  <c:v>Arizona</c:v>
                </c:pt>
                <c:pt idx="4">
                  <c:v>National</c:v>
                </c:pt>
              </c:strCache>
            </c:strRef>
          </c:cat>
          <c:val>
            <c:numRef>
              <c:f>Sheet1!$B$2:$B$6</c:f>
              <c:numCache>
                <c:formatCode>General</c:formatCode>
                <c:ptCount val="5"/>
                <c:pt idx="0">
                  <c:v>30</c:v>
                </c:pt>
                <c:pt idx="1">
                  <c:v>39</c:v>
                </c:pt>
                <c:pt idx="2">
                  <c:v>34</c:v>
                </c:pt>
                <c:pt idx="3">
                  <c:v>43</c:v>
                </c:pt>
                <c:pt idx="4">
                  <c:v>32</c:v>
                </c:pt>
              </c:numCache>
            </c:numRef>
          </c:val>
          <c:extLst>
            <c:ext xmlns:c16="http://schemas.microsoft.com/office/drawing/2014/chart" uri="{C3380CC4-5D6E-409C-BE32-E72D297353CC}">
              <c16:uniqueId val="{00000000-7EF1-4B60-ADA5-22D423071CF9}"/>
            </c:ext>
          </c:extLst>
        </c:ser>
        <c:ser>
          <c:idx val="1"/>
          <c:order val="1"/>
          <c:tx>
            <c:strRef>
              <c:f>Sheet1!$C$1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Pennsylvania</c:v>
                </c:pt>
                <c:pt idx="1">
                  <c:v>Nevada</c:v>
                </c:pt>
                <c:pt idx="2">
                  <c:v>N. Carolina</c:v>
                </c:pt>
                <c:pt idx="3">
                  <c:v>Arizona</c:v>
                </c:pt>
                <c:pt idx="4">
                  <c:v>National</c:v>
                </c:pt>
              </c:strCache>
            </c:strRef>
          </c:cat>
          <c:val>
            <c:numRef>
              <c:f>Sheet1!$C$2:$C$6</c:f>
              <c:numCache>
                <c:formatCode>General</c:formatCode>
                <c:ptCount val="5"/>
                <c:pt idx="0">
                  <c:v>60</c:v>
                </c:pt>
                <c:pt idx="1">
                  <c:v>36</c:v>
                </c:pt>
                <c:pt idx="2">
                  <c:v>34</c:v>
                </c:pt>
                <c:pt idx="3">
                  <c:v>35</c:v>
                </c:pt>
                <c:pt idx="4">
                  <c:v>47</c:v>
                </c:pt>
              </c:numCache>
            </c:numRef>
          </c:val>
          <c:extLst>
            <c:ext xmlns:c16="http://schemas.microsoft.com/office/drawing/2014/chart" uri="{C3380CC4-5D6E-409C-BE32-E72D297353CC}">
              <c16:uniqueId val="{00000001-7EF1-4B60-ADA5-22D423071CF9}"/>
            </c:ext>
          </c:extLst>
        </c:ser>
        <c:dLbls>
          <c:showLegendKey val="0"/>
          <c:showVal val="0"/>
          <c:showCatName val="0"/>
          <c:showSerName val="0"/>
          <c:showPercent val="0"/>
          <c:showBubbleSize val="0"/>
        </c:dLbls>
        <c:gapWidth val="182"/>
        <c:axId val="1679265600"/>
        <c:axId val="1679263440"/>
      </c:barChart>
      <c:catAx>
        <c:axId val="16792656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679263440"/>
        <c:crosses val="autoZero"/>
        <c:auto val="1"/>
        <c:lblAlgn val="ctr"/>
        <c:lblOffset val="100"/>
        <c:noMultiLvlLbl val="0"/>
      </c:catAx>
      <c:valAx>
        <c:axId val="1679263440"/>
        <c:scaling>
          <c:orientation val="minMax"/>
        </c:scaling>
        <c:delete val="1"/>
        <c:axPos val="b"/>
        <c:numFmt formatCode="General" sourceLinked="1"/>
        <c:majorTickMark val="none"/>
        <c:minorTickMark val="none"/>
        <c:tickLblPos val="nextTo"/>
        <c:crossAx val="1679265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r>
              <a:rPr lang="en-US" sz="2400" b="0" dirty="0"/>
              <a:t>Democratic percentage of vote of women minus that of men</a:t>
            </a:r>
          </a:p>
        </c:rich>
      </c:tx>
      <c:overlay val="0"/>
      <c:spPr>
        <a:noFill/>
        <a:ln>
          <a:noFill/>
        </a:ln>
        <a:effectLst/>
      </c:spPr>
      <c:txPr>
        <a:bodyPr rot="0" spcFirstLastPara="1" vertOverflow="ellipsis" vert="horz" wrap="square" anchor="ctr" anchorCtr="1"/>
        <a:lstStyle/>
        <a:p>
          <a:pPr>
            <a:defRPr sz="33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Democratic percentage of vote of women minus that of men</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2004</c:v>
                </c:pt>
                <c:pt idx="1">
                  <c:v>2008</c:v>
                </c:pt>
                <c:pt idx="2">
                  <c:v>2012</c:v>
                </c:pt>
                <c:pt idx="3">
                  <c:v>2016</c:v>
                </c:pt>
                <c:pt idx="4">
                  <c:v>2020</c:v>
                </c:pt>
              </c:numCache>
            </c:numRef>
          </c:cat>
          <c:val>
            <c:numRef>
              <c:f>Sheet1!$B$2:$B$6</c:f>
              <c:numCache>
                <c:formatCode>General</c:formatCode>
                <c:ptCount val="5"/>
                <c:pt idx="0">
                  <c:v>7</c:v>
                </c:pt>
                <c:pt idx="1">
                  <c:v>7</c:v>
                </c:pt>
                <c:pt idx="2">
                  <c:v>10</c:v>
                </c:pt>
                <c:pt idx="3">
                  <c:v>11</c:v>
                </c:pt>
                <c:pt idx="4">
                  <c:v>12</c:v>
                </c:pt>
              </c:numCache>
            </c:numRef>
          </c:val>
          <c:smooth val="0"/>
          <c:extLst>
            <c:ext xmlns:c16="http://schemas.microsoft.com/office/drawing/2014/chart" uri="{C3380CC4-5D6E-409C-BE32-E72D297353CC}">
              <c16:uniqueId val="{00000000-8317-4657-9EFF-827674738CBE}"/>
            </c:ext>
          </c:extLst>
        </c:ser>
        <c:ser>
          <c:idx val="1"/>
          <c:order val="1"/>
          <c:tx>
            <c:strRef>
              <c:f>Sheet1!$C$1</c:f>
              <c:strCache>
                <c:ptCount val="1"/>
              </c:strCache>
            </c:strRef>
          </c:tx>
          <c:spPr>
            <a:ln w="28575" cap="rnd">
              <a:solidFill>
                <a:schemeClr val="accent2"/>
              </a:solidFill>
              <a:round/>
            </a:ln>
            <a:effectLst/>
          </c:spPr>
          <c:marker>
            <c:symbol val="none"/>
          </c:marker>
          <c:cat>
            <c:numRef>
              <c:f>Sheet1!$A$2:$A$6</c:f>
              <c:numCache>
                <c:formatCode>General</c:formatCode>
                <c:ptCount val="5"/>
                <c:pt idx="0">
                  <c:v>2004</c:v>
                </c:pt>
                <c:pt idx="1">
                  <c:v>2008</c:v>
                </c:pt>
                <c:pt idx="2">
                  <c:v>2012</c:v>
                </c:pt>
                <c:pt idx="3">
                  <c:v>2016</c:v>
                </c:pt>
                <c:pt idx="4">
                  <c:v>2020</c:v>
                </c:pt>
              </c:numCache>
            </c:numRef>
          </c:cat>
          <c:val>
            <c:numRef>
              <c:f>Sheet1!$C$2:$C$6</c:f>
              <c:numCache>
                <c:formatCode>General</c:formatCode>
                <c:ptCount val="5"/>
              </c:numCache>
            </c:numRef>
          </c:val>
          <c:smooth val="0"/>
          <c:extLst>
            <c:ext xmlns:c16="http://schemas.microsoft.com/office/drawing/2014/chart" uri="{C3380CC4-5D6E-409C-BE32-E72D297353CC}">
              <c16:uniqueId val="{00000001-8317-4657-9EFF-827674738CBE}"/>
            </c:ext>
          </c:extLst>
        </c:ser>
        <c:ser>
          <c:idx val="2"/>
          <c:order val="2"/>
          <c:tx>
            <c:strRef>
              <c:f>Sheet1!$D$1</c:f>
              <c:strCache>
                <c:ptCount val="1"/>
              </c:strCache>
            </c:strRef>
          </c:tx>
          <c:spPr>
            <a:ln w="28575" cap="rnd">
              <a:solidFill>
                <a:schemeClr val="accent3"/>
              </a:solidFill>
              <a:round/>
            </a:ln>
            <a:effectLst/>
          </c:spPr>
          <c:marker>
            <c:symbol val="none"/>
          </c:marker>
          <c:cat>
            <c:numRef>
              <c:f>Sheet1!$A$2:$A$6</c:f>
              <c:numCache>
                <c:formatCode>General</c:formatCode>
                <c:ptCount val="5"/>
                <c:pt idx="0">
                  <c:v>2004</c:v>
                </c:pt>
                <c:pt idx="1">
                  <c:v>2008</c:v>
                </c:pt>
                <c:pt idx="2">
                  <c:v>2012</c:v>
                </c:pt>
                <c:pt idx="3">
                  <c:v>2016</c:v>
                </c:pt>
                <c:pt idx="4">
                  <c:v>2020</c:v>
                </c:pt>
              </c:numCache>
            </c:numRef>
          </c:cat>
          <c:val>
            <c:numRef>
              <c:f>Sheet1!$D$2:$D$6</c:f>
              <c:numCache>
                <c:formatCode>General</c:formatCode>
                <c:ptCount val="5"/>
              </c:numCache>
            </c:numRef>
          </c:val>
          <c:smooth val="0"/>
          <c:extLst>
            <c:ext xmlns:c16="http://schemas.microsoft.com/office/drawing/2014/chart" uri="{C3380CC4-5D6E-409C-BE32-E72D297353CC}">
              <c16:uniqueId val="{00000002-8317-4657-9EFF-827674738CBE}"/>
            </c:ext>
          </c:extLst>
        </c:ser>
        <c:dLbls>
          <c:showLegendKey val="0"/>
          <c:showVal val="0"/>
          <c:showCatName val="0"/>
          <c:showSerName val="0"/>
          <c:showPercent val="0"/>
          <c:showBubbleSize val="0"/>
        </c:dLbls>
        <c:smooth val="0"/>
        <c:axId val="1781528488"/>
        <c:axId val="1781537848"/>
      </c:lineChart>
      <c:catAx>
        <c:axId val="178152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781537848"/>
        <c:crosses val="autoZero"/>
        <c:auto val="1"/>
        <c:lblAlgn val="ctr"/>
        <c:lblOffset val="100"/>
        <c:noMultiLvlLbl val="0"/>
      </c:catAx>
      <c:valAx>
        <c:axId val="1781537848"/>
        <c:scaling>
          <c:orientation val="minMax"/>
        </c:scaling>
        <c:delete val="1"/>
        <c:axPos val="l"/>
        <c:numFmt formatCode="General" sourceLinked="1"/>
        <c:majorTickMark val="none"/>
        <c:minorTickMark val="none"/>
        <c:tickLblPos val="nextTo"/>
        <c:crossAx val="1781528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0.92306</cdr:x>
      <cdr:y>0.33267</cdr:y>
    </cdr:from>
    <cdr:to>
      <cdr:x>1</cdr:x>
      <cdr:y>0.4375</cdr:y>
    </cdr:to>
    <cdr:sp macro="" textlink="">
      <cdr:nvSpPr>
        <cdr:cNvPr id="2" name="Rectangle 1">
          <a:extLst xmlns:a="http://schemas.openxmlformats.org/drawingml/2006/main">
            <a:ext uri="{FF2B5EF4-FFF2-40B4-BE49-F238E27FC236}">
              <a16:creationId xmlns:a16="http://schemas.microsoft.com/office/drawing/2014/main" id="{5CB8C059-0E25-1D49-288D-CD977370A30E}"/>
            </a:ext>
          </a:extLst>
        </cdr:cNvPr>
        <cdr:cNvSpPr/>
      </cdr:nvSpPr>
      <cdr:spPr>
        <a:xfrm xmlns:a="http://schemas.openxmlformats.org/drawingml/2006/main">
          <a:off x="9165221" y="1622384"/>
          <a:ext cx="763928" cy="511215"/>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b="1" dirty="0">
              <a:solidFill>
                <a:prstClr val="black"/>
              </a:solidFill>
              <a:latin typeface="Calibri" panose="020F0502020204030204"/>
            </a:rPr>
            <a:t>D+1.4</a:t>
          </a:r>
        </a:p>
      </cdr:txBody>
    </cdr:sp>
  </cdr:relSizeAnchor>
  <cdr:relSizeAnchor xmlns:cdr="http://schemas.openxmlformats.org/drawingml/2006/chartDrawing">
    <cdr:from>
      <cdr:x>0.42879</cdr:x>
      <cdr:y>0.58188</cdr:y>
    </cdr:from>
    <cdr:to>
      <cdr:x>0.51491</cdr:x>
      <cdr:y>0.67633</cdr:y>
    </cdr:to>
    <cdr:sp macro="" textlink="">
      <cdr:nvSpPr>
        <cdr:cNvPr id="3" name="Rectangle 2">
          <a:extLst xmlns:a="http://schemas.openxmlformats.org/drawingml/2006/main">
            <a:ext uri="{FF2B5EF4-FFF2-40B4-BE49-F238E27FC236}">
              <a16:creationId xmlns:a16="http://schemas.microsoft.com/office/drawing/2014/main" id="{5CB8C059-0E25-1D49-288D-CD977370A30E}"/>
            </a:ext>
          </a:extLst>
        </cdr:cNvPr>
        <cdr:cNvSpPr/>
      </cdr:nvSpPr>
      <cdr:spPr>
        <a:xfrm xmlns:a="http://schemas.openxmlformats.org/drawingml/2006/main">
          <a:off x="4257555" y="2837727"/>
          <a:ext cx="855087" cy="460617"/>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b="1" dirty="0">
              <a:solidFill>
                <a:prstClr val="black"/>
              </a:solidFill>
              <a:latin typeface="Calibri" panose="020F0502020204030204"/>
            </a:rPr>
            <a:t>D+1.6</a:t>
          </a:r>
        </a:p>
      </cdr:txBody>
    </cdr:sp>
  </cdr:relSizeAnchor>
  <cdr:relSizeAnchor xmlns:cdr="http://schemas.openxmlformats.org/drawingml/2006/chartDrawing">
    <cdr:from>
      <cdr:x>0.70536</cdr:x>
      <cdr:y>0.02888</cdr:y>
    </cdr:from>
    <cdr:to>
      <cdr:x>1</cdr:x>
      <cdr:y>0.19927</cdr:y>
    </cdr:to>
    <cdr:sp macro="" textlink="">
      <cdr:nvSpPr>
        <cdr:cNvPr id="4" name="Rectangle 3">
          <a:extLst xmlns:a="http://schemas.openxmlformats.org/drawingml/2006/main">
            <a:ext uri="{FF2B5EF4-FFF2-40B4-BE49-F238E27FC236}">
              <a16:creationId xmlns:a16="http://schemas.microsoft.com/office/drawing/2014/main" id="{E1AAAF54-17C4-CBB0-FAF8-5DE8D13D2A4B}"/>
            </a:ext>
          </a:extLst>
        </cdr:cNvPr>
        <cdr:cNvSpPr/>
      </cdr:nvSpPr>
      <cdr:spPr>
        <a:xfrm xmlns:a="http://schemas.openxmlformats.org/drawingml/2006/main">
          <a:off x="7003633" y="140825"/>
          <a:ext cx="2925516" cy="830997"/>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2000" b="1" dirty="0">
              <a:solidFill>
                <a:prstClr val="black"/>
              </a:solidFill>
              <a:latin typeface="Calibri" panose="020F0502020204030204"/>
            </a:rPr>
            <a:t>Roughly a 3 point swing in Democrats’ direction</a:t>
          </a:r>
        </a:p>
      </cdr:txBody>
    </cdr:sp>
  </cdr:relSizeAnchor>
  <cdr:relSizeAnchor xmlns:cdr="http://schemas.openxmlformats.org/drawingml/2006/chartDrawing">
    <cdr:from>
      <cdr:x>0.21313</cdr:x>
      <cdr:y>0.38252</cdr:y>
    </cdr:from>
    <cdr:to>
      <cdr:x>0.24791</cdr:x>
      <cdr:y>0.43898</cdr:y>
    </cdr:to>
    <cdr:cxnSp macro="">
      <cdr:nvCxnSpPr>
        <cdr:cNvPr id="6" name="Straight Arrow Connector 5">
          <a:extLst xmlns:a="http://schemas.openxmlformats.org/drawingml/2006/main">
            <a:ext uri="{FF2B5EF4-FFF2-40B4-BE49-F238E27FC236}">
              <a16:creationId xmlns:a16="http://schemas.microsoft.com/office/drawing/2014/main" id="{8A03A5ED-40FC-920D-3B05-C21527E12AC5}"/>
            </a:ext>
          </a:extLst>
        </cdr:cNvPr>
        <cdr:cNvCxnSpPr/>
      </cdr:nvCxnSpPr>
      <cdr:spPr>
        <a:xfrm xmlns:a="http://schemas.openxmlformats.org/drawingml/2006/main">
          <a:off x="2116239" y="1865453"/>
          <a:ext cx="345311" cy="2753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0.89275</cdr:x>
      <cdr:y>0.38252</cdr:y>
    </cdr:from>
    <cdr:to>
      <cdr:x>0.91885</cdr:x>
      <cdr:y>0.38252</cdr:y>
    </cdr:to>
    <cdr:cxnSp macro="">
      <cdr:nvCxnSpPr>
        <cdr:cNvPr id="8" name="Straight Arrow Connector 7">
          <a:extLst xmlns:a="http://schemas.openxmlformats.org/drawingml/2006/main">
            <a:ext uri="{FF2B5EF4-FFF2-40B4-BE49-F238E27FC236}">
              <a16:creationId xmlns:a16="http://schemas.microsoft.com/office/drawing/2014/main" id="{12BF8F29-D639-461F-E820-F38AEB765805}"/>
            </a:ext>
          </a:extLst>
        </cdr:cNvPr>
        <cdr:cNvCxnSpPr/>
      </cdr:nvCxnSpPr>
      <cdr:spPr>
        <a:xfrm xmlns:a="http://schemas.openxmlformats.org/drawingml/2006/main" flipH="1">
          <a:off x="8864279" y="1865453"/>
          <a:ext cx="259144"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0.21825</cdr:x>
      <cdr:y>0.39293</cdr:y>
    </cdr:from>
    <cdr:to>
      <cdr:x>0.25303</cdr:x>
      <cdr:y>0.44939</cdr:y>
    </cdr:to>
    <cdr:cxnSp macro="">
      <cdr:nvCxnSpPr>
        <cdr:cNvPr id="10" name="Straight Arrow Connector 9">
          <a:extLst xmlns:a="http://schemas.openxmlformats.org/drawingml/2006/main">
            <a:ext uri="{FF2B5EF4-FFF2-40B4-BE49-F238E27FC236}">
              <a16:creationId xmlns:a16="http://schemas.microsoft.com/office/drawing/2014/main" id="{12BF8F29-D639-461F-E820-F38AEB765805}"/>
            </a:ext>
          </a:extLst>
        </cdr:cNvPr>
        <cdr:cNvCxnSpPr/>
      </cdr:nvCxnSpPr>
      <cdr:spPr>
        <a:xfrm xmlns:a="http://schemas.openxmlformats.org/drawingml/2006/main">
          <a:off x="2167039" y="1916253"/>
          <a:ext cx="345311" cy="27535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0.16094</cdr:x>
      <cdr:y>0.29019</cdr:y>
    </cdr:from>
    <cdr:to>
      <cdr:x>0.25254</cdr:x>
      <cdr:y>0.39957</cdr:y>
    </cdr:to>
    <cdr:sp macro="" textlink="">
      <cdr:nvSpPr>
        <cdr:cNvPr id="11" name="Rectangle 10">
          <a:extLst xmlns:a="http://schemas.openxmlformats.org/drawingml/2006/main">
            <a:ext uri="{FF2B5EF4-FFF2-40B4-BE49-F238E27FC236}">
              <a16:creationId xmlns:a16="http://schemas.microsoft.com/office/drawing/2014/main" id="{5AA559DD-8562-D0E9-6C68-186CAD406D0C}"/>
            </a:ext>
          </a:extLst>
        </cdr:cNvPr>
        <cdr:cNvSpPr/>
      </cdr:nvSpPr>
      <cdr:spPr>
        <a:xfrm xmlns:a="http://schemas.openxmlformats.org/drawingml/2006/main">
          <a:off x="1597948" y="1415198"/>
          <a:ext cx="909579" cy="533409"/>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prstClr val="black"/>
              </a:solidFill>
              <a:latin typeface="Calibri" panose="020F0502020204030204"/>
            </a:rPr>
            <a:t>R+1.4</a:t>
          </a:r>
        </a:p>
      </cdr:txBody>
    </cdr:sp>
  </cdr:relSizeAnchor>
  <cdr:relSizeAnchor xmlns:cdr="http://schemas.openxmlformats.org/drawingml/2006/chartDrawing">
    <cdr:from>
      <cdr:x>0.40898</cdr:x>
      <cdr:y>0.53916</cdr:y>
    </cdr:from>
    <cdr:to>
      <cdr:x>0.45794</cdr:x>
      <cdr:y>0.5629</cdr:y>
    </cdr:to>
    <cdr:cxnSp macro="">
      <cdr:nvCxnSpPr>
        <cdr:cNvPr id="12" name="Straight Arrow Connector 11">
          <a:extLst xmlns:a="http://schemas.openxmlformats.org/drawingml/2006/main">
            <a:ext uri="{FF2B5EF4-FFF2-40B4-BE49-F238E27FC236}">
              <a16:creationId xmlns:a16="http://schemas.microsoft.com/office/drawing/2014/main" id="{F8566BB6-D6BB-C085-90DC-479FA5CA34CE}"/>
            </a:ext>
          </a:extLst>
        </cdr:cNvPr>
        <cdr:cNvCxnSpPr/>
      </cdr:nvCxnSpPr>
      <cdr:spPr>
        <a:xfrm xmlns:a="http://schemas.openxmlformats.org/drawingml/2006/main" flipH="1" flipV="1">
          <a:off x="4060785" y="2629382"/>
          <a:ext cx="486137" cy="1157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0.xml><?xml version="1.0" encoding="utf-8"?>
<c:userShapes xmlns:c="http://schemas.openxmlformats.org/drawingml/2006/chart">
  <cdr:relSizeAnchor xmlns:cdr="http://schemas.openxmlformats.org/drawingml/2006/chartDrawing">
    <cdr:from>
      <cdr:x>0.8895</cdr:x>
      <cdr:y>0.41574</cdr:y>
    </cdr:from>
    <cdr:to>
      <cdr:x>1</cdr:x>
      <cdr:y>0.50949</cdr:y>
    </cdr:to>
    <cdr:sp macro="" textlink="">
      <cdr:nvSpPr>
        <cdr:cNvPr id="3" name="Rectangle 2">
          <a:extLst xmlns:a="http://schemas.openxmlformats.org/drawingml/2006/main">
            <a:ext uri="{FF2B5EF4-FFF2-40B4-BE49-F238E27FC236}">
              <a16:creationId xmlns:a16="http://schemas.microsoft.com/office/drawing/2014/main" id="{F41071E8-B373-B792-0A15-925181DB4B3F}"/>
            </a:ext>
          </a:extLst>
        </cdr:cNvPr>
        <cdr:cNvSpPr/>
      </cdr:nvSpPr>
      <cdr:spPr>
        <a:xfrm xmlns:a="http://schemas.openxmlformats.org/drawingml/2006/main">
          <a:off x="6371298" y="2027499"/>
          <a:ext cx="791502" cy="457199"/>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D+83</a:t>
          </a:r>
        </a:p>
      </cdr:txBody>
    </cdr:sp>
  </cdr:relSizeAnchor>
  <cdr:relSizeAnchor xmlns:cdr="http://schemas.openxmlformats.org/drawingml/2006/chartDrawing">
    <cdr:from>
      <cdr:x>0.88909</cdr:x>
      <cdr:y>0.6875</cdr:y>
    </cdr:from>
    <cdr:to>
      <cdr:x>0.9996</cdr:x>
      <cdr:y>0.80307</cdr:y>
    </cdr:to>
    <cdr:sp macro="" textlink="">
      <cdr:nvSpPr>
        <cdr:cNvPr id="4" name="Rectangle 3">
          <a:extLst xmlns:a="http://schemas.openxmlformats.org/drawingml/2006/main">
            <a:ext uri="{FF2B5EF4-FFF2-40B4-BE49-F238E27FC236}">
              <a16:creationId xmlns:a16="http://schemas.microsoft.com/office/drawing/2014/main" id="{F41071E8-B373-B792-0A15-925181DB4B3F}"/>
            </a:ext>
          </a:extLst>
        </cdr:cNvPr>
        <cdr:cNvSpPr/>
      </cdr:nvSpPr>
      <cdr:spPr>
        <a:xfrm xmlns:a="http://schemas.openxmlformats.org/drawingml/2006/main">
          <a:off x="6368404" y="3352800"/>
          <a:ext cx="791502" cy="5636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D+68</a:t>
          </a:r>
        </a:p>
      </cdr:txBody>
    </cdr:sp>
  </cdr:relSizeAnchor>
</c:userShapes>
</file>

<file path=ppt/drawings/drawing11.xml><?xml version="1.0" encoding="utf-8"?>
<c:userShapes xmlns:c="http://schemas.openxmlformats.org/drawingml/2006/chart">
  <cdr:relSizeAnchor xmlns:cdr="http://schemas.openxmlformats.org/drawingml/2006/chartDrawing">
    <cdr:from>
      <cdr:x>0.8895</cdr:x>
      <cdr:y>0.3125</cdr:y>
    </cdr:from>
    <cdr:to>
      <cdr:x>1</cdr:x>
      <cdr:y>0.40625</cdr:y>
    </cdr:to>
    <cdr:sp macro="" textlink="">
      <cdr:nvSpPr>
        <cdr:cNvPr id="3" name="Rectangle 2">
          <a:extLst xmlns:a="http://schemas.openxmlformats.org/drawingml/2006/main">
            <a:ext uri="{FF2B5EF4-FFF2-40B4-BE49-F238E27FC236}">
              <a16:creationId xmlns:a16="http://schemas.microsoft.com/office/drawing/2014/main" id="{AC1208F7-AFBF-B26D-7D17-D8B3038243DE}"/>
            </a:ext>
          </a:extLst>
        </cdr:cNvPr>
        <cdr:cNvSpPr/>
      </cdr:nvSpPr>
      <cdr:spPr>
        <a:xfrm xmlns:a="http://schemas.openxmlformats.org/drawingml/2006/main">
          <a:off x="6371298" y="1524000"/>
          <a:ext cx="791502" cy="457199"/>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D+35</a:t>
          </a:r>
        </a:p>
      </cdr:txBody>
    </cdr:sp>
  </cdr:relSizeAnchor>
  <cdr:relSizeAnchor xmlns:cdr="http://schemas.openxmlformats.org/drawingml/2006/chartDrawing">
    <cdr:from>
      <cdr:x>0.8895</cdr:x>
      <cdr:y>0.60938</cdr:y>
    </cdr:from>
    <cdr:to>
      <cdr:x>1</cdr:x>
      <cdr:y>0.70312</cdr:y>
    </cdr:to>
    <cdr:sp macro="" textlink="">
      <cdr:nvSpPr>
        <cdr:cNvPr id="5" name="Rectangle 4">
          <a:extLst xmlns:a="http://schemas.openxmlformats.org/drawingml/2006/main">
            <a:ext uri="{FF2B5EF4-FFF2-40B4-BE49-F238E27FC236}">
              <a16:creationId xmlns:a16="http://schemas.microsoft.com/office/drawing/2014/main" id="{56C2D8C0-2FF9-2C60-7B4C-F11B36327EEB}"/>
            </a:ext>
          </a:extLst>
        </cdr:cNvPr>
        <cdr:cNvSpPr/>
      </cdr:nvSpPr>
      <cdr:spPr>
        <a:xfrm xmlns:a="http://schemas.openxmlformats.org/drawingml/2006/main">
          <a:off x="6371298" y="2971800"/>
          <a:ext cx="791502" cy="457199"/>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D+9</a:t>
          </a:r>
        </a:p>
      </cdr:txBody>
    </cdr:sp>
  </cdr:relSizeAnchor>
</c:userShapes>
</file>

<file path=ppt/drawings/drawing12.xml><?xml version="1.0" encoding="utf-8"?>
<c:userShapes xmlns:c="http://schemas.openxmlformats.org/drawingml/2006/chart">
  <cdr:relSizeAnchor xmlns:cdr="http://schemas.openxmlformats.org/drawingml/2006/chartDrawing">
    <cdr:from>
      <cdr:x>0.87234</cdr:x>
      <cdr:y>0.625</cdr:y>
    </cdr:from>
    <cdr:to>
      <cdr:x>0.98284</cdr:x>
      <cdr:y>0.74057</cdr:y>
    </cdr:to>
    <cdr:sp macro="" textlink="">
      <cdr:nvSpPr>
        <cdr:cNvPr id="2" name="Rectangle 1">
          <a:extLst xmlns:a="http://schemas.openxmlformats.org/drawingml/2006/main">
            <a:ext uri="{FF2B5EF4-FFF2-40B4-BE49-F238E27FC236}">
              <a16:creationId xmlns:a16="http://schemas.microsoft.com/office/drawing/2014/main" id="{53C05266-3E54-5697-41FC-6D494E9E97BB}"/>
            </a:ext>
          </a:extLst>
        </cdr:cNvPr>
        <cdr:cNvSpPr/>
      </cdr:nvSpPr>
      <cdr:spPr>
        <a:xfrm xmlns:a="http://schemas.openxmlformats.org/drawingml/2006/main">
          <a:off x="6248400" y="3048000"/>
          <a:ext cx="791502" cy="5636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1800" b="1" dirty="0">
              <a:solidFill>
                <a:schemeClr val="tx1"/>
              </a:solidFill>
            </a:rPr>
            <a:t>R+30</a:t>
          </a:r>
        </a:p>
      </cdr:txBody>
    </cdr:sp>
  </cdr:relSizeAnchor>
  <cdr:relSizeAnchor xmlns:cdr="http://schemas.openxmlformats.org/drawingml/2006/chartDrawing">
    <cdr:from>
      <cdr:x>0.86822</cdr:x>
      <cdr:y>0.31211</cdr:y>
    </cdr:from>
    <cdr:to>
      <cdr:x>0.97872</cdr:x>
      <cdr:y>0.42768</cdr:y>
    </cdr:to>
    <cdr:sp macro="" textlink="">
      <cdr:nvSpPr>
        <cdr:cNvPr id="3" name="Rectangle 2">
          <a:extLst xmlns:a="http://schemas.openxmlformats.org/drawingml/2006/main">
            <a:ext uri="{FF2B5EF4-FFF2-40B4-BE49-F238E27FC236}">
              <a16:creationId xmlns:a16="http://schemas.microsoft.com/office/drawing/2014/main" id="{53C05266-3E54-5697-41FC-6D494E9E97BB}"/>
            </a:ext>
          </a:extLst>
        </cdr:cNvPr>
        <cdr:cNvSpPr/>
      </cdr:nvSpPr>
      <cdr:spPr>
        <a:xfrm xmlns:a="http://schemas.openxmlformats.org/drawingml/2006/main">
          <a:off x="6218898" y="1522075"/>
          <a:ext cx="791502" cy="5636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1800" b="1" dirty="0">
              <a:solidFill>
                <a:schemeClr val="tx1"/>
              </a:solidFill>
            </a:rPr>
            <a:t>R+26</a:t>
          </a:r>
        </a:p>
      </cdr:txBody>
    </cdr:sp>
  </cdr:relSizeAnchor>
</c:userShapes>
</file>

<file path=ppt/drawings/drawing13.xml><?xml version="1.0" encoding="utf-8"?>
<c:userShapes xmlns:c="http://schemas.openxmlformats.org/drawingml/2006/chart">
  <cdr:relSizeAnchor xmlns:cdr="http://schemas.openxmlformats.org/drawingml/2006/chartDrawing">
    <cdr:from>
      <cdr:x>0.37037</cdr:x>
      <cdr:y>0.6875</cdr:y>
    </cdr:from>
    <cdr:to>
      <cdr:x>0.48148</cdr:x>
      <cdr:y>0.875</cdr:y>
    </cdr:to>
    <cdr:sp macro="" textlink="">
      <cdr:nvSpPr>
        <cdr:cNvPr id="2" name="TextBox 1">
          <a:extLst xmlns:a="http://schemas.openxmlformats.org/drawingml/2006/main">
            <a:ext uri="{FF2B5EF4-FFF2-40B4-BE49-F238E27FC236}">
              <a16:creationId xmlns:a16="http://schemas.microsoft.com/office/drawing/2014/main" id="{7B048DBF-CD51-ED79-C617-9C3EA2E0F7DD}"/>
            </a:ext>
          </a:extLst>
        </cdr:cNvPr>
        <cdr:cNvSpPr txBox="1"/>
      </cdr:nvSpPr>
      <cdr:spPr>
        <a:xfrm xmlns:a="http://schemas.openxmlformats.org/drawingml/2006/main">
          <a:off x="3048000" y="3352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Republican presidential nominee</a:t>
          </a:r>
        </a:p>
      </cdr:txBody>
    </cdr:sp>
  </cdr:relSizeAnchor>
  <cdr:relSizeAnchor xmlns:cdr="http://schemas.openxmlformats.org/drawingml/2006/chartDrawing">
    <cdr:from>
      <cdr:x>0.42593</cdr:x>
      <cdr:y>0.28125</cdr:y>
    </cdr:from>
    <cdr:to>
      <cdr:x>0.53704</cdr:x>
      <cdr:y>0.46875</cdr:y>
    </cdr:to>
    <cdr:sp macro="" textlink="">
      <cdr:nvSpPr>
        <cdr:cNvPr id="3" name="TextBox 1">
          <a:extLst xmlns:a="http://schemas.openxmlformats.org/drawingml/2006/main">
            <a:ext uri="{FF2B5EF4-FFF2-40B4-BE49-F238E27FC236}">
              <a16:creationId xmlns:a16="http://schemas.microsoft.com/office/drawing/2014/main" id="{FB56A6BE-FEAA-F5EE-736B-88C2173CAA6B}"/>
            </a:ext>
          </a:extLst>
        </cdr:cNvPr>
        <cdr:cNvSpPr txBox="1"/>
      </cdr:nvSpPr>
      <cdr:spPr>
        <a:xfrm xmlns:a="http://schemas.openxmlformats.org/drawingml/2006/main">
          <a:off x="3505200" y="1371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Democratic presidential nominee</a:t>
          </a:r>
        </a:p>
      </cdr:txBody>
    </cdr:sp>
  </cdr:relSizeAnchor>
  <cdr:relSizeAnchor xmlns:cdr="http://schemas.openxmlformats.org/drawingml/2006/chartDrawing">
    <cdr:from>
      <cdr:x>0.59259</cdr:x>
      <cdr:y>0.5625</cdr:y>
    </cdr:from>
    <cdr:to>
      <cdr:x>0.64815</cdr:x>
      <cdr:y>0.6875</cdr:y>
    </cdr:to>
    <cdr:cxnSp macro="">
      <cdr:nvCxnSpPr>
        <cdr:cNvPr id="5" name="Straight Arrow Connector 4">
          <a:extLst xmlns:a="http://schemas.openxmlformats.org/drawingml/2006/main">
            <a:ext uri="{FF2B5EF4-FFF2-40B4-BE49-F238E27FC236}">
              <a16:creationId xmlns:a16="http://schemas.microsoft.com/office/drawing/2014/main" id="{9B89ED4F-CBC5-EE00-2E52-B44F5D34C738}"/>
            </a:ext>
          </a:extLst>
        </cdr:cNvPr>
        <cdr:cNvCxnSpPr/>
      </cdr:nvCxnSpPr>
      <cdr:spPr>
        <a:xfrm xmlns:a="http://schemas.openxmlformats.org/drawingml/2006/main" flipH="1" flipV="1">
          <a:off x="4876800" y="2743200"/>
          <a:ext cx="457200" cy="60960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0.59259</cdr:x>
      <cdr:y>0.34375</cdr:y>
    </cdr:from>
    <cdr:to>
      <cdr:x>0.62963</cdr:x>
      <cdr:y>0.46875</cdr:y>
    </cdr:to>
    <cdr:cxnSp macro="">
      <cdr:nvCxnSpPr>
        <cdr:cNvPr id="11" name="Straight Arrow Connector 10">
          <a:extLst xmlns:a="http://schemas.openxmlformats.org/drawingml/2006/main">
            <a:ext uri="{FF2B5EF4-FFF2-40B4-BE49-F238E27FC236}">
              <a16:creationId xmlns:a16="http://schemas.microsoft.com/office/drawing/2014/main" id="{EFA7B839-7452-56BA-D6FB-638B21ED7B37}"/>
            </a:ext>
          </a:extLst>
        </cdr:cNvPr>
        <cdr:cNvCxnSpPr/>
      </cdr:nvCxnSpPr>
      <cdr:spPr>
        <a:xfrm xmlns:a="http://schemas.openxmlformats.org/drawingml/2006/main" flipH="1">
          <a:off x="4876800" y="1676400"/>
          <a:ext cx="304800" cy="60960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0.37037</cdr:x>
      <cdr:y>0.6875</cdr:y>
    </cdr:from>
    <cdr:to>
      <cdr:x>0.48148</cdr:x>
      <cdr:y>0.875</cdr:y>
    </cdr:to>
    <cdr:sp macro="" textlink="">
      <cdr:nvSpPr>
        <cdr:cNvPr id="2" name="TextBox 1">
          <a:extLst xmlns:a="http://schemas.openxmlformats.org/drawingml/2006/main">
            <a:ext uri="{FF2B5EF4-FFF2-40B4-BE49-F238E27FC236}">
              <a16:creationId xmlns:a16="http://schemas.microsoft.com/office/drawing/2014/main" id="{7B048DBF-CD51-ED79-C617-9C3EA2E0F7DD}"/>
            </a:ext>
          </a:extLst>
        </cdr:cNvPr>
        <cdr:cNvSpPr txBox="1"/>
      </cdr:nvSpPr>
      <cdr:spPr>
        <a:xfrm xmlns:a="http://schemas.openxmlformats.org/drawingml/2006/main">
          <a:off x="3048000" y="3352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Republican presidential nominee</a:t>
          </a:r>
        </a:p>
      </cdr:txBody>
    </cdr:sp>
  </cdr:relSizeAnchor>
  <cdr:relSizeAnchor xmlns:cdr="http://schemas.openxmlformats.org/drawingml/2006/chartDrawing">
    <cdr:from>
      <cdr:x>0.42593</cdr:x>
      <cdr:y>0.28125</cdr:y>
    </cdr:from>
    <cdr:to>
      <cdr:x>0.53704</cdr:x>
      <cdr:y>0.46875</cdr:y>
    </cdr:to>
    <cdr:sp macro="" textlink="">
      <cdr:nvSpPr>
        <cdr:cNvPr id="3" name="TextBox 1">
          <a:extLst xmlns:a="http://schemas.openxmlformats.org/drawingml/2006/main">
            <a:ext uri="{FF2B5EF4-FFF2-40B4-BE49-F238E27FC236}">
              <a16:creationId xmlns:a16="http://schemas.microsoft.com/office/drawing/2014/main" id="{FB56A6BE-FEAA-F5EE-736B-88C2173CAA6B}"/>
            </a:ext>
          </a:extLst>
        </cdr:cNvPr>
        <cdr:cNvSpPr txBox="1"/>
      </cdr:nvSpPr>
      <cdr:spPr>
        <a:xfrm xmlns:a="http://schemas.openxmlformats.org/drawingml/2006/main">
          <a:off x="3505200" y="1371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Democratic presidential nominee</a:t>
          </a:r>
        </a:p>
      </cdr:txBody>
    </cdr:sp>
  </cdr:relSizeAnchor>
  <cdr:relSizeAnchor xmlns:cdr="http://schemas.openxmlformats.org/drawingml/2006/chartDrawing">
    <cdr:from>
      <cdr:x>0.59259</cdr:x>
      <cdr:y>0.5625</cdr:y>
    </cdr:from>
    <cdr:to>
      <cdr:x>0.64815</cdr:x>
      <cdr:y>0.6875</cdr:y>
    </cdr:to>
    <cdr:cxnSp macro="">
      <cdr:nvCxnSpPr>
        <cdr:cNvPr id="5" name="Straight Arrow Connector 4">
          <a:extLst xmlns:a="http://schemas.openxmlformats.org/drawingml/2006/main">
            <a:ext uri="{FF2B5EF4-FFF2-40B4-BE49-F238E27FC236}">
              <a16:creationId xmlns:a16="http://schemas.microsoft.com/office/drawing/2014/main" id="{9B89ED4F-CBC5-EE00-2E52-B44F5D34C738}"/>
            </a:ext>
          </a:extLst>
        </cdr:cNvPr>
        <cdr:cNvCxnSpPr/>
      </cdr:nvCxnSpPr>
      <cdr:spPr>
        <a:xfrm xmlns:a="http://schemas.openxmlformats.org/drawingml/2006/main" flipH="1" flipV="1">
          <a:off x="4876800" y="2743200"/>
          <a:ext cx="457200" cy="60960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0.59259</cdr:x>
      <cdr:y>0.34375</cdr:y>
    </cdr:from>
    <cdr:to>
      <cdr:x>0.62963</cdr:x>
      <cdr:y>0.46875</cdr:y>
    </cdr:to>
    <cdr:cxnSp macro="">
      <cdr:nvCxnSpPr>
        <cdr:cNvPr id="11" name="Straight Arrow Connector 10">
          <a:extLst xmlns:a="http://schemas.openxmlformats.org/drawingml/2006/main">
            <a:ext uri="{FF2B5EF4-FFF2-40B4-BE49-F238E27FC236}">
              <a16:creationId xmlns:a16="http://schemas.microsoft.com/office/drawing/2014/main" id="{EFA7B839-7452-56BA-D6FB-638B21ED7B37}"/>
            </a:ext>
          </a:extLst>
        </cdr:cNvPr>
        <cdr:cNvCxnSpPr/>
      </cdr:nvCxnSpPr>
      <cdr:spPr>
        <a:xfrm xmlns:a="http://schemas.openxmlformats.org/drawingml/2006/main" flipH="1">
          <a:off x="4876800" y="1676400"/>
          <a:ext cx="304800" cy="609600"/>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0.74405</cdr:x>
      <cdr:y>0.46284</cdr:y>
    </cdr:from>
    <cdr:to>
      <cdr:x>0.92129</cdr:x>
      <cdr:y>0.60548</cdr:y>
    </cdr:to>
    <cdr:sp macro="" textlink="">
      <cdr:nvSpPr>
        <cdr:cNvPr id="2" name="Rectangle 1">
          <a:extLst xmlns:a="http://schemas.openxmlformats.org/drawingml/2006/main">
            <a:ext uri="{FF2B5EF4-FFF2-40B4-BE49-F238E27FC236}">
              <a16:creationId xmlns:a16="http://schemas.microsoft.com/office/drawing/2014/main" id="{2DFFC57D-BCAC-7DC8-0421-9AB2EA3A09BA}"/>
            </a:ext>
          </a:extLst>
        </cdr:cNvPr>
        <cdr:cNvSpPr/>
      </cdr:nvSpPr>
      <cdr:spPr>
        <a:xfrm xmlns:a="http://schemas.openxmlformats.org/drawingml/2006/main">
          <a:off x="3322637" y="1828800"/>
          <a:ext cx="791502" cy="5636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D+15</a:t>
          </a:r>
        </a:p>
      </cdr:txBody>
    </cdr:sp>
  </cdr:relSizeAnchor>
  <cdr:relSizeAnchor xmlns:cdr="http://schemas.openxmlformats.org/drawingml/2006/chartDrawing">
    <cdr:from>
      <cdr:x>0.66908</cdr:x>
      <cdr:y>0.04083</cdr:y>
    </cdr:from>
    <cdr:to>
      <cdr:x>1</cdr:x>
      <cdr:y>0.33284</cdr:y>
    </cdr:to>
    <cdr:sp macro="" textlink="">
      <cdr:nvSpPr>
        <cdr:cNvPr id="3" name="TextBox 2">
          <a:extLst xmlns:a="http://schemas.openxmlformats.org/drawingml/2006/main">
            <a:ext uri="{FF2B5EF4-FFF2-40B4-BE49-F238E27FC236}">
              <a16:creationId xmlns:a16="http://schemas.microsoft.com/office/drawing/2014/main" id="{7DDDC26B-2AB4-2E77-B08F-9FC985A81DCE}"/>
            </a:ext>
          </a:extLst>
        </cdr:cNvPr>
        <cdr:cNvSpPr txBox="1"/>
      </cdr:nvSpPr>
      <cdr:spPr>
        <a:xfrm xmlns:a="http://schemas.openxmlformats.org/drawingml/2006/main">
          <a:off x="3814559" y="167813"/>
          <a:ext cx="1886673" cy="12003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If this margin holds, it would be the widest in history of polling</a:t>
          </a:r>
        </a:p>
      </cdr:txBody>
    </cdr:sp>
  </cdr:relSizeAnchor>
  <cdr:relSizeAnchor xmlns:cdr="http://schemas.openxmlformats.org/drawingml/2006/chartDrawing">
    <cdr:from>
      <cdr:x>0.82788</cdr:x>
      <cdr:y>0.3027</cdr:y>
    </cdr:from>
    <cdr:to>
      <cdr:x>0.85279</cdr:x>
      <cdr:y>0.44624</cdr:y>
    </cdr:to>
    <cdr:cxnSp macro="">
      <cdr:nvCxnSpPr>
        <cdr:cNvPr id="5" name="Straight Arrow Connector 4">
          <a:extLst xmlns:a="http://schemas.openxmlformats.org/drawingml/2006/main">
            <a:ext uri="{FF2B5EF4-FFF2-40B4-BE49-F238E27FC236}">
              <a16:creationId xmlns:a16="http://schemas.microsoft.com/office/drawing/2014/main" id="{4AE8CB25-AF38-1A8B-5D57-CD39696A10A3}"/>
            </a:ext>
          </a:extLst>
        </cdr:cNvPr>
        <cdr:cNvCxnSpPr/>
      </cdr:nvCxnSpPr>
      <cdr:spPr>
        <a:xfrm xmlns:a="http://schemas.openxmlformats.org/drawingml/2006/main" flipH="1">
          <a:off x="4231233" y="1196051"/>
          <a:ext cx="127337" cy="56717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6.xml><?xml version="1.0" encoding="utf-8"?>
<c:userShapes xmlns:c="http://schemas.openxmlformats.org/drawingml/2006/chart">
  <cdr:relSizeAnchor xmlns:cdr="http://schemas.openxmlformats.org/drawingml/2006/chartDrawing">
    <cdr:from>
      <cdr:x>0.79863</cdr:x>
      <cdr:y>0.48212</cdr:y>
    </cdr:from>
    <cdr:to>
      <cdr:x>0.99992</cdr:x>
      <cdr:y>0.62476</cdr:y>
    </cdr:to>
    <cdr:sp macro="" textlink="">
      <cdr:nvSpPr>
        <cdr:cNvPr id="2" name="Rectangle 1">
          <a:extLst xmlns:a="http://schemas.openxmlformats.org/drawingml/2006/main">
            <a:ext uri="{FF2B5EF4-FFF2-40B4-BE49-F238E27FC236}">
              <a16:creationId xmlns:a16="http://schemas.microsoft.com/office/drawing/2014/main" id="{2DFFC57D-BCAC-7DC8-0421-9AB2EA3A09BA}"/>
            </a:ext>
          </a:extLst>
        </cdr:cNvPr>
        <cdr:cNvSpPr/>
      </cdr:nvSpPr>
      <cdr:spPr>
        <a:xfrm xmlns:a="http://schemas.openxmlformats.org/drawingml/2006/main">
          <a:off x="3140418" y="1905000"/>
          <a:ext cx="791502" cy="5636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D+7</a:t>
          </a:r>
        </a:p>
      </cdr:txBody>
    </cdr:sp>
  </cdr:relSizeAnchor>
</c:userShapes>
</file>

<file path=ppt/drawings/drawing17.xml><?xml version="1.0" encoding="utf-8"?>
<c:userShapes xmlns:c="http://schemas.openxmlformats.org/drawingml/2006/chart">
  <cdr:relSizeAnchor xmlns:cdr="http://schemas.openxmlformats.org/drawingml/2006/chartDrawing">
    <cdr:from>
      <cdr:x>0.80968</cdr:x>
      <cdr:y>0.69102</cdr:y>
    </cdr:from>
    <cdr:to>
      <cdr:x>0.97191</cdr:x>
      <cdr:y>0.81698</cdr:y>
    </cdr:to>
    <cdr:sp macro="" textlink="">
      <cdr:nvSpPr>
        <cdr:cNvPr id="2" name="Rectangle 1">
          <a:extLst xmlns:a="http://schemas.openxmlformats.org/drawingml/2006/main">
            <a:ext uri="{FF2B5EF4-FFF2-40B4-BE49-F238E27FC236}">
              <a16:creationId xmlns:a16="http://schemas.microsoft.com/office/drawing/2014/main" id="{ABDC4F40-0FB6-BB5D-371D-C3FA78B7ACDB}"/>
            </a:ext>
          </a:extLst>
        </cdr:cNvPr>
        <cdr:cNvSpPr/>
      </cdr:nvSpPr>
      <cdr:spPr>
        <a:xfrm xmlns:a="http://schemas.openxmlformats.org/drawingml/2006/main">
          <a:off x="3558137" y="2730401"/>
          <a:ext cx="712922" cy="49771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R+29</a:t>
          </a:r>
        </a:p>
      </cdr:txBody>
    </cdr:sp>
  </cdr:relSizeAnchor>
  <cdr:relSizeAnchor xmlns:cdr="http://schemas.openxmlformats.org/drawingml/2006/chartDrawing">
    <cdr:from>
      <cdr:x>0.78999</cdr:x>
      <cdr:y>0.41784</cdr:y>
    </cdr:from>
    <cdr:to>
      <cdr:x>0.94557</cdr:x>
      <cdr:y>0.51426</cdr:y>
    </cdr:to>
    <cdr:sp macro="" textlink="">
      <cdr:nvSpPr>
        <cdr:cNvPr id="3" name="Rectangle 2">
          <a:extLst xmlns:a="http://schemas.openxmlformats.org/drawingml/2006/main">
            <a:ext uri="{FF2B5EF4-FFF2-40B4-BE49-F238E27FC236}">
              <a16:creationId xmlns:a16="http://schemas.microsoft.com/office/drawing/2014/main" id="{ABDC4F40-0FB6-BB5D-371D-C3FA78B7ACDB}"/>
            </a:ext>
          </a:extLst>
        </cdr:cNvPr>
        <cdr:cNvSpPr/>
      </cdr:nvSpPr>
      <cdr:spPr>
        <a:xfrm xmlns:a="http://schemas.openxmlformats.org/drawingml/2006/main">
          <a:off x="3327400" y="1651000"/>
          <a:ext cx="655320" cy="38100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R+4</a:t>
          </a:r>
        </a:p>
      </cdr:txBody>
    </cdr:sp>
  </cdr:relSizeAnchor>
  <cdr:relSizeAnchor xmlns:cdr="http://schemas.openxmlformats.org/drawingml/2006/chartDrawing">
    <cdr:from>
      <cdr:x>0.78228</cdr:x>
      <cdr:y>0.17356</cdr:y>
    </cdr:from>
    <cdr:to>
      <cdr:x>0.94451</cdr:x>
      <cdr:y>0.29952</cdr:y>
    </cdr:to>
    <cdr:sp macro="" textlink="">
      <cdr:nvSpPr>
        <cdr:cNvPr id="5" name="Rectangle 4">
          <a:extLst xmlns:a="http://schemas.openxmlformats.org/drawingml/2006/main">
            <a:ext uri="{FF2B5EF4-FFF2-40B4-BE49-F238E27FC236}">
              <a16:creationId xmlns:a16="http://schemas.microsoft.com/office/drawing/2014/main" id="{89495945-F0F4-50D8-6C04-3CEDDDE77CE2}"/>
            </a:ext>
          </a:extLst>
        </cdr:cNvPr>
        <cdr:cNvSpPr/>
      </cdr:nvSpPr>
      <cdr:spPr>
        <a:xfrm xmlns:a="http://schemas.openxmlformats.org/drawingml/2006/main">
          <a:off x="3437760" y="685772"/>
          <a:ext cx="712922" cy="49771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D+14</a:t>
          </a:r>
        </a:p>
      </cdr:txBody>
    </cdr:sp>
  </cdr:relSizeAnchor>
</c:userShapes>
</file>

<file path=ppt/drawings/drawing18.xml><?xml version="1.0" encoding="utf-8"?>
<c:userShapes xmlns:c="http://schemas.openxmlformats.org/drawingml/2006/chart">
  <cdr:relSizeAnchor xmlns:cdr="http://schemas.openxmlformats.org/drawingml/2006/chartDrawing">
    <cdr:from>
      <cdr:x>0.80871</cdr:x>
      <cdr:y>0.70326</cdr:y>
    </cdr:from>
    <cdr:to>
      <cdr:x>0.96447</cdr:x>
      <cdr:y>0.82615</cdr:y>
    </cdr:to>
    <cdr:sp macro="" textlink="">
      <cdr:nvSpPr>
        <cdr:cNvPr id="2" name="Rectangle 1">
          <a:extLst xmlns:a="http://schemas.openxmlformats.org/drawingml/2006/main">
            <a:ext uri="{FF2B5EF4-FFF2-40B4-BE49-F238E27FC236}">
              <a16:creationId xmlns:a16="http://schemas.microsoft.com/office/drawing/2014/main" id="{89495945-F0F4-50D8-6C04-3CEDDDE77CE2}"/>
            </a:ext>
          </a:extLst>
        </cdr:cNvPr>
        <cdr:cNvSpPr/>
      </cdr:nvSpPr>
      <cdr:spPr>
        <a:xfrm xmlns:a="http://schemas.openxmlformats.org/drawingml/2006/main">
          <a:off x="3701535" y="2848337"/>
          <a:ext cx="712922" cy="49771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R+34</a:t>
          </a:r>
        </a:p>
      </cdr:txBody>
    </cdr:sp>
  </cdr:relSizeAnchor>
  <cdr:relSizeAnchor xmlns:cdr="http://schemas.openxmlformats.org/drawingml/2006/chartDrawing">
    <cdr:from>
      <cdr:x>0.81064</cdr:x>
      <cdr:y>0.27158</cdr:y>
    </cdr:from>
    <cdr:to>
      <cdr:x>0.9649</cdr:x>
      <cdr:y>0.39447</cdr:y>
    </cdr:to>
    <cdr:sp macro="" textlink="">
      <cdr:nvSpPr>
        <cdr:cNvPr id="3" name="Rectangle 2">
          <a:extLst xmlns:a="http://schemas.openxmlformats.org/drawingml/2006/main">
            <a:ext uri="{FF2B5EF4-FFF2-40B4-BE49-F238E27FC236}">
              <a16:creationId xmlns:a16="http://schemas.microsoft.com/office/drawing/2014/main" id="{89495945-F0F4-50D8-6C04-3CEDDDE77CE2}"/>
            </a:ext>
          </a:extLst>
        </cdr:cNvPr>
        <cdr:cNvSpPr/>
      </cdr:nvSpPr>
      <cdr:spPr>
        <a:xfrm xmlns:a="http://schemas.openxmlformats.org/drawingml/2006/main">
          <a:off x="3710389" y="1099947"/>
          <a:ext cx="706056" cy="49771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D+30</a:t>
          </a:r>
        </a:p>
      </cdr:txBody>
    </cdr:sp>
  </cdr:relSizeAnchor>
  <cdr:relSizeAnchor xmlns:cdr="http://schemas.openxmlformats.org/drawingml/2006/chartDrawing">
    <cdr:from>
      <cdr:x>0.82329</cdr:x>
      <cdr:y>0.46559</cdr:y>
    </cdr:from>
    <cdr:to>
      <cdr:x>0.97755</cdr:x>
      <cdr:y>0.60675</cdr:y>
    </cdr:to>
    <cdr:sp macro="" textlink="">
      <cdr:nvSpPr>
        <cdr:cNvPr id="4" name="Rectangle 3">
          <a:extLst xmlns:a="http://schemas.openxmlformats.org/drawingml/2006/main">
            <a:ext uri="{FF2B5EF4-FFF2-40B4-BE49-F238E27FC236}">
              <a16:creationId xmlns:a16="http://schemas.microsoft.com/office/drawing/2014/main" id="{C66992C4-1F49-EA5D-00B8-49A6FDE77845}"/>
            </a:ext>
          </a:extLst>
        </cdr:cNvPr>
        <cdr:cNvSpPr/>
      </cdr:nvSpPr>
      <cdr:spPr>
        <a:xfrm xmlns:a="http://schemas.openxmlformats.org/drawingml/2006/main">
          <a:off x="3768261" y="1885708"/>
          <a:ext cx="706057" cy="571723"/>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D+10</a:t>
          </a:r>
        </a:p>
      </cdr:txBody>
    </cdr:sp>
  </cdr:relSizeAnchor>
  <cdr:relSizeAnchor xmlns:cdr="http://schemas.openxmlformats.org/drawingml/2006/chartDrawing">
    <cdr:from>
      <cdr:x>0.12587</cdr:x>
      <cdr:y>0.38843</cdr:y>
    </cdr:from>
    <cdr:to>
      <cdr:x>0.97471</cdr:x>
      <cdr:y>0.65135</cdr:y>
    </cdr:to>
    <cdr:sp macro="" textlink="">
      <cdr:nvSpPr>
        <cdr:cNvPr id="5" name="Oval 4">
          <a:extLst xmlns:a="http://schemas.openxmlformats.org/drawingml/2006/main">
            <a:ext uri="{FF2B5EF4-FFF2-40B4-BE49-F238E27FC236}">
              <a16:creationId xmlns:a16="http://schemas.microsoft.com/office/drawing/2014/main" id="{B31C8EFA-588F-8800-B6AA-F85C268904CD}"/>
            </a:ext>
          </a:extLst>
        </cdr:cNvPr>
        <cdr:cNvSpPr/>
      </cdr:nvSpPr>
      <cdr:spPr>
        <a:xfrm xmlns:a="http://schemas.openxmlformats.org/drawingml/2006/main">
          <a:off x="576103" y="1573191"/>
          <a:ext cx="3885235" cy="1064871"/>
        </a:xfrm>
        <a:prstGeom xmlns:a="http://schemas.openxmlformats.org/drawingml/2006/main" prst="ellipse">
          <a:avLst/>
        </a:prstGeom>
        <a:noFill xmlns:a="http://schemas.openxmlformats.org/drawingml/2006/main"/>
        <a:ln xmlns:a="http://schemas.openxmlformats.org/drawingml/2006/main" w="38100"/>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19.xml><?xml version="1.0" encoding="utf-8"?>
<c:userShapes xmlns:c="http://schemas.openxmlformats.org/drawingml/2006/chart">
  <cdr:relSizeAnchor xmlns:cdr="http://schemas.openxmlformats.org/drawingml/2006/chartDrawing">
    <cdr:from>
      <cdr:x>0.80327</cdr:x>
      <cdr:y>0.4325</cdr:y>
    </cdr:from>
    <cdr:to>
      <cdr:x>0.99706</cdr:x>
      <cdr:y>0.5675</cdr:y>
    </cdr:to>
    <cdr:sp macro="" textlink="">
      <cdr:nvSpPr>
        <cdr:cNvPr id="2" name="Rectangle 1">
          <a:extLst xmlns:a="http://schemas.openxmlformats.org/drawingml/2006/main">
            <a:ext uri="{FF2B5EF4-FFF2-40B4-BE49-F238E27FC236}">
              <a16:creationId xmlns:a16="http://schemas.microsoft.com/office/drawing/2014/main" id="{A4EAAB4A-841D-BDE8-DC6B-AB17FC41105E}"/>
            </a:ext>
          </a:extLst>
        </cdr:cNvPr>
        <cdr:cNvSpPr/>
      </cdr:nvSpPr>
      <cdr:spPr>
        <a:xfrm xmlns:a="http://schemas.openxmlformats.org/drawingml/2006/main">
          <a:off x="3158663" y="1708944"/>
          <a:ext cx="762000" cy="53340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R+3</a:t>
          </a:r>
        </a:p>
      </cdr:txBody>
    </cdr:sp>
  </cdr:relSizeAnchor>
</c:userShapes>
</file>

<file path=ppt/drawings/drawing2.xml><?xml version="1.0" encoding="utf-8"?>
<c:userShapes xmlns:c="http://schemas.openxmlformats.org/drawingml/2006/chart">
  <cdr:relSizeAnchor xmlns:cdr="http://schemas.openxmlformats.org/drawingml/2006/chartDrawing">
    <cdr:from>
      <cdr:x>0.12963</cdr:x>
      <cdr:y>0.28125</cdr:y>
    </cdr:from>
    <cdr:to>
      <cdr:x>0.44444</cdr:x>
      <cdr:y>0.49486</cdr:y>
    </cdr:to>
    <cdr:sp macro="" textlink="">
      <cdr:nvSpPr>
        <cdr:cNvPr id="2" name="TextBox 1">
          <a:extLst xmlns:a="http://schemas.openxmlformats.org/drawingml/2006/main">
            <a:ext uri="{FF2B5EF4-FFF2-40B4-BE49-F238E27FC236}">
              <a16:creationId xmlns:a16="http://schemas.microsoft.com/office/drawing/2014/main" id="{CE0BED83-5A09-3D20-3C04-BDFF9BEA7ABC}"/>
            </a:ext>
          </a:extLst>
        </cdr:cNvPr>
        <cdr:cNvSpPr txBox="1"/>
      </cdr:nvSpPr>
      <cdr:spPr>
        <a:xfrm xmlns:a="http://schemas.openxmlformats.org/drawingml/2006/main">
          <a:off x="1066800" y="1371600"/>
          <a:ext cx="2590800" cy="10417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dirty="0"/>
            <a:t>Overestimated Democratic vote share</a:t>
          </a:r>
        </a:p>
      </cdr:txBody>
    </cdr:sp>
  </cdr:relSizeAnchor>
  <cdr:relSizeAnchor xmlns:cdr="http://schemas.openxmlformats.org/drawingml/2006/chartDrawing">
    <cdr:from>
      <cdr:x>0.22222</cdr:x>
      <cdr:y>0.89063</cdr:y>
    </cdr:from>
    <cdr:to>
      <cdr:x>0.35185</cdr:x>
      <cdr:y>1</cdr:y>
    </cdr:to>
    <cdr:sp macro="" textlink="">
      <cdr:nvSpPr>
        <cdr:cNvPr id="3" name="TextBox 1">
          <a:extLst xmlns:a="http://schemas.openxmlformats.org/drawingml/2006/main">
            <a:ext uri="{FF2B5EF4-FFF2-40B4-BE49-F238E27FC236}">
              <a16:creationId xmlns:a16="http://schemas.microsoft.com/office/drawing/2014/main" id="{B72CCADF-68DB-9FF8-CEDD-7AC3BDD947A9}"/>
            </a:ext>
          </a:extLst>
        </cdr:cNvPr>
        <cdr:cNvSpPr txBox="1"/>
      </cdr:nvSpPr>
      <cdr:spPr>
        <a:xfrm xmlns:a="http://schemas.openxmlformats.org/drawingml/2006/main">
          <a:off x="1828800" y="4343400"/>
          <a:ext cx="1066800" cy="533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dirty="0"/>
            <a:t>Overestimated Republican vote share</a:t>
          </a:r>
        </a:p>
      </cdr:txBody>
    </cdr:sp>
  </cdr:relSizeAnchor>
  <cdr:relSizeAnchor xmlns:cdr="http://schemas.openxmlformats.org/drawingml/2006/chartDrawing">
    <cdr:from>
      <cdr:x>0.03704</cdr:x>
      <cdr:y>0.04688</cdr:y>
    </cdr:from>
    <cdr:to>
      <cdr:x>0.35185</cdr:x>
      <cdr:y>0.26048</cdr:y>
    </cdr:to>
    <cdr:sp macro="" textlink="">
      <cdr:nvSpPr>
        <cdr:cNvPr id="4" name="TextBox 1">
          <a:extLst xmlns:a="http://schemas.openxmlformats.org/drawingml/2006/main">
            <a:ext uri="{FF2B5EF4-FFF2-40B4-BE49-F238E27FC236}">
              <a16:creationId xmlns:a16="http://schemas.microsoft.com/office/drawing/2014/main" id="{8BB9BEE5-762C-A9BE-BD34-76B471F7779B}"/>
            </a:ext>
          </a:extLst>
        </cdr:cNvPr>
        <cdr:cNvSpPr txBox="1"/>
      </cdr:nvSpPr>
      <cdr:spPr>
        <a:xfrm xmlns:a="http://schemas.openxmlformats.org/drawingml/2006/main">
          <a:off x="304800" y="228600"/>
          <a:ext cx="2590800" cy="104172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2400" b="1" dirty="0"/>
        </a:p>
      </cdr:txBody>
    </cdr:sp>
  </cdr:relSizeAnchor>
  <cdr:relSizeAnchor xmlns:cdr="http://schemas.openxmlformats.org/drawingml/2006/chartDrawing">
    <cdr:from>
      <cdr:x>0.70612</cdr:x>
      <cdr:y>0.06698</cdr:y>
    </cdr:from>
    <cdr:to>
      <cdr:x>0.98386</cdr:x>
      <cdr:y>0.30859</cdr:y>
    </cdr:to>
    <cdr:sp macro="" textlink="">
      <cdr:nvSpPr>
        <cdr:cNvPr id="5" name="Oval 4">
          <a:extLst xmlns:a="http://schemas.openxmlformats.org/drawingml/2006/main">
            <a:ext uri="{FF2B5EF4-FFF2-40B4-BE49-F238E27FC236}">
              <a16:creationId xmlns:a16="http://schemas.microsoft.com/office/drawing/2014/main" id="{32E224D4-5FE9-2E9A-2C76-55D2ACC37FA2}"/>
            </a:ext>
          </a:extLst>
        </cdr:cNvPr>
        <cdr:cNvSpPr/>
      </cdr:nvSpPr>
      <cdr:spPr>
        <a:xfrm xmlns:a="http://schemas.openxmlformats.org/drawingml/2006/main" rot="20248877">
          <a:off x="5811072" y="326667"/>
          <a:ext cx="2285729" cy="1178261"/>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0.xml><?xml version="1.0" encoding="utf-8"?>
<c:userShapes xmlns:c="http://schemas.openxmlformats.org/drawingml/2006/chart">
  <cdr:relSizeAnchor xmlns:cdr="http://schemas.openxmlformats.org/drawingml/2006/chartDrawing">
    <cdr:from>
      <cdr:x>0.70492</cdr:x>
      <cdr:y>0.4325</cdr:y>
    </cdr:from>
    <cdr:to>
      <cdr:x>0.90164</cdr:x>
      <cdr:y>0.5675</cdr:y>
    </cdr:to>
    <cdr:sp macro="" textlink="">
      <cdr:nvSpPr>
        <cdr:cNvPr id="2" name="Rectangle 1">
          <a:extLst xmlns:a="http://schemas.openxmlformats.org/drawingml/2006/main">
            <a:ext uri="{FF2B5EF4-FFF2-40B4-BE49-F238E27FC236}">
              <a16:creationId xmlns:a16="http://schemas.microsoft.com/office/drawing/2014/main" id="{A4EAAB4A-841D-BDE8-DC6B-AB17FC41105E}"/>
            </a:ext>
          </a:extLst>
        </cdr:cNvPr>
        <cdr:cNvSpPr/>
      </cdr:nvSpPr>
      <cdr:spPr>
        <a:xfrm xmlns:a="http://schemas.openxmlformats.org/drawingml/2006/main">
          <a:off x="3276600" y="1708944"/>
          <a:ext cx="914400" cy="53340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R+2</a:t>
          </a:r>
        </a:p>
      </cdr:txBody>
    </cdr:sp>
  </cdr:relSizeAnchor>
</c:userShapes>
</file>

<file path=ppt/drawings/drawing21.xml><?xml version="1.0" encoding="utf-8"?>
<c:userShapes xmlns:c="http://schemas.openxmlformats.org/drawingml/2006/chart">
  <cdr:relSizeAnchor xmlns:cdr="http://schemas.openxmlformats.org/drawingml/2006/chartDrawing">
    <cdr:from>
      <cdr:x>0.49074</cdr:x>
      <cdr:y>0.4375</cdr:y>
    </cdr:from>
    <cdr:to>
      <cdr:x>0.60185</cdr:x>
      <cdr:y>0.6875</cdr:y>
    </cdr:to>
    <cdr:sp macro="" textlink="">
      <cdr:nvSpPr>
        <cdr:cNvPr id="2" name="TextBox 1">
          <a:extLst xmlns:a="http://schemas.openxmlformats.org/drawingml/2006/main">
            <a:ext uri="{FF2B5EF4-FFF2-40B4-BE49-F238E27FC236}">
              <a16:creationId xmlns:a16="http://schemas.microsoft.com/office/drawing/2014/main" id="{AB4D3A51-56B6-3FF3-6EB6-B8C9CE3CA3FD}"/>
            </a:ext>
          </a:extLst>
        </cdr:cNvPr>
        <cdr:cNvSpPr txBox="1"/>
      </cdr:nvSpPr>
      <cdr:spPr>
        <a:xfrm xmlns:a="http://schemas.openxmlformats.org/drawingml/2006/main">
          <a:off x="4038600" y="1600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Biden’s 7 million popular vote margin</a:t>
          </a:r>
        </a:p>
        <a:p xmlns:a="http://schemas.openxmlformats.org/drawingml/2006/main">
          <a:r>
            <a:rPr lang="en-US" sz="1800" dirty="0"/>
            <a:t>in 2020 was almost entirely due to</a:t>
          </a:r>
        </a:p>
        <a:p xmlns:a="http://schemas.openxmlformats.org/drawingml/2006/main">
          <a:r>
            <a:rPr lang="en-US" sz="1800" dirty="0"/>
            <a:t>his edge among Independents.</a:t>
          </a:r>
        </a:p>
      </cdr:txBody>
    </cdr:sp>
  </cdr:relSizeAnchor>
</c:userShapes>
</file>

<file path=ppt/drawings/drawing22.xml><?xml version="1.0" encoding="utf-8"?>
<c:userShapes xmlns:c="http://schemas.openxmlformats.org/drawingml/2006/chart">
  <cdr:relSizeAnchor xmlns:cdr="http://schemas.openxmlformats.org/drawingml/2006/chartDrawing">
    <cdr:from>
      <cdr:x>0.789</cdr:x>
      <cdr:y>0.47253</cdr:y>
    </cdr:from>
    <cdr:to>
      <cdr:x>0.99779</cdr:x>
      <cdr:y>0.63925</cdr:y>
    </cdr:to>
    <cdr:sp macro="" textlink="">
      <cdr:nvSpPr>
        <cdr:cNvPr id="2" name="Rectangle 1">
          <a:extLst xmlns:a="http://schemas.openxmlformats.org/drawingml/2006/main">
            <a:ext uri="{FF2B5EF4-FFF2-40B4-BE49-F238E27FC236}">
              <a16:creationId xmlns:a16="http://schemas.microsoft.com/office/drawing/2014/main" id="{5E309732-BF2E-70BA-B977-A82E13BB39AF}"/>
            </a:ext>
          </a:extLst>
        </cdr:cNvPr>
        <cdr:cNvSpPr/>
      </cdr:nvSpPr>
      <cdr:spPr>
        <a:xfrm xmlns:a="http://schemas.openxmlformats.org/drawingml/2006/main">
          <a:off x="3102552" y="1570038"/>
          <a:ext cx="821004" cy="55397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R+3</a:t>
          </a:r>
        </a:p>
      </cdr:txBody>
    </cdr:sp>
  </cdr:relSizeAnchor>
</c:userShapes>
</file>

<file path=ppt/drawings/drawing23.xml><?xml version="1.0" encoding="utf-8"?>
<c:userShapes xmlns:c="http://schemas.openxmlformats.org/drawingml/2006/chart">
  <cdr:relSizeAnchor xmlns:cdr="http://schemas.openxmlformats.org/drawingml/2006/chartDrawing">
    <cdr:from>
      <cdr:x>0.79121</cdr:x>
      <cdr:y>0.48782</cdr:y>
    </cdr:from>
    <cdr:to>
      <cdr:x>1</cdr:x>
      <cdr:y>0.65454</cdr:y>
    </cdr:to>
    <cdr:sp macro="" textlink="">
      <cdr:nvSpPr>
        <cdr:cNvPr id="2" name="Rectangle 1">
          <a:extLst xmlns:a="http://schemas.openxmlformats.org/drawingml/2006/main">
            <a:ext uri="{FF2B5EF4-FFF2-40B4-BE49-F238E27FC236}">
              <a16:creationId xmlns:a16="http://schemas.microsoft.com/office/drawing/2014/main" id="{5D393848-1C3C-8A30-E23C-2BB4E4C983F8}"/>
            </a:ext>
          </a:extLst>
        </cdr:cNvPr>
        <cdr:cNvSpPr/>
      </cdr:nvSpPr>
      <cdr:spPr>
        <a:xfrm xmlns:a="http://schemas.openxmlformats.org/drawingml/2006/main">
          <a:off x="3153352" y="1620838"/>
          <a:ext cx="821004" cy="55397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R+5</a:t>
          </a:r>
        </a:p>
      </cdr:txBody>
    </cdr:sp>
  </cdr:relSizeAnchor>
</c:userShapes>
</file>

<file path=ppt/drawings/drawing24.xml><?xml version="1.0" encoding="utf-8"?>
<c:userShapes xmlns:c="http://schemas.openxmlformats.org/drawingml/2006/chart">
  <cdr:relSizeAnchor xmlns:cdr="http://schemas.openxmlformats.org/drawingml/2006/chartDrawing">
    <cdr:from>
      <cdr:x>0.52292</cdr:x>
      <cdr:y>0.37459</cdr:y>
    </cdr:from>
    <cdr:to>
      <cdr:x>0.60988</cdr:x>
      <cdr:y>0.58473</cdr:y>
    </cdr:to>
    <cdr:sp macro="" textlink="">
      <cdr:nvSpPr>
        <cdr:cNvPr id="2" name="TextBox 1"/>
        <cdr:cNvSpPr txBox="1"/>
      </cdr:nvSpPr>
      <cdr:spPr>
        <a:xfrm xmlns:a="http://schemas.openxmlformats.org/drawingml/2006/main">
          <a:off x="5498804" y="162995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Democratic nominee</a:t>
          </a:r>
        </a:p>
      </cdr:txBody>
    </cdr:sp>
  </cdr:relSizeAnchor>
  <cdr:relSizeAnchor xmlns:cdr="http://schemas.openxmlformats.org/drawingml/2006/chartDrawing">
    <cdr:from>
      <cdr:x>0.54045</cdr:x>
      <cdr:y>0.31756</cdr:y>
    </cdr:from>
    <cdr:to>
      <cdr:x>0.59471</cdr:x>
      <cdr:y>0.38681</cdr:y>
    </cdr:to>
    <cdr:cxnSp macro="">
      <cdr:nvCxnSpPr>
        <cdr:cNvPr id="4" name="Straight Arrow Connector 3">
          <a:extLst xmlns:a="http://schemas.openxmlformats.org/drawingml/2006/main">
            <a:ext uri="{FF2B5EF4-FFF2-40B4-BE49-F238E27FC236}">
              <a16:creationId xmlns:a16="http://schemas.microsoft.com/office/drawing/2014/main" id="{87116BD2-D3D2-4B59-82DF-67C2B75F4679}"/>
            </a:ext>
          </a:extLst>
        </cdr:cNvPr>
        <cdr:cNvCxnSpPr/>
      </cdr:nvCxnSpPr>
      <cdr:spPr>
        <a:xfrm xmlns:a="http://schemas.openxmlformats.org/drawingml/2006/main" flipH="1" flipV="1">
          <a:off x="6226712" y="1381809"/>
          <a:ext cx="625204" cy="301333"/>
        </a:xfrm>
        <a:prstGeom xmlns:a="http://schemas.openxmlformats.org/drawingml/2006/main" prst="straightConnector1">
          <a:avLst/>
        </a:prstGeom>
        <a:ln xmlns:a="http://schemas.openxmlformats.org/drawingml/2006/main" w="381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0.41304</cdr:x>
      <cdr:y>0.51875</cdr:y>
    </cdr:from>
    <cdr:to>
      <cdr:x>0.5</cdr:x>
      <cdr:y>0.7289</cdr:y>
    </cdr:to>
    <cdr:sp macro="" textlink="">
      <cdr:nvSpPr>
        <cdr:cNvPr id="6" name="TextBox 5"/>
        <cdr:cNvSpPr txBox="1"/>
      </cdr:nvSpPr>
      <cdr:spPr>
        <a:xfrm xmlns:a="http://schemas.openxmlformats.org/drawingml/2006/main">
          <a:off x="4343400" y="225727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Republican nominee</a:t>
          </a:r>
        </a:p>
      </cdr:txBody>
    </cdr:sp>
  </cdr:relSizeAnchor>
  <cdr:relSizeAnchor xmlns:cdr="http://schemas.openxmlformats.org/drawingml/2006/chartDrawing">
    <cdr:from>
      <cdr:x>0.46832</cdr:x>
      <cdr:y>0.62627</cdr:y>
    </cdr:from>
    <cdr:to>
      <cdr:x>0.5</cdr:x>
      <cdr:y>0.72401</cdr:y>
    </cdr:to>
    <cdr:cxnSp macro="">
      <cdr:nvCxnSpPr>
        <cdr:cNvPr id="8" name="Straight Arrow Connector 7">
          <a:extLst xmlns:a="http://schemas.openxmlformats.org/drawingml/2006/main">
            <a:ext uri="{FF2B5EF4-FFF2-40B4-BE49-F238E27FC236}">
              <a16:creationId xmlns:a16="http://schemas.microsoft.com/office/drawing/2014/main" id="{5DB031E6-2AB9-4A08-A2AC-E86EA07FB927}"/>
            </a:ext>
          </a:extLst>
        </cdr:cNvPr>
        <cdr:cNvCxnSpPr/>
      </cdr:nvCxnSpPr>
      <cdr:spPr>
        <a:xfrm xmlns:a="http://schemas.openxmlformats.org/drawingml/2006/main" flipH="1">
          <a:off x="4924647" y="2725110"/>
          <a:ext cx="333154" cy="425302"/>
        </a:xfrm>
        <a:prstGeom xmlns:a="http://schemas.openxmlformats.org/drawingml/2006/main" prst="straightConnector1">
          <a:avLst/>
        </a:prstGeom>
        <a:ln xmlns:a="http://schemas.openxmlformats.org/drawingml/2006/main" w="381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5.xml><?xml version="1.0" encoding="utf-8"?>
<c:userShapes xmlns:c="http://schemas.openxmlformats.org/drawingml/2006/chart">
  <cdr:relSizeAnchor xmlns:cdr="http://schemas.openxmlformats.org/drawingml/2006/chartDrawing">
    <cdr:from>
      <cdr:x>0.89899</cdr:x>
      <cdr:y>0.48214</cdr:y>
    </cdr:from>
    <cdr:to>
      <cdr:x>1</cdr:x>
      <cdr:y>0.61196</cdr:y>
    </cdr:to>
    <cdr:sp macro="" textlink="">
      <cdr:nvSpPr>
        <cdr:cNvPr id="2" name="Rectangle 1">
          <a:extLst xmlns:a="http://schemas.openxmlformats.org/drawingml/2006/main">
            <a:ext uri="{FF2B5EF4-FFF2-40B4-BE49-F238E27FC236}">
              <a16:creationId xmlns:a16="http://schemas.microsoft.com/office/drawing/2014/main" id="{54A757A9-CCE9-F06C-90DE-C2DBF9F6345E}"/>
            </a:ext>
          </a:extLst>
        </cdr:cNvPr>
        <cdr:cNvSpPr/>
      </cdr:nvSpPr>
      <cdr:spPr>
        <a:xfrm xmlns:a="http://schemas.openxmlformats.org/drawingml/2006/main">
          <a:off x="6781800" y="2057400"/>
          <a:ext cx="762000" cy="55397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D+11</a:t>
          </a:r>
        </a:p>
      </cdr:txBody>
    </cdr:sp>
  </cdr:relSizeAnchor>
</c:userShapes>
</file>

<file path=ppt/drawings/drawing26.xml><?xml version="1.0" encoding="utf-8"?>
<c:userShapes xmlns:c="http://schemas.openxmlformats.org/drawingml/2006/chart">
  <cdr:relSizeAnchor xmlns:cdr="http://schemas.openxmlformats.org/drawingml/2006/chartDrawing">
    <cdr:from>
      <cdr:x>0.80622</cdr:x>
      <cdr:y>0.53355</cdr:y>
    </cdr:from>
    <cdr:to>
      <cdr:x>1</cdr:x>
      <cdr:y>0.67375</cdr:y>
    </cdr:to>
    <cdr:sp macro="" textlink="">
      <cdr:nvSpPr>
        <cdr:cNvPr id="2" name="Rectangle 1">
          <a:extLst xmlns:a="http://schemas.openxmlformats.org/drawingml/2006/main">
            <a:ext uri="{FF2B5EF4-FFF2-40B4-BE49-F238E27FC236}">
              <a16:creationId xmlns:a16="http://schemas.microsoft.com/office/drawing/2014/main" id="{087D46BE-2C93-1214-1905-25C1A30AB5AD}"/>
            </a:ext>
          </a:extLst>
        </cdr:cNvPr>
        <cdr:cNvSpPr/>
      </cdr:nvSpPr>
      <cdr:spPr>
        <a:xfrm xmlns:a="http://schemas.openxmlformats.org/drawingml/2006/main">
          <a:off x="6832600" y="2108200"/>
          <a:ext cx="762000" cy="55397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D+13</a:t>
          </a:r>
        </a:p>
      </cdr:txBody>
    </cdr:sp>
  </cdr:relSizeAnchor>
</c:userShapes>
</file>

<file path=ppt/drawings/drawing27.xml><?xml version="1.0" encoding="utf-8"?>
<c:userShapes xmlns:c="http://schemas.openxmlformats.org/drawingml/2006/chart">
  <cdr:relSizeAnchor xmlns:cdr="http://schemas.openxmlformats.org/drawingml/2006/chartDrawing">
    <cdr:from>
      <cdr:x>0.80622</cdr:x>
      <cdr:y>0.53355</cdr:y>
    </cdr:from>
    <cdr:to>
      <cdr:x>1</cdr:x>
      <cdr:y>0.67375</cdr:y>
    </cdr:to>
    <cdr:sp macro="" textlink="">
      <cdr:nvSpPr>
        <cdr:cNvPr id="2" name="Rectangle 1">
          <a:extLst xmlns:a="http://schemas.openxmlformats.org/drawingml/2006/main">
            <a:ext uri="{FF2B5EF4-FFF2-40B4-BE49-F238E27FC236}">
              <a16:creationId xmlns:a16="http://schemas.microsoft.com/office/drawing/2014/main" id="{087D46BE-2C93-1214-1905-25C1A30AB5AD}"/>
            </a:ext>
          </a:extLst>
        </cdr:cNvPr>
        <cdr:cNvSpPr/>
      </cdr:nvSpPr>
      <cdr:spPr>
        <a:xfrm xmlns:a="http://schemas.openxmlformats.org/drawingml/2006/main">
          <a:off x="6832600" y="2108200"/>
          <a:ext cx="762000" cy="55397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D+11</a:t>
          </a:r>
        </a:p>
      </cdr:txBody>
    </cdr:sp>
  </cdr:relSizeAnchor>
</c:userShapes>
</file>

<file path=ppt/drawings/drawing28.xml><?xml version="1.0" encoding="utf-8"?>
<c:userShapes xmlns:c="http://schemas.openxmlformats.org/drawingml/2006/chart">
  <cdr:relSizeAnchor xmlns:cdr="http://schemas.openxmlformats.org/drawingml/2006/chartDrawing">
    <cdr:from>
      <cdr:x>0.9117</cdr:x>
      <cdr:y>0.6651</cdr:y>
    </cdr:from>
    <cdr:to>
      <cdr:x>0.98958</cdr:x>
      <cdr:y>0.73724</cdr:y>
    </cdr:to>
    <cdr:sp macro="" textlink="">
      <cdr:nvSpPr>
        <cdr:cNvPr id="2" name="Rectangle 1">
          <a:extLst xmlns:a="http://schemas.openxmlformats.org/drawingml/2006/main">
            <a:ext uri="{FF2B5EF4-FFF2-40B4-BE49-F238E27FC236}">
              <a16:creationId xmlns:a16="http://schemas.microsoft.com/office/drawing/2014/main" id="{498C8F87-BF3A-B070-D511-55436478C670}"/>
            </a:ext>
          </a:extLst>
        </cdr:cNvPr>
        <cdr:cNvSpPr/>
      </cdr:nvSpPr>
      <cdr:spPr>
        <a:xfrm xmlns:a="http://schemas.openxmlformats.org/drawingml/2006/main">
          <a:off x="8345347" y="3142194"/>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R+11</a:t>
          </a:r>
        </a:p>
      </cdr:txBody>
    </cdr:sp>
  </cdr:relSizeAnchor>
  <cdr:relSizeAnchor xmlns:cdr="http://schemas.openxmlformats.org/drawingml/2006/chartDrawing">
    <cdr:from>
      <cdr:x>0.89905</cdr:x>
      <cdr:y>0.23976</cdr:y>
    </cdr:from>
    <cdr:to>
      <cdr:x>0.97694</cdr:x>
      <cdr:y>0.31829</cdr:y>
    </cdr:to>
    <cdr:sp macro="" textlink="">
      <cdr:nvSpPr>
        <cdr:cNvPr id="3" name="Rectangle 2">
          <a:extLst xmlns:a="http://schemas.openxmlformats.org/drawingml/2006/main">
            <a:ext uri="{FF2B5EF4-FFF2-40B4-BE49-F238E27FC236}">
              <a16:creationId xmlns:a16="http://schemas.microsoft.com/office/drawing/2014/main" id="{7B1185FF-A556-D193-2E72-3EFDA1561657}"/>
            </a:ext>
          </a:extLst>
        </cdr:cNvPr>
        <cdr:cNvSpPr/>
      </cdr:nvSpPr>
      <cdr:spPr>
        <a:xfrm xmlns:a="http://schemas.openxmlformats.org/drawingml/2006/main">
          <a:off x="8229600" y="1132700"/>
          <a:ext cx="712926" cy="37104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D+2</a:t>
          </a:r>
        </a:p>
      </cdr:txBody>
    </cdr:sp>
  </cdr:relSizeAnchor>
  <cdr:relSizeAnchor xmlns:cdr="http://schemas.openxmlformats.org/drawingml/2006/chartDrawing">
    <cdr:from>
      <cdr:x>0.89905</cdr:x>
      <cdr:y>0.34721</cdr:y>
    </cdr:from>
    <cdr:to>
      <cdr:x>0.97694</cdr:x>
      <cdr:y>0.41935</cdr:y>
    </cdr:to>
    <cdr:sp macro="" textlink="">
      <cdr:nvSpPr>
        <cdr:cNvPr id="4" name="Rectangle 3">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229600" y="1640378"/>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R+11</a:t>
          </a:r>
        </a:p>
      </cdr:txBody>
    </cdr:sp>
  </cdr:relSizeAnchor>
  <cdr:relSizeAnchor xmlns:cdr="http://schemas.openxmlformats.org/drawingml/2006/chartDrawing">
    <cdr:from>
      <cdr:x>0.90966</cdr:x>
      <cdr:y>0.46393</cdr:y>
    </cdr:from>
    <cdr:to>
      <cdr:x>0.98754</cdr:x>
      <cdr:y>0.53607</cdr:y>
    </cdr:to>
    <cdr:sp macro="" textlink="">
      <cdr:nvSpPr>
        <cdr:cNvPr id="5" name="Rectangle 4">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326699" y="2191789"/>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R+2</a:t>
          </a:r>
        </a:p>
      </cdr:txBody>
    </cdr:sp>
  </cdr:relSizeAnchor>
  <cdr:relSizeAnchor xmlns:cdr="http://schemas.openxmlformats.org/drawingml/2006/chartDrawing">
    <cdr:from>
      <cdr:x>0.91092</cdr:x>
      <cdr:y>0.5607</cdr:y>
    </cdr:from>
    <cdr:to>
      <cdr:x>0.98881</cdr:x>
      <cdr:y>0.63284</cdr:y>
    </cdr:to>
    <cdr:sp macro="" textlink="">
      <cdr:nvSpPr>
        <cdr:cNvPr id="6" name="Rectangle 5">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338273" y="2648983"/>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R+7</a:t>
          </a:r>
        </a:p>
      </cdr:txBody>
    </cdr:sp>
  </cdr:relSizeAnchor>
  <cdr:relSizeAnchor xmlns:cdr="http://schemas.openxmlformats.org/drawingml/2006/chartDrawing">
    <cdr:from>
      <cdr:x>0.9046</cdr:x>
      <cdr:y>0.15401</cdr:y>
    </cdr:from>
    <cdr:to>
      <cdr:x>0.98249</cdr:x>
      <cdr:y>0.22615</cdr:y>
    </cdr:to>
    <cdr:sp macro="" textlink="">
      <cdr:nvSpPr>
        <cdr:cNvPr id="7" name="Rectangle 6">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280400" y="727586"/>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R+5</a:t>
          </a:r>
        </a:p>
      </cdr:txBody>
    </cdr:sp>
  </cdr:relSizeAnchor>
  <cdr:relSizeAnchor xmlns:cdr="http://schemas.openxmlformats.org/drawingml/2006/chartDrawing">
    <cdr:from>
      <cdr:x>0.90839</cdr:x>
      <cdr:y>0.76657</cdr:y>
    </cdr:from>
    <cdr:to>
      <cdr:x>0.98628</cdr:x>
      <cdr:y>0.83871</cdr:y>
    </cdr:to>
    <cdr:sp macro="" textlink="">
      <cdr:nvSpPr>
        <cdr:cNvPr id="8" name="Rectangle 7">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315124" y="3621578"/>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R+6</a:t>
          </a:r>
        </a:p>
      </cdr:txBody>
    </cdr:sp>
  </cdr:relSizeAnchor>
</c:userShapes>
</file>

<file path=ppt/drawings/drawing29.xml><?xml version="1.0" encoding="utf-8"?>
<c:userShapes xmlns:c="http://schemas.openxmlformats.org/drawingml/2006/chart">
  <cdr:relSizeAnchor xmlns:cdr="http://schemas.openxmlformats.org/drawingml/2006/chartDrawing">
    <cdr:from>
      <cdr:x>0.88569</cdr:x>
      <cdr:y>0.80564</cdr:y>
    </cdr:from>
    <cdr:to>
      <cdr:x>0.97076</cdr:x>
      <cdr:y>0.86251</cdr:y>
    </cdr:to>
    <cdr:sp macro="" textlink="">
      <cdr:nvSpPr>
        <cdr:cNvPr id="2" name="Rectangle 1">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414794" y="4176847"/>
          <a:ext cx="808299" cy="294839"/>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R+2.0</a:t>
          </a:r>
        </a:p>
      </cdr:txBody>
    </cdr:sp>
  </cdr:relSizeAnchor>
  <cdr:relSizeAnchor xmlns:cdr="http://schemas.openxmlformats.org/drawingml/2006/chartDrawing">
    <cdr:from>
      <cdr:x>0.8735</cdr:x>
      <cdr:y>0.26759</cdr:y>
    </cdr:from>
    <cdr:to>
      <cdr:x>0.94854</cdr:x>
      <cdr:y>0.33333</cdr:y>
    </cdr:to>
    <cdr:sp macro="" textlink="">
      <cdr:nvSpPr>
        <cdr:cNvPr id="3" name="Rectangle 2">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299048" y="1387343"/>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D+.4</a:t>
          </a:r>
        </a:p>
      </cdr:txBody>
    </cdr:sp>
  </cdr:relSizeAnchor>
  <cdr:relSizeAnchor xmlns:cdr="http://schemas.openxmlformats.org/drawingml/2006/chartDrawing">
    <cdr:from>
      <cdr:x>0.8735</cdr:x>
      <cdr:y>0.36744</cdr:y>
    </cdr:from>
    <cdr:to>
      <cdr:x>0.94854</cdr:x>
      <cdr:y>0.43318</cdr:y>
    </cdr:to>
    <cdr:sp macro="" textlink="">
      <cdr:nvSpPr>
        <cdr:cNvPr id="4" name="Rectangle 3">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299048" y="1905000"/>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D+.4</a:t>
          </a:r>
        </a:p>
      </cdr:txBody>
    </cdr:sp>
  </cdr:relSizeAnchor>
  <cdr:relSizeAnchor xmlns:cdr="http://schemas.openxmlformats.org/drawingml/2006/chartDrawing">
    <cdr:from>
      <cdr:x>0.8825</cdr:x>
      <cdr:y>0.48415</cdr:y>
    </cdr:from>
    <cdr:to>
      <cdr:x>0.95754</cdr:x>
      <cdr:y>0.54989</cdr:y>
    </cdr:to>
    <cdr:sp macro="" textlink="">
      <cdr:nvSpPr>
        <cdr:cNvPr id="6" name="Rectangle 5">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384573" y="2510087"/>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R+.3</a:t>
          </a:r>
        </a:p>
      </cdr:txBody>
    </cdr:sp>
  </cdr:relSizeAnchor>
  <cdr:relSizeAnchor xmlns:cdr="http://schemas.openxmlformats.org/drawingml/2006/chartDrawing">
    <cdr:from>
      <cdr:x>0.88372</cdr:x>
      <cdr:y>0.57346</cdr:y>
    </cdr:from>
    <cdr:to>
      <cdr:x>0.95876</cdr:x>
      <cdr:y>0.63919</cdr:y>
    </cdr:to>
    <cdr:sp macro="" textlink="">
      <cdr:nvSpPr>
        <cdr:cNvPr id="8" name="Rectangle 7">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396147" y="2973074"/>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R+.5</a:t>
          </a:r>
        </a:p>
      </cdr:txBody>
    </cdr:sp>
  </cdr:relSizeAnchor>
  <cdr:relSizeAnchor xmlns:cdr="http://schemas.openxmlformats.org/drawingml/2006/chartDrawing">
    <cdr:from>
      <cdr:x>0.88494</cdr:x>
      <cdr:y>0.70201</cdr:y>
    </cdr:from>
    <cdr:to>
      <cdr:x>0.96345</cdr:x>
      <cdr:y>0.76651</cdr:y>
    </cdr:to>
    <cdr:sp macro="" textlink="">
      <cdr:nvSpPr>
        <cdr:cNvPr id="10" name="Rectangle 9">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8407720" y="3639589"/>
          <a:ext cx="745925" cy="334386"/>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R+1.6</a:t>
          </a:r>
        </a:p>
      </cdr:txBody>
    </cdr:sp>
  </cdr:relSizeAnchor>
  <cdr:relSizeAnchor xmlns:cdr="http://schemas.openxmlformats.org/drawingml/2006/chartDrawing">
    <cdr:from>
      <cdr:x>0.99025</cdr:x>
      <cdr:y>0.96967</cdr:y>
    </cdr:from>
    <cdr:to>
      <cdr:x>1</cdr:x>
      <cdr:y>1</cdr:y>
    </cdr:to>
    <cdr:sp macro="" textlink="">
      <cdr:nvSpPr>
        <cdr:cNvPr id="11" name="Rectangle 10">
          <a:extLst xmlns:a="http://schemas.openxmlformats.org/drawingml/2006/main">
            <a:ext uri="{FF2B5EF4-FFF2-40B4-BE49-F238E27FC236}">
              <a16:creationId xmlns:a16="http://schemas.microsoft.com/office/drawing/2014/main" id="{51FA7EC5-4D83-DF0F-0AB2-0827A08E7481}"/>
            </a:ext>
          </a:extLst>
        </cdr:cNvPr>
        <cdr:cNvSpPr/>
      </cdr:nvSpPr>
      <cdr:spPr>
        <a:xfrm xmlns:a="http://schemas.openxmlformats.org/drawingml/2006/main">
          <a:off x="9408288" y="5027271"/>
          <a:ext cx="92597" cy="1572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sz="1800" b="1" dirty="0">
            <a:solidFill>
              <a:schemeClr val="tx1"/>
            </a:solidFill>
          </a:endParaRPr>
        </a:p>
      </cdr:txBody>
    </cdr:sp>
  </cdr:relSizeAnchor>
  <cdr:relSizeAnchor xmlns:cdr="http://schemas.openxmlformats.org/drawingml/2006/chartDrawing">
    <cdr:from>
      <cdr:x>0.86788</cdr:x>
      <cdr:y>0.1582</cdr:y>
    </cdr:from>
    <cdr:to>
      <cdr:x>0.94292</cdr:x>
      <cdr:y>0.22394</cdr:y>
    </cdr:to>
    <cdr:sp macro="" textlink="">
      <cdr:nvSpPr>
        <cdr:cNvPr id="13" name="Rectangle 12">
          <a:extLst xmlns:a="http://schemas.openxmlformats.org/drawingml/2006/main">
            <a:ext uri="{FF2B5EF4-FFF2-40B4-BE49-F238E27FC236}">
              <a16:creationId xmlns:a16="http://schemas.microsoft.com/office/drawing/2014/main" id="{BE9256D2-6F10-7A8F-EB42-370E77FC40C3}"/>
            </a:ext>
          </a:extLst>
        </cdr:cNvPr>
        <cdr:cNvSpPr/>
      </cdr:nvSpPr>
      <cdr:spPr>
        <a:xfrm xmlns:a="http://schemas.openxmlformats.org/drawingml/2006/main">
          <a:off x="8245676" y="820189"/>
          <a:ext cx="712926" cy="340822"/>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a:t>
          </a:r>
        </a:p>
      </cdr:txBody>
    </cdr:sp>
  </cdr:relSizeAnchor>
</c:userShapes>
</file>

<file path=ppt/drawings/drawing3.xml><?xml version="1.0" encoding="utf-8"?>
<c:userShapes xmlns:c="http://schemas.openxmlformats.org/drawingml/2006/chart">
  <cdr:relSizeAnchor xmlns:cdr="http://schemas.openxmlformats.org/drawingml/2006/chartDrawing">
    <cdr:from>
      <cdr:x>0.8624</cdr:x>
      <cdr:y>0.38</cdr:y>
    </cdr:from>
    <cdr:to>
      <cdr:x>0.94655</cdr:x>
      <cdr:y>0.50987</cdr:y>
    </cdr:to>
    <cdr:sp macro="" textlink="">
      <cdr:nvSpPr>
        <cdr:cNvPr id="3" name="Rectangle 2">
          <a:extLst xmlns:a="http://schemas.openxmlformats.org/drawingml/2006/main">
            <a:ext uri="{FF2B5EF4-FFF2-40B4-BE49-F238E27FC236}">
              <a16:creationId xmlns:a16="http://schemas.microsoft.com/office/drawing/2014/main" id="{537B1D27-F78A-3D10-0FA5-27A76BDC4CC1}"/>
            </a:ext>
          </a:extLst>
        </cdr:cNvPr>
        <cdr:cNvSpPr/>
      </cdr:nvSpPr>
      <cdr:spPr>
        <a:xfrm xmlns:a="http://schemas.openxmlformats.org/drawingml/2006/main">
          <a:off x="7097211" y="1447800"/>
          <a:ext cx="692551" cy="494817"/>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b="1" dirty="0">
              <a:solidFill>
                <a:prstClr val="black"/>
              </a:solidFill>
              <a:latin typeface="Calibri" panose="020F0502020204030204"/>
            </a:rPr>
            <a:t>D+14</a:t>
          </a:r>
        </a:p>
      </cdr:txBody>
    </cdr:sp>
  </cdr:relSizeAnchor>
</c:userShapes>
</file>

<file path=ppt/drawings/drawing30.xml><?xml version="1.0" encoding="utf-8"?>
<c:userShapes xmlns:c="http://schemas.openxmlformats.org/drawingml/2006/chart">
  <cdr:relSizeAnchor xmlns:cdr="http://schemas.openxmlformats.org/drawingml/2006/chartDrawing">
    <cdr:from>
      <cdr:x>0.69415</cdr:x>
      <cdr:y>0.28209</cdr:y>
    </cdr:from>
    <cdr:to>
      <cdr:x>0.98309</cdr:x>
      <cdr:y>0.78443</cdr:y>
    </cdr:to>
    <cdr:sp macro="" textlink="">
      <cdr:nvSpPr>
        <cdr:cNvPr id="2" name="TextBox 2">
          <a:extLst xmlns:a="http://schemas.openxmlformats.org/drawingml/2006/main">
            <a:ext uri="{FF2B5EF4-FFF2-40B4-BE49-F238E27FC236}">
              <a16:creationId xmlns:a16="http://schemas.microsoft.com/office/drawing/2014/main" id="{4C73D334-17A7-C606-6BFC-ADEA4C465D70}"/>
            </a:ext>
          </a:extLst>
        </cdr:cNvPr>
        <cdr:cNvSpPr txBox="1"/>
      </cdr:nvSpPr>
      <cdr:spPr>
        <a:xfrm xmlns:a="http://schemas.openxmlformats.org/drawingml/2006/main">
          <a:off x="7616803" y="1296226"/>
          <a:ext cx="3170483" cy="230832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dirty="0">
              <a:solidFill>
                <a:prstClr val="black"/>
              </a:solidFill>
              <a:latin typeface="Calibri" panose="020F0502020204030204"/>
            </a:rPr>
            <a:t>Except for Nevada 2016</a:t>
          </a:r>
        </a:p>
        <a:p xmlns:a="http://schemas.openxmlformats.org/drawingml/2006/main">
          <a:r>
            <a:rPr lang="en-US" b="1" dirty="0">
              <a:solidFill>
                <a:prstClr val="black"/>
              </a:solidFill>
              <a:latin typeface="Calibri" panose="020F0502020204030204"/>
            </a:rPr>
            <a:t>and Georgia in 2020, the </a:t>
          </a:r>
        </a:p>
        <a:p xmlns:a="http://schemas.openxmlformats.org/drawingml/2006/main">
          <a:r>
            <a:rPr lang="en-US" b="1" dirty="0">
              <a:solidFill>
                <a:prstClr val="black"/>
              </a:solidFill>
              <a:latin typeface="Calibri" panose="020F0502020204030204"/>
            </a:rPr>
            <a:t>polls overestimated the </a:t>
          </a:r>
        </a:p>
        <a:p xmlns:a="http://schemas.openxmlformats.org/drawingml/2006/main">
          <a:r>
            <a:rPr lang="en-US" b="1" dirty="0">
              <a:solidFill>
                <a:prstClr val="black"/>
              </a:solidFill>
              <a:latin typeface="Calibri" panose="020F0502020204030204"/>
            </a:rPr>
            <a:t>Democratic vote</a:t>
          </a:r>
        </a:p>
        <a:p xmlns:a="http://schemas.openxmlformats.org/drawingml/2006/main">
          <a:r>
            <a:rPr lang="en-US" b="1" dirty="0">
              <a:solidFill>
                <a:prstClr val="black"/>
              </a:solidFill>
              <a:latin typeface="Calibri" panose="020F0502020204030204"/>
            </a:rPr>
            <a:t>If pollsters haven’t </a:t>
          </a:r>
        </a:p>
        <a:p xmlns:a="http://schemas.openxmlformats.org/drawingml/2006/main">
          <a:r>
            <a:rPr lang="en-US" b="1" dirty="0">
              <a:solidFill>
                <a:prstClr val="black"/>
              </a:solidFill>
              <a:latin typeface="Calibri" panose="020F0502020204030204"/>
            </a:rPr>
            <a:t>Accurately adjusted their </a:t>
          </a:r>
        </a:p>
        <a:p xmlns:a="http://schemas.openxmlformats.org/drawingml/2006/main">
          <a:r>
            <a:rPr lang="en-US" b="1" dirty="0">
              <a:solidFill>
                <a:prstClr val="black"/>
              </a:solidFill>
              <a:latin typeface="Calibri" panose="020F0502020204030204"/>
            </a:rPr>
            <a:t>Models, Trump may be </a:t>
          </a:r>
        </a:p>
        <a:p xmlns:a="http://schemas.openxmlformats.org/drawingml/2006/main">
          <a:r>
            <a:rPr lang="en-US" b="1" dirty="0">
              <a:solidFill>
                <a:prstClr val="black"/>
              </a:solidFill>
              <a:latin typeface="Calibri" panose="020F0502020204030204"/>
            </a:rPr>
            <a:t>doing better than polls indicate</a:t>
          </a:r>
        </a:p>
      </cdr:txBody>
    </cdr:sp>
  </cdr:relSizeAnchor>
</c:userShapes>
</file>

<file path=ppt/drawings/drawing31.xml><?xml version="1.0" encoding="utf-8"?>
<c:userShapes xmlns:c="http://schemas.openxmlformats.org/drawingml/2006/chart">
  <cdr:relSizeAnchor xmlns:cdr="http://schemas.openxmlformats.org/drawingml/2006/chartDrawing">
    <cdr:from>
      <cdr:x>0.60811</cdr:x>
      <cdr:y>0.63528</cdr:y>
    </cdr:from>
    <cdr:to>
      <cdr:x>0.69902</cdr:x>
      <cdr:y>0.85326</cdr:y>
    </cdr:to>
    <cdr:sp macro="" textlink="">
      <cdr:nvSpPr>
        <cdr:cNvPr id="2" name="TextBox 1">
          <a:extLst xmlns:a="http://schemas.openxmlformats.org/drawingml/2006/main">
            <a:ext uri="{FF2B5EF4-FFF2-40B4-BE49-F238E27FC236}">
              <a16:creationId xmlns:a16="http://schemas.microsoft.com/office/drawing/2014/main" id="{3D7F3C1E-1B30-43F6-BEE8-6054D56BF483}"/>
            </a:ext>
          </a:extLst>
        </cdr:cNvPr>
        <cdr:cNvSpPr txBox="1"/>
      </cdr:nvSpPr>
      <cdr:spPr>
        <a:xfrm xmlns:a="http://schemas.openxmlformats.org/drawingml/2006/main">
          <a:off x="4587477" y="2787252"/>
          <a:ext cx="685801" cy="95638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Democrats have won popular</a:t>
          </a:r>
        </a:p>
        <a:p xmlns:a="http://schemas.openxmlformats.org/drawingml/2006/main">
          <a:r>
            <a:rPr lang="en-US" sz="1800" b="1" dirty="0"/>
            <a:t>vote in 7 of the last 8 elections </a:t>
          </a:r>
        </a:p>
        <a:p xmlns:a="http://schemas.openxmlformats.org/drawingml/2006/main">
          <a:r>
            <a:rPr lang="en-US" sz="1800" b="1" dirty="0"/>
            <a:t>but lost 3 of those elections</a:t>
          </a:r>
        </a:p>
      </cdr:txBody>
    </cdr:sp>
  </cdr:relSizeAnchor>
  <cdr:relSizeAnchor xmlns:cdr="http://schemas.openxmlformats.org/drawingml/2006/chartDrawing">
    <cdr:from>
      <cdr:x>0.30538</cdr:x>
      <cdr:y>0.68093</cdr:y>
    </cdr:from>
    <cdr:to>
      <cdr:x>0.39629</cdr:x>
      <cdr:y>0.90824</cdr:y>
    </cdr:to>
    <cdr:sp macro="" textlink="">
      <cdr:nvSpPr>
        <cdr:cNvPr id="3" name="TextBox 2">
          <a:extLst xmlns:a="http://schemas.openxmlformats.org/drawingml/2006/main">
            <a:ext uri="{FF2B5EF4-FFF2-40B4-BE49-F238E27FC236}">
              <a16:creationId xmlns:a16="http://schemas.microsoft.com/office/drawing/2014/main" id="{3E221DF6-B3BF-463E-A106-F19AAE80B8D9}"/>
            </a:ext>
          </a:extLst>
        </cdr:cNvPr>
        <cdr:cNvSpPr txBox="1"/>
      </cdr:nvSpPr>
      <cdr:spPr>
        <a:xfrm xmlns:a="http://schemas.openxmlformats.org/drawingml/2006/main">
          <a:off x="3071625" y="273918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Republican nominee</a:t>
          </a:r>
        </a:p>
      </cdr:txBody>
    </cdr:sp>
  </cdr:relSizeAnchor>
  <cdr:relSizeAnchor xmlns:cdr="http://schemas.openxmlformats.org/drawingml/2006/chartDrawing">
    <cdr:from>
      <cdr:x>0.4618</cdr:x>
      <cdr:y>0.5539</cdr:y>
    </cdr:from>
    <cdr:to>
      <cdr:x>0.497</cdr:x>
      <cdr:y>0.6943</cdr:y>
    </cdr:to>
    <cdr:cxnSp macro="">
      <cdr:nvCxnSpPr>
        <cdr:cNvPr id="5" name="Straight Arrow Connector 4">
          <a:extLst xmlns:a="http://schemas.openxmlformats.org/drawingml/2006/main">
            <a:ext uri="{FF2B5EF4-FFF2-40B4-BE49-F238E27FC236}">
              <a16:creationId xmlns:a16="http://schemas.microsoft.com/office/drawing/2014/main" id="{7049153F-B7FE-4038-A88F-30ACE4869CC7}"/>
            </a:ext>
          </a:extLst>
        </cdr:cNvPr>
        <cdr:cNvCxnSpPr/>
      </cdr:nvCxnSpPr>
      <cdr:spPr>
        <a:xfrm xmlns:a="http://schemas.openxmlformats.org/drawingml/2006/main" flipV="1">
          <a:off x="4644931" y="2228196"/>
          <a:ext cx="354106" cy="56477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0.30508</cdr:x>
      <cdr:y>0.16614</cdr:y>
    </cdr:from>
    <cdr:to>
      <cdr:x>0.39599</cdr:x>
      <cdr:y>0.39345</cdr:y>
    </cdr:to>
    <cdr:sp macro="" textlink="">
      <cdr:nvSpPr>
        <cdr:cNvPr id="8" name="TextBox 7">
          <a:extLst xmlns:a="http://schemas.openxmlformats.org/drawingml/2006/main">
            <a:ext uri="{FF2B5EF4-FFF2-40B4-BE49-F238E27FC236}">
              <a16:creationId xmlns:a16="http://schemas.microsoft.com/office/drawing/2014/main" id="{435772A4-F037-44DA-94C7-3808C29A0B56}"/>
            </a:ext>
          </a:extLst>
        </cdr:cNvPr>
        <cdr:cNvSpPr txBox="1"/>
      </cdr:nvSpPr>
      <cdr:spPr>
        <a:xfrm xmlns:a="http://schemas.openxmlformats.org/drawingml/2006/main">
          <a:off x="2301478" y="501248"/>
          <a:ext cx="685807" cy="6858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Democratic nominee</a:t>
          </a:r>
        </a:p>
      </cdr:txBody>
    </cdr:sp>
  </cdr:relSizeAnchor>
  <cdr:relSizeAnchor xmlns:cdr="http://schemas.openxmlformats.org/drawingml/2006/chartDrawing">
    <cdr:from>
      <cdr:x>0.46837</cdr:x>
      <cdr:y>0.26717</cdr:y>
    </cdr:from>
    <cdr:to>
      <cdr:x>0.50224</cdr:x>
      <cdr:y>0.33069</cdr:y>
    </cdr:to>
    <cdr:cxnSp macro="">
      <cdr:nvCxnSpPr>
        <cdr:cNvPr id="10" name="Straight Arrow Connector 9">
          <a:extLst xmlns:a="http://schemas.openxmlformats.org/drawingml/2006/main">
            <a:ext uri="{FF2B5EF4-FFF2-40B4-BE49-F238E27FC236}">
              <a16:creationId xmlns:a16="http://schemas.microsoft.com/office/drawing/2014/main" id="{27C08AA8-E1E6-4F3E-88D8-00778956B245}"/>
            </a:ext>
          </a:extLst>
        </cdr:cNvPr>
        <cdr:cNvCxnSpPr/>
      </cdr:nvCxnSpPr>
      <cdr:spPr>
        <a:xfrm xmlns:a="http://schemas.openxmlformats.org/drawingml/2006/main">
          <a:off x="3533324" y="806052"/>
          <a:ext cx="255509" cy="19164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2.xml><?xml version="1.0" encoding="utf-8"?>
<c:userShapes xmlns:c="http://schemas.openxmlformats.org/drawingml/2006/chart">
  <cdr:relSizeAnchor xmlns:cdr="http://schemas.openxmlformats.org/drawingml/2006/chartDrawing">
    <cdr:from>
      <cdr:x>0.46296</cdr:x>
      <cdr:y>0.35938</cdr:y>
    </cdr:from>
    <cdr:to>
      <cdr:x>0.65741</cdr:x>
      <cdr:y>0.70313</cdr:y>
    </cdr:to>
    <cdr:sp macro="" textlink="">
      <cdr:nvSpPr>
        <cdr:cNvPr id="2" name="TextBox 1">
          <a:extLst xmlns:a="http://schemas.openxmlformats.org/drawingml/2006/main">
            <a:ext uri="{FF2B5EF4-FFF2-40B4-BE49-F238E27FC236}">
              <a16:creationId xmlns:a16="http://schemas.microsoft.com/office/drawing/2014/main" id="{D770BCD3-B429-2551-7AF5-6013C26FD2A6}"/>
            </a:ext>
          </a:extLst>
        </cdr:cNvPr>
        <cdr:cNvSpPr txBox="1"/>
      </cdr:nvSpPr>
      <cdr:spPr>
        <a:xfrm xmlns:a="http://schemas.openxmlformats.org/drawingml/2006/main">
          <a:off x="3810000" y="1752600"/>
          <a:ext cx="1600200" cy="1676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If the solid, likely, and leaning races</a:t>
          </a:r>
        </a:p>
        <a:p xmlns:a="http://schemas.openxmlformats.org/drawingml/2006/main">
          <a:r>
            <a:rPr lang="en-US" sz="2000" dirty="0"/>
            <a:t>go as predicted, Republicans will have </a:t>
          </a:r>
        </a:p>
        <a:p xmlns:a="http://schemas.openxmlformats.org/drawingml/2006/main">
          <a:r>
            <a:rPr lang="en-US" sz="2000" dirty="0"/>
            <a:t>206 seats and Democrats 203 seats with  </a:t>
          </a:r>
        </a:p>
        <a:p xmlns:a="http://schemas.openxmlformats.org/drawingml/2006/main">
          <a:r>
            <a:rPr lang="en-US" sz="2000" dirty="0"/>
            <a:t>control of the House decided by</a:t>
          </a:r>
        </a:p>
        <a:p xmlns:a="http://schemas.openxmlformats.org/drawingml/2006/main">
          <a:r>
            <a:rPr lang="en-US" sz="2000" dirty="0"/>
            <a:t>the 25 toss-up races.</a:t>
          </a:r>
        </a:p>
      </cdr:txBody>
    </cdr:sp>
  </cdr:relSizeAnchor>
</c:userShapes>
</file>

<file path=ppt/drawings/drawing4.xml><?xml version="1.0" encoding="utf-8"?>
<c:userShapes xmlns:c="http://schemas.openxmlformats.org/drawingml/2006/chart">
  <cdr:relSizeAnchor xmlns:cdr="http://schemas.openxmlformats.org/drawingml/2006/chartDrawing">
    <cdr:from>
      <cdr:x>0.74808</cdr:x>
      <cdr:y>0.49927</cdr:y>
    </cdr:from>
    <cdr:to>
      <cdr:x>0.94187</cdr:x>
      <cdr:y>0.63426</cdr:y>
    </cdr:to>
    <cdr:sp macro="" textlink="">
      <cdr:nvSpPr>
        <cdr:cNvPr id="2" name="Rectangle 1">
          <a:extLst xmlns:a="http://schemas.openxmlformats.org/drawingml/2006/main">
            <a:ext uri="{FF2B5EF4-FFF2-40B4-BE49-F238E27FC236}">
              <a16:creationId xmlns:a16="http://schemas.microsoft.com/office/drawing/2014/main" id="{5CB8C059-0E25-1D49-288D-CD977370A30E}"/>
            </a:ext>
          </a:extLst>
        </cdr:cNvPr>
        <cdr:cNvSpPr/>
      </cdr:nvSpPr>
      <cdr:spPr>
        <a:xfrm xmlns:a="http://schemas.openxmlformats.org/drawingml/2006/main">
          <a:off x="2941637" y="1972750"/>
          <a:ext cx="762000" cy="53340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b="1" dirty="0">
              <a:solidFill>
                <a:schemeClr val="tx1"/>
              </a:solidFill>
            </a:rPr>
            <a:t>D+14</a:t>
          </a:r>
        </a:p>
      </cdr:txBody>
    </cdr:sp>
  </cdr:relSizeAnchor>
</c:userShapes>
</file>

<file path=ppt/drawings/drawing5.xml><?xml version="1.0" encoding="utf-8"?>
<c:userShapes xmlns:c="http://schemas.openxmlformats.org/drawingml/2006/chart">
  <cdr:relSizeAnchor xmlns:cdr="http://schemas.openxmlformats.org/drawingml/2006/chartDrawing">
    <cdr:from>
      <cdr:x>0.80371</cdr:x>
      <cdr:y>0.17597</cdr:y>
    </cdr:from>
    <cdr:to>
      <cdr:x>0.88776</cdr:x>
      <cdr:y>0.28887</cdr:y>
    </cdr:to>
    <cdr:sp macro="" textlink="">
      <cdr:nvSpPr>
        <cdr:cNvPr id="2" name="Rectangle 1">
          <a:extLst xmlns:a="http://schemas.openxmlformats.org/drawingml/2006/main">
            <a:ext uri="{FF2B5EF4-FFF2-40B4-BE49-F238E27FC236}">
              <a16:creationId xmlns:a16="http://schemas.microsoft.com/office/drawing/2014/main" id="{48696DB7-F997-35C5-409B-6DD6F8870813}"/>
            </a:ext>
          </a:extLst>
        </cdr:cNvPr>
        <cdr:cNvSpPr/>
      </cdr:nvSpPr>
      <cdr:spPr>
        <a:xfrm xmlns:a="http://schemas.openxmlformats.org/drawingml/2006/main">
          <a:off x="7207727" y="831368"/>
          <a:ext cx="753724" cy="53338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D+15</a:t>
          </a:r>
        </a:p>
      </cdr:txBody>
    </cdr:sp>
  </cdr:relSizeAnchor>
  <cdr:relSizeAnchor xmlns:cdr="http://schemas.openxmlformats.org/drawingml/2006/chartDrawing">
    <cdr:from>
      <cdr:x>0.90449</cdr:x>
      <cdr:y>0.79808</cdr:y>
    </cdr:from>
    <cdr:to>
      <cdr:x>1</cdr:x>
      <cdr:y>0.88383</cdr:y>
    </cdr:to>
    <cdr:sp macro="" textlink="">
      <cdr:nvSpPr>
        <cdr:cNvPr id="3" name="Rectangle 2">
          <a:extLst xmlns:a="http://schemas.openxmlformats.org/drawingml/2006/main">
            <a:ext uri="{FF2B5EF4-FFF2-40B4-BE49-F238E27FC236}">
              <a16:creationId xmlns:a16="http://schemas.microsoft.com/office/drawing/2014/main" id="{4756F8A6-BD38-AA77-D7A3-EEF328AECC5B}"/>
            </a:ext>
          </a:extLst>
        </cdr:cNvPr>
        <cdr:cNvSpPr/>
      </cdr:nvSpPr>
      <cdr:spPr>
        <a:xfrm xmlns:a="http://schemas.openxmlformats.org/drawingml/2006/main" flipH="1">
          <a:off x="8111501" y="3770453"/>
          <a:ext cx="856525" cy="40511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D+30</a:t>
          </a:r>
        </a:p>
      </cdr:txBody>
    </cdr:sp>
  </cdr:relSizeAnchor>
  <cdr:relSizeAnchor xmlns:cdr="http://schemas.openxmlformats.org/drawingml/2006/chartDrawing">
    <cdr:from>
      <cdr:x>0.74743</cdr:x>
      <cdr:y>0.33065</cdr:y>
    </cdr:from>
    <cdr:to>
      <cdr:x>0.83147</cdr:x>
      <cdr:y>0.44355</cdr:y>
    </cdr:to>
    <cdr:sp macro="" textlink="">
      <cdr:nvSpPr>
        <cdr:cNvPr id="4" name="Rectangle 3">
          <a:extLst xmlns:a="http://schemas.openxmlformats.org/drawingml/2006/main">
            <a:ext uri="{FF2B5EF4-FFF2-40B4-BE49-F238E27FC236}">
              <a16:creationId xmlns:a16="http://schemas.microsoft.com/office/drawing/2014/main" id="{AD8A2CEF-8AA6-B448-094A-BEAE6F78853F}"/>
            </a:ext>
          </a:extLst>
        </cdr:cNvPr>
        <cdr:cNvSpPr/>
      </cdr:nvSpPr>
      <cdr:spPr>
        <a:xfrm xmlns:a="http://schemas.openxmlformats.org/drawingml/2006/main">
          <a:off x="6702942" y="1562108"/>
          <a:ext cx="753724" cy="53338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R+10</a:t>
          </a:r>
        </a:p>
      </cdr:txBody>
    </cdr:sp>
  </cdr:relSizeAnchor>
  <cdr:relSizeAnchor xmlns:cdr="http://schemas.openxmlformats.org/drawingml/2006/chartDrawing">
    <cdr:from>
      <cdr:x>0.6408</cdr:x>
      <cdr:y>0.44355</cdr:y>
    </cdr:from>
    <cdr:to>
      <cdr:x>0.72485</cdr:x>
      <cdr:y>0.55645</cdr:y>
    </cdr:to>
    <cdr:sp macro="" textlink="">
      <cdr:nvSpPr>
        <cdr:cNvPr id="5" name="Rectangle 4">
          <a:extLst xmlns:a="http://schemas.openxmlformats.org/drawingml/2006/main">
            <a:ext uri="{FF2B5EF4-FFF2-40B4-BE49-F238E27FC236}">
              <a16:creationId xmlns:a16="http://schemas.microsoft.com/office/drawing/2014/main" id="{084CED23-B2A3-617E-7EB2-28591BFD3C3A}"/>
            </a:ext>
          </a:extLst>
        </cdr:cNvPr>
        <cdr:cNvSpPr/>
      </cdr:nvSpPr>
      <cdr:spPr>
        <a:xfrm xmlns:a="http://schemas.openxmlformats.org/drawingml/2006/main">
          <a:off x="5746745" y="2095508"/>
          <a:ext cx="753724" cy="53338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Even</a:t>
          </a:r>
        </a:p>
      </cdr:txBody>
    </cdr:sp>
  </cdr:relSizeAnchor>
  <cdr:relSizeAnchor xmlns:cdr="http://schemas.openxmlformats.org/drawingml/2006/chartDrawing">
    <cdr:from>
      <cdr:x>0.69759</cdr:x>
      <cdr:y>0.5913</cdr:y>
    </cdr:from>
    <cdr:to>
      <cdr:x>0.78164</cdr:x>
      <cdr:y>0.7042</cdr:y>
    </cdr:to>
    <cdr:sp macro="" textlink="">
      <cdr:nvSpPr>
        <cdr:cNvPr id="6" name="Rectangle 5">
          <a:extLst xmlns:a="http://schemas.openxmlformats.org/drawingml/2006/main">
            <a:ext uri="{FF2B5EF4-FFF2-40B4-BE49-F238E27FC236}">
              <a16:creationId xmlns:a16="http://schemas.microsoft.com/office/drawing/2014/main" id="{FC0AFBA4-9FE3-762F-D621-7E61971665A9}"/>
            </a:ext>
          </a:extLst>
        </cdr:cNvPr>
        <cdr:cNvSpPr/>
      </cdr:nvSpPr>
      <cdr:spPr>
        <a:xfrm xmlns:a="http://schemas.openxmlformats.org/drawingml/2006/main">
          <a:off x="6256030" y="2793526"/>
          <a:ext cx="753724" cy="533384"/>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R+3</a:t>
          </a:r>
        </a:p>
      </cdr:txBody>
    </cdr:sp>
  </cdr:relSizeAnchor>
</c:userShapes>
</file>

<file path=ppt/drawings/drawing6.xml><?xml version="1.0" encoding="utf-8"?>
<c:userShapes xmlns:c="http://schemas.openxmlformats.org/drawingml/2006/chart">
  <cdr:relSizeAnchor xmlns:cdr="http://schemas.openxmlformats.org/drawingml/2006/chartDrawing">
    <cdr:from>
      <cdr:x>0.68157</cdr:x>
      <cdr:y>0.5</cdr:y>
    </cdr:from>
    <cdr:to>
      <cdr:x>0.96484</cdr:x>
      <cdr:y>0.72863</cdr:y>
    </cdr:to>
    <cdr:sp macro="" textlink="">
      <cdr:nvSpPr>
        <cdr:cNvPr id="2" name="TextBox 2">
          <a:extLst xmlns:a="http://schemas.openxmlformats.org/drawingml/2006/main">
            <a:ext uri="{FF2B5EF4-FFF2-40B4-BE49-F238E27FC236}">
              <a16:creationId xmlns:a16="http://schemas.microsoft.com/office/drawing/2014/main" id="{7DDDC26B-2AB4-2E77-B08F-9FC985A81DCE}"/>
            </a:ext>
          </a:extLst>
        </cdr:cNvPr>
        <cdr:cNvSpPr txBox="1"/>
      </cdr:nvSpPr>
      <cdr:spPr>
        <a:xfrm xmlns:a="http://schemas.openxmlformats.org/drawingml/2006/main">
          <a:off x="5609016" y="2019300"/>
          <a:ext cx="2331216" cy="92333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If this margin holds, </a:t>
          </a:r>
        </a:p>
        <a:p xmlns:a="http://schemas.openxmlformats.org/drawingml/2006/main">
          <a:r>
            <a:rPr lang="en-US" dirty="0"/>
            <a:t>it would be the widest </a:t>
          </a:r>
        </a:p>
        <a:p xmlns:a="http://schemas.openxmlformats.org/drawingml/2006/main">
          <a:r>
            <a:rPr lang="en-US" dirty="0"/>
            <a:t>in history of polling</a:t>
          </a:r>
        </a:p>
      </cdr:txBody>
    </cdr:sp>
  </cdr:relSizeAnchor>
  <cdr:relSizeAnchor xmlns:cdr="http://schemas.openxmlformats.org/drawingml/2006/chartDrawing">
    <cdr:from>
      <cdr:x>0.88448</cdr:x>
      <cdr:y>0.29639</cdr:y>
    </cdr:from>
    <cdr:to>
      <cdr:x>0.92529</cdr:x>
      <cdr:y>0.48197</cdr:y>
    </cdr:to>
    <cdr:cxnSp macro="">
      <cdr:nvCxnSpPr>
        <cdr:cNvPr id="4" name="Straight Arrow Connector 3">
          <a:extLst xmlns:a="http://schemas.openxmlformats.org/drawingml/2006/main">
            <a:ext uri="{FF2B5EF4-FFF2-40B4-BE49-F238E27FC236}">
              <a16:creationId xmlns:a16="http://schemas.microsoft.com/office/drawing/2014/main" id="{11604827-B042-81EC-6CF7-70BA1B8D7FD5}"/>
            </a:ext>
          </a:extLst>
        </cdr:cNvPr>
        <cdr:cNvCxnSpPr/>
      </cdr:nvCxnSpPr>
      <cdr:spPr>
        <a:xfrm xmlns:a="http://schemas.openxmlformats.org/drawingml/2006/main" flipH="1">
          <a:off x="7444339" y="1197015"/>
          <a:ext cx="343494" cy="74946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7.xml><?xml version="1.0" encoding="utf-8"?>
<c:userShapes xmlns:c="http://schemas.openxmlformats.org/drawingml/2006/chart">
  <cdr:relSizeAnchor xmlns:cdr="http://schemas.openxmlformats.org/drawingml/2006/chartDrawing">
    <cdr:from>
      <cdr:x>0.83327</cdr:x>
      <cdr:y>0.40498</cdr:y>
    </cdr:from>
    <cdr:to>
      <cdr:x>0.99992</cdr:x>
      <cdr:y>0.50141</cdr:y>
    </cdr:to>
    <cdr:sp macro="" textlink="">
      <cdr:nvSpPr>
        <cdr:cNvPr id="2" name="Rectangle 1">
          <a:extLst xmlns:a="http://schemas.openxmlformats.org/drawingml/2006/main">
            <a:ext uri="{FF2B5EF4-FFF2-40B4-BE49-F238E27FC236}">
              <a16:creationId xmlns:a16="http://schemas.microsoft.com/office/drawing/2014/main" id="{2DFFC57D-BCAC-7DC8-0421-9AB2EA3A09BA}"/>
            </a:ext>
          </a:extLst>
        </cdr:cNvPr>
        <cdr:cNvSpPr/>
      </cdr:nvSpPr>
      <cdr:spPr>
        <a:xfrm xmlns:a="http://schemas.openxmlformats.org/drawingml/2006/main">
          <a:off x="3276600" y="1600200"/>
          <a:ext cx="655320" cy="38100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D+4</a:t>
          </a:r>
        </a:p>
      </cdr:txBody>
    </cdr:sp>
  </cdr:relSizeAnchor>
  <cdr:relSizeAnchor xmlns:cdr="http://schemas.openxmlformats.org/drawingml/2006/chartDrawing">
    <cdr:from>
      <cdr:x>0.79451</cdr:x>
      <cdr:y>0.79068</cdr:y>
    </cdr:from>
    <cdr:to>
      <cdr:x>1</cdr:x>
      <cdr:y>0.92689</cdr:y>
    </cdr:to>
    <cdr:sp macro="" textlink="">
      <cdr:nvSpPr>
        <cdr:cNvPr id="3" name="Rectangle 2">
          <a:extLst xmlns:a="http://schemas.openxmlformats.org/drawingml/2006/main">
            <a:ext uri="{FF2B5EF4-FFF2-40B4-BE49-F238E27FC236}">
              <a16:creationId xmlns:a16="http://schemas.microsoft.com/office/drawing/2014/main" id="{2DFFC57D-BCAC-7DC8-0421-9AB2EA3A09BA}"/>
            </a:ext>
          </a:extLst>
        </cdr:cNvPr>
        <cdr:cNvSpPr/>
      </cdr:nvSpPr>
      <cdr:spPr>
        <a:xfrm xmlns:a="http://schemas.openxmlformats.org/drawingml/2006/main">
          <a:off x="3124200" y="3124200"/>
          <a:ext cx="808038" cy="538220"/>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R+17</a:t>
          </a:r>
        </a:p>
      </cdr:txBody>
    </cdr:sp>
  </cdr:relSizeAnchor>
</c:userShapes>
</file>

<file path=ppt/drawings/drawing8.xml><?xml version="1.0" encoding="utf-8"?>
<c:userShapes xmlns:c="http://schemas.openxmlformats.org/drawingml/2006/chart">
  <cdr:relSizeAnchor xmlns:cdr="http://schemas.openxmlformats.org/drawingml/2006/chartDrawing">
    <cdr:from>
      <cdr:x>0.80611</cdr:x>
      <cdr:y>0.79458</cdr:y>
    </cdr:from>
    <cdr:to>
      <cdr:x>0.95586</cdr:x>
      <cdr:y>0.9308</cdr:y>
    </cdr:to>
    <cdr:sp macro="" textlink="">
      <cdr:nvSpPr>
        <cdr:cNvPr id="2" name="Rectangle 1">
          <a:extLst xmlns:a="http://schemas.openxmlformats.org/drawingml/2006/main">
            <a:ext uri="{FF2B5EF4-FFF2-40B4-BE49-F238E27FC236}">
              <a16:creationId xmlns:a16="http://schemas.microsoft.com/office/drawing/2014/main" id="{09D4CBF9-0FEC-07FD-A502-293D98188A29}"/>
            </a:ext>
          </a:extLst>
        </cdr:cNvPr>
        <cdr:cNvSpPr/>
      </cdr:nvSpPr>
      <cdr:spPr>
        <a:xfrm xmlns:a="http://schemas.openxmlformats.org/drawingml/2006/main">
          <a:off x="3624100" y="3139614"/>
          <a:ext cx="673261" cy="538245"/>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R+14</a:t>
          </a:r>
        </a:p>
      </cdr:txBody>
    </cdr:sp>
  </cdr:relSizeAnchor>
  <cdr:relSizeAnchor xmlns:cdr="http://schemas.openxmlformats.org/drawingml/2006/chartDrawing">
    <cdr:from>
      <cdr:x>0.79796</cdr:x>
      <cdr:y>0.39698</cdr:y>
    </cdr:from>
    <cdr:to>
      <cdr:x>0.97769</cdr:x>
      <cdr:y>0.5332</cdr:y>
    </cdr:to>
    <cdr:sp macro="" textlink="">
      <cdr:nvSpPr>
        <cdr:cNvPr id="3" name="Rectangle 2">
          <a:extLst xmlns:a="http://schemas.openxmlformats.org/drawingml/2006/main">
            <a:ext uri="{FF2B5EF4-FFF2-40B4-BE49-F238E27FC236}">
              <a16:creationId xmlns:a16="http://schemas.microsoft.com/office/drawing/2014/main" id="{9DD34507-B531-647D-B18B-23C161F45507}"/>
            </a:ext>
          </a:extLst>
        </cdr:cNvPr>
        <cdr:cNvSpPr/>
      </cdr:nvSpPr>
      <cdr:spPr>
        <a:xfrm xmlns:a="http://schemas.openxmlformats.org/drawingml/2006/main">
          <a:off x="3587469" y="1568595"/>
          <a:ext cx="808031" cy="538245"/>
        </a:xfrm>
        <a:prstGeom xmlns:a="http://schemas.openxmlformats.org/drawingml/2006/main" prst="rect">
          <a:avLst/>
        </a:prstGeom>
        <a:noFill xmlns:a="http://schemas.openxmlformats.org/drawingml/2006/mai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US" sz="1800" b="1" dirty="0">
              <a:solidFill>
                <a:schemeClr val="tx1"/>
              </a:solidFill>
            </a:rPr>
            <a:t>D+12</a:t>
          </a:r>
        </a:p>
      </cdr:txBody>
    </cdr:sp>
  </cdr:relSizeAnchor>
</c:userShapes>
</file>

<file path=ppt/drawings/drawing9.xml><?xml version="1.0" encoding="utf-8"?>
<c:userShapes xmlns:c="http://schemas.openxmlformats.org/drawingml/2006/chart">
  <cdr:relSizeAnchor xmlns:cdr="http://schemas.openxmlformats.org/drawingml/2006/chartDrawing">
    <cdr:from>
      <cdr:x>0.13729</cdr:x>
      <cdr:y>0.21633</cdr:y>
    </cdr:from>
    <cdr:to>
      <cdr:x>0.2282</cdr:x>
      <cdr:y>0.43468</cdr:y>
    </cdr:to>
    <cdr:sp macro="" textlink="">
      <cdr:nvSpPr>
        <cdr:cNvPr id="2" name="TextBox 1">
          <a:extLst xmlns:a="http://schemas.openxmlformats.org/drawingml/2006/main">
            <a:ext uri="{FF2B5EF4-FFF2-40B4-BE49-F238E27FC236}">
              <a16:creationId xmlns:a16="http://schemas.microsoft.com/office/drawing/2014/main" id="{B73A337A-97B1-45E0-B453-E1097B5B2076}"/>
            </a:ext>
          </a:extLst>
        </cdr:cNvPr>
        <cdr:cNvSpPr txBox="1"/>
      </cdr:nvSpPr>
      <cdr:spPr>
        <a:xfrm xmlns:a="http://schemas.openxmlformats.org/drawingml/2006/main">
          <a:off x="1380877" y="90590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Black</a:t>
          </a:r>
        </a:p>
      </cdr:txBody>
    </cdr:sp>
  </cdr:relSizeAnchor>
  <cdr:relSizeAnchor xmlns:cdr="http://schemas.openxmlformats.org/drawingml/2006/chartDrawing">
    <cdr:from>
      <cdr:x>0.21503</cdr:x>
      <cdr:y>0.2943</cdr:y>
    </cdr:from>
    <cdr:to>
      <cdr:x>0.24533</cdr:x>
      <cdr:y>0.32278</cdr:y>
    </cdr:to>
    <cdr:cxnSp macro="">
      <cdr:nvCxnSpPr>
        <cdr:cNvPr id="4" name="Straight Arrow Connector 3">
          <a:extLst xmlns:a="http://schemas.openxmlformats.org/drawingml/2006/main">
            <a:ext uri="{FF2B5EF4-FFF2-40B4-BE49-F238E27FC236}">
              <a16:creationId xmlns:a16="http://schemas.microsoft.com/office/drawing/2014/main" id="{A1279ECE-2A9D-4294-82A0-8E01404AE0F5}"/>
            </a:ext>
          </a:extLst>
        </cdr:cNvPr>
        <cdr:cNvCxnSpPr/>
      </cdr:nvCxnSpPr>
      <cdr:spPr>
        <a:xfrm xmlns:a="http://schemas.openxmlformats.org/drawingml/2006/main">
          <a:off x="2162756" y="1232452"/>
          <a:ext cx="304800" cy="11926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0.31253</cdr:x>
      <cdr:y>0.36946</cdr:y>
    </cdr:from>
    <cdr:to>
      <cdr:x>0.40344</cdr:x>
      <cdr:y>0.58782</cdr:y>
    </cdr:to>
    <cdr:sp macro="" textlink="">
      <cdr:nvSpPr>
        <cdr:cNvPr id="6" name="TextBox 5">
          <a:extLst xmlns:a="http://schemas.openxmlformats.org/drawingml/2006/main">
            <a:ext uri="{FF2B5EF4-FFF2-40B4-BE49-F238E27FC236}">
              <a16:creationId xmlns:a16="http://schemas.microsoft.com/office/drawing/2014/main" id="{6A25C7C9-2ED6-4272-924B-FBCBA9E1DB04}"/>
            </a:ext>
          </a:extLst>
        </cdr:cNvPr>
        <cdr:cNvSpPr txBox="1"/>
      </cdr:nvSpPr>
      <cdr:spPr>
        <a:xfrm xmlns:a="http://schemas.openxmlformats.org/drawingml/2006/main">
          <a:off x="3143417" y="154719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t>Hispanic</a:t>
          </a:r>
        </a:p>
      </cdr:txBody>
    </cdr:sp>
  </cdr:relSizeAnchor>
  <cdr:relSizeAnchor xmlns:cdr="http://schemas.openxmlformats.org/drawingml/2006/chartDrawing">
    <cdr:from>
      <cdr:x>0.31253</cdr:x>
      <cdr:y>0.43671</cdr:y>
    </cdr:from>
    <cdr:to>
      <cdr:x>0.32307</cdr:x>
      <cdr:y>0.47864</cdr:y>
    </cdr:to>
    <cdr:cxnSp macro="">
      <cdr:nvCxnSpPr>
        <cdr:cNvPr id="8" name="Straight Arrow Connector 7">
          <a:extLst xmlns:a="http://schemas.openxmlformats.org/drawingml/2006/main">
            <a:ext uri="{FF2B5EF4-FFF2-40B4-BE49-F238E27FC236}">
              <a16:creationId xmlns:a16="http://schemas.microsoft.com/office/drawing/2014/main" id="{0155BCF6-DB3D-4B39-8EFB-DB8677DA9B85}"/>
            </a:ext>
          </a:extLst>
        </cdr:cNvPr>
        <cdr:cNvCxnSpPr>
          <a:endCxn xmlns:a="http://schemas.openxmlformats.org/drawingml/2006/main" id="6" idx="1"/>
        </cdr:cNvCxnSpPr>
      </cdr:nvCxnSpPr>
      <cdr:spPr>
        <a:xfrm xmlns:a="http://schemas.openxmlformats.org/drawingml/2006/main" flipH="1">
          <a:off x="3143417" y="1828800"/>
          <a:ext cx="106017" cy="17559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0.30726</cdr:x>
      <cdr:y>0.65506</cdr:y>
    </cdr:from>
    <cdr:to>
      <cdr:x>0.39817</cdr:x>
      <cdr:y>0.87342</cdr:y>
    </cdr:to>
    <cdr:sp macro="" textlink="">
      <cdr:nvSpPr>
        <cdr:cNvPr id="9" name="TextBox 8">
          <a:extLst xmlns:a="http://schemas.openxmlformats.org/drawingml/2006/main">
            <a:ext uri="{FF2B5EF4-FFF2-40B4-BE49-F238E27FC236}">
              <a16:creationId xmlns:a16="http://schemas.microsoft.com/office/drawing/2014/main" id="{C240025B-6FB1-450B-AA83-09E5931A9C7F}"/>
            </a:ext>
          </a:extLst>
        </cdr:cNvPr>
        <cdr:cNvSpPr txBox="1"/>
      </cdr:nvSpPr>
      <cdr:spPr>
        <a:xfrm xmlns:a="http://schemas.openxmlformats.org/drawingml/2006/main">
          <a:off x="3090408" y="27432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t>White, non-Hispanic</a:t>
          </a:r>
        </a:p>
      </cdr:txBody>
    </cdr:sp>
  </cdr:relSizeAnchor>
  <cdr:relSizeAnchor xmlns:cdr="http://schemas.openxmlformats.org/drawingml/2006/chartDrawing">
    <cdr:from>
      <cdr:x>0.35996</cdr:x>
      <cdr:y>0.57911</cdr:y>
    </cdr:from>
    <cdr:to>
      <cdr:x>0.38104</cdr:x>
      <cdr:y>0.64557</cdr:y>
    </cdr:to>
    <cdr:cxnSp macro="">
      <cdr:nvCxnSpPr>
        <cdr:cNvPr id="11" name="Straight Arrow Connector 10">
          <a:extLst xmlns:a="http://schemas.openxmlformats.org/drawingml/2006/main">
            <a:ext uri="{FF2B5EF4-FFF2-40B4-BE49-F238E27FC236}">
              <a16:creationId xmlns:a16="http://schemas.microsoft.com/office/drawing/2014/main" id="{DBFF177D-D83E-4E5E-9610-369E97C06B8A}"/>
            </a:ext>
          </a:extLst>
        </cdr:cNvPr>
        <cdr:cNvCxnSpPr/>
      </cdr:nvCxnSpPr>
      <cdr:spPr>
        <a:xfrm xmlns:a="http://schemas.openxmlformats.org/drawingml/2006/main" flipV="1">
          <a:off x="3620495" y="2425148"/>
          <a:ext cx="212035" cy="27829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61D4D5-824E-457A-A439-87E6CFF8B0F8}" type="datetimeFigureOut">
              <a:rPr lang="en-US" smtClean="0"/>
              <a:t>10/28/2024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8FE75-1E65-428F-90D4-8E85B96D864E}" type="slidenum">
              <a:rPr lang="en-US" smtClean="0"/>
              <a:t>‹#›</a:t>
            </a:fld>
            <a:endParaRPr lang="en-US"/>
          </a:p>
        </p:txBody>
      </p:sp>
    </p:spTree>
    <p:extLst>
      <p:ext uri="{BB962C8B-B14F-4D97-AF65-F5344CB8AC3E}">
        <p14:creationId xmlns:p14="http://schemas.microsoft.com/office/powerpoint/2010/main" val="1920975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F1D0E-2ACE-49E7-A02A-8C632C5E82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5078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10/28/2024</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256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425269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extLst>
      <p:ext uri="{BB962C8B-B14F-4D97-AF65-F5344CB8AC3E}">
        <p14:creationId xmlns:p14="http://schemas.microsoft.com/office/powerpoint/2010/main" val="24309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6" y="6528815"/>
            <a:ext cx="1278151" cy="228600"/>
          </a:xfrm>
          <a:prstGeom prst="rect">
            <a:avLst/>
          </a:prstGeom>
        </p:spPr>
        <p:txBody>
          <a:bodyPr vert="horz" lIns="91440" tIns="45720" rIns="91440" bIns="45720" rtlCol="0" anchor="ctr"/>
          <a:lstStyle>
            <a:lvl1pPr algn="r">
              <a:defRPr sz="675"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8" y="343719"/>
            <a:ext cx="1173021" cy="879766"/>
          </a:xfrm>
          <a:prstGeom prst="rect">
            <a:avLst/>
          </a:prstGeom>
        </p:spPr>
      </p:pic>
    </p:spTree>
    <p:extLst>
      <p:ext uri="{BB962C8B-B14F-4D97-AF65-F5344CB8AC3E}">
        <p14:creationId xmlns:p14="http://schemas.microsoft.com/office/powerpoint/2010/main" val="2889195204"/>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278491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10/28/2024</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6762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extLst>
      <p:ext uri="{BB962C8B-B14F-4D97-AF65-F5344CB8AC3E}">
        <p14:creationId xmlns:p14="http://schemas.microsoft.com/office/powerpoint/2010/main" val="80220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071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extLst>
      <p:ext uri="{BB962C8B-B14F-4D97-AF65-F5344CB8AC3E}">
        <p14:creationId xmlns:p14="http://schemas.microsoft.com/office/powerpoint/2010/main" val="8687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extLst>
      <p:ext uri="{BB962C8B-B14F-4D97-AF65-F5344CB8AC3E}">
        <p14:creationId xmlns:p14="http://schemas.microsoft.com/office/powerpoint/2010/main" val="287613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760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10/28/2024</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extLst>
      <p:ext uri="{BB962C8B-B14F-4D97-AF65-F5344CB8AC3E}">
        <p14:creationId xmlns:p14="http://schemas.microsoft.com/office/powerpoint/2010/main" val="47093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10/28/2024</a:t>
            </a:fld>
            <a:endParaRPr lang="en-US" sz="1400" dirty="0">
              <a:solidFill>
                <a:srgbClr val="5A6378"/>
              </a:solidFill>
            </a:endParaRPr>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extLst>
      <p:ext uri="{BB962C8B-B14F-4D97-AF65-F5344CB8AC3E}">
        <p14:creationId xmlns:p14="http://schemas.microsoft.com/office/powerpoint/2010/main" val="425633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chart" Target="../charts/chart20.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1D35B-20F4-E8C2-2A57-B1515A66F8D6}"/>
              </a:ext>
            </a:extLst>
          </p:cNvPr>
          <p:cNvSpPr>
            <a:spLocks noGrp="1"/>
          </p:cNvSpPr>
          <p:nvPr>
            <p:ph type="title"/>
          </p:nvPr>
        </p:nvSpPr>
        <p:spPr>
          <a:xfrm>
            <a:off x="2133600" y="1524001"/>
            <a:ext cx="7772400" cy="2200275"/>
          </a:xfrm>
        </p:spPr>
        <p:txBody>
          <a:bodyPr>
            <a:normAutofit/>
          </a:bodyPr>
          <a:lstStyle/>
          <a:p>
            <a:pPr algn="ctr"/>
            <a:r>
              <a:rPr lang="en-US" sz="4000" dirty="0"/>
              <a:t>Harris, not Biden</a:t>
            </a:r>
            <a:br>
              <a:rPr lang="en-US" sz="4000" dirty="0"/>
            </a:br>
            <a:r>
              <a:rPr lang="en-US" sz="2800" dirty="0"/>
              <a:t>Dynamics of the 2024 presidential election</a:t>
            </a:r>
            <a:br>
              <a:rPr lang="en-US" dirty="0"/>
            </a:br>
            <a:endParaRPr lang="en-US" sz="3200" dirty="0"/>
          </a:p>
        </p:txBody>
      </p:sp>
      <p:sp>
        <p:nvSpPr>
          <p:cNvPr id="3" name="Text Placeholder 2">
            <a:extLst>
              <a:ext uri="{FF2B5EF4-FFF2-40B4-BE49-F238E27FC236}">
                <a16:creationId xmlns:a16="http://schemas.microsoft.com/office/drawing/2014/main" id="{06836420-CBAC-52EA-4972-BBDE25ACFD72}"/>
              </a:ext>
            </a:extLst>
          </p:cNvPr>
          <p:cNvSpPr>
            <a:spLocks noGrp="1"/>
          </p:cNvSpPr>
          <p:nvPr>
            <p:ph type="body" idx="1"/>
          </p:nvPr>
        </p:nvSpPr>
        <p:spPr/>
        <p:txBody>
          <a:bodyPr>
            <a:normAutofit fontScale="92500" lnSpcReduction="20000"/>
          </a:bodyPr>
          <a:lstStyle/>
          <a:p>
            <a:pPr algn="ctr"/>
            <a:r>
              <a:rPr lang="en-US" sz="3900" dirty="0"/>
              <a:t>Webinar – October 28, 2024</a:t>
            </a:r>
          </a:p>
          <a:p>
            <a:pPr algn="ctr"/>
            <a:endParaRPr lang="en-US" dirty="0"/>
          </a:p>
          <a:p>
            <a:pPr algn="ctr"/>
            <a:r>
              <a:rPr lang="en-US" sz="3000" dirty="0"/>
              <a:t>Tom Patterson, Harvard University</a:t>
            </a:r>
          </a:p>
        </p:txBody>
      </p:sp>
    </p:spTree>
    <p:extLst>
      <p:ext uri="{BB962C8B-B14F-4D97-AF65-F5344CB8AC3E}">
        <p14:creationId xmlns:p14="http://schemas.microsoft.com/office/powerpoint/2010/main" val="1508500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A0DB2-94BB-BA28-60C2-8A5EA697E849}"/>
              </a:ext>
            </a:extLst>
          </p:cNvPr>
          <p:cNvSpPr>
            <a:spLocks noGrp="1"/>
          </p:cNvSpPr>
          <p:nvPr>
            <p:ph type="title"/>
          </p:nvPr>
        </p:nvSpPr>
        <p:spPr/>
        <p:txBody>
          <a:bodyPr/>
          <a:lstStyle/>
          <a:p>
            <a:r>
              <a:rPr lang="en-US" dirty="0"/>
              <a:t>Enthusiasm Level, 2008-2020</a:t>
            </a:r>
          </a:p>
        </p:txBody>
      </p:sp>
      <p:graphicFrame>
        <p:nvGraphicFramePr>
          <p:cNvPr id="6" name="Content Placeholder 5">
            <a:extLst>
              <a:ext uri="{FF2B5EF4-FFF2-40B4-BE49-F238E27FC236}">
                <a16:creationId xmlns:a16="http://schemas.microsoft.com/office/drawing/2014/main" id="{87E87475-A4C0-A38C-683A-212AEFA9C5C2}"/>
              </a:ext>
            </a:extLst>
          </p:cNvPr>
          <p:cNvGraphicFramePr>
            <a:graphicFrameLocks noGrp="1"/>
          </p:cNvGraphicFramePr>
          <p:nvPr>
            <p:ph idx="1"/>
            <p:extLst>
              <p:ext uri="{D42A27DB-BD31-4B8C-83A1-F6EECF244321}">
                <p14:modId xmlns:p14="http://schemas.microsoft.com/office/powerpoint/2010/main" val="4043350292"/>
              </p:ext>
            </p:extLst>
          </p:nvPr>
        </p:nvGraphicFramePr>
        <p:xfrm>
          <a:off x="976133" y="1519177"/>
          <a:ext cx="8677153"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1403EDB1-D3FD-93E8-7E24-17C89AD707E9}"/>
              </a:ext>
            </a:extLst>
          </p:cNvPr>
          <p:cNvSpPr/>
          <p:nvPr/>
        </p:nvSpPr>
        <p:spPr>
          <a:xfrm>
            <a:off x="8960735" y="2679781"/>
            <a:ext cx="692551" cy="4948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D+17</a:t>
            </a:r>
          </a:p>
        </p:txBody>
      </p:sp>
      <p:sp>
        <p:nvSpPr>
          <p:cNvPr id="4" name="Rectangle 3">
            <a:extLst>
              <a:ext uri="{FF2B5EF4-FFF2-40B4-BE49-F238E27FC236}">
                <a16:creationId xmlns:a16="http://schemas.microsoft.com/office/drawing/2014/main" id="{537B1D27-F78A-3D10-0FA5-27A76BDC4CC1}"/>
              </a:ext>
            </a:extLst>
          </p:cNvPr>
          <p:cNvSpPr/>
          <p:nvPr/>
        </p:nvSpPr>
        <p:spPr>
          <a:xfrm>
            <a:off x="8960736" y="3463725"/>
            <a:ext cx="692550" cy="4948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R+11</a:t>
            </a:r>
          </a:p>
        </p:txBody>
      </p:sp>
      <p:sp>
        <p:nvSpPr>
          <p:cNvPr id="5" name="Rectangle 4">
            <a:extLst>
              <a:ext uri="{FF2B5EF4-FFF2-40B4-BE49-F238E27FC236}">
                <a16:creationId xmlns:a16="http://schemas.microsoft.com/office/drawing/2014/main" id="{96D27FD6-9B2B-B698-8A57-E585FA453381}"/>
              </a:ext>
            </a:extLst>
          </p:cNvPr>
          <p:cNvSpPr/>
          <p:nvPr/>
        </p:nvSpPr>
        <p:spPr>
          <a:xfrm>
            <a:off x="8960735" y="4263824"/>
            <a:ext cx="692551" cy="4948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R+2</a:t>
            </a:r>
          </a:p>
        </p:txBody>
      </p:sp>
      <p:sp>
        <p:nvSpPr>
          <p:cNvPr id="7" name="Rectangle 6">
            <a:extLst>
              <a:ext uri="{FF2B5EF4-FFF2-40B4-BE49-F238E27FC236}">
                <a16:creationId xmlns:a16="http://schemas.microsoft.com/office/drawing/2014/main" id="{B3EDF471-7288-DEE1-7DB5-2C695D4404D0}"/>
              </a:ext>
            </a:extLst>
          </p:cNvPr>
          <p:cNvSpPr/>
          <p:nvPr/>
        </p:nvSpPr>
        <p:spPr>
          <a:xfrm>
            <a:off x="8960735" y="5047768"/>
            <a:ext cx="692551" cy="4948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D+7</a:t>
            </a:r>
          </a:p>
        </p:txBody>
      </p:sp>
      <p:sp>
        <p:nvSpPr>
          <p:cNvPr id="8" name="TextBox 7">
            <a:extLst>
              <a:ext uri="{FF2B5EF4-FFF2-40B4-BE49-F238E27FC236}">
                <a16:creationId xmlns:a16="http://schemas.microsoft.com/office/drawing/2014/main" id="{BAA0724E-26F9-C08A-7501-D5F80A89B6E9}"/>
              </a:ext>
            </a:extLst>
          </p:cNvPr>
          <p:cNvSpPr txBox="1"/>
          <p:nvPr/>
        </p:nvSpPr>
        <p:spPr>
          <a:xfrm>
            <a:off x="254643" y="6395977"/>
            <a:ext cx="2037545" cy="369332"/>
          </a:xfrm>
          <a:prstGeom prst="rect">
            <a:avLst/>
          </a:prstGeom>
          <a:noFill/>
        </p:spPr>
        <p:txBody>
          <a:bodyPr wrap="none" rtlCol="0">
            <a:spAutoFit/>
          </a:bodyPr>
          <a:lstStyle/>
          <a:p>
            <a:r>
              <a:rPr lang="en-US" dirty="0"/>
              <a:t>Source: Gallup polls</a:t>
            </a:r>
          </a:p>
        </p:txBody>
      </p:sp>
      <p:sp>
        <p:nvSpPr>
          <p:cNvPr id="9" name="TextBox 8">
            <a:extLst>
              <a:ext uri="{FF2B5EF4-FFF2-40B4-BE49-F238E27FC236}">
                <a16:creationId xmlns:a16="http://schemas.microsoft.com/office/drawing/2014/main" id="{CD61A107-45C7-0E90-C979-B4E2EDC2219C}"/>
              </a:ext>
            </a:extLst>
          </p:cNvPr>
          <p:cNvSpPr txBox="1"/>
          <p:nvPr/>
        </p:nvSpPr>
        <p:spPr>
          <a:xfrm>
            <a:off x="9850055" y="2370998"/>
            <a:ext cx="2191626" cy="3785652"/>
          </a:xfrm>
          <a:prstGeom prst="rect">
            <a:avLst/>
          </a:prstGeom>
          <a:noFill/>
        </p:spPr>
        <p:txBody>
          <a:bodyPr wrap="none" rtlCol="0">
            <a:spAutoFit/>
          </a:bodyPr>
          <a:lstStyle/>
          <a:p>
            <a:r>
              <a:rPr lang="en-US" sz="2400" b="1" dirty="0"/>
              <a:t>In each of </a:t>
            </a:r>
          </a:p>
          <a:p>
            <a:r>
              <a:rPr lang="en-US" sz="2400" b="1" dirty="0"/>
              <a:t>these elections,</a:t>
            </a:r>
          </a:p>
          <a:p>
            <a:r>
              <a:rPr lang="en-US" sz="2400" b="1" dirty="0"/>
              <a:t>actual turnout </a:t>
            </a:r>
          </a:p>
          <a:p>
            <a:r>
              <a:rPr lang="en-US" sz="2400" b="1" dirty="0"/>
              <a:t>was higher for </a:t>
            </a:r>
          </a:p>
          <a:p>
            <a:r>
              <a:rPr lang="en-US" sz="2400" b="1" dirty="0"/>
              <a:t>the party that </a:t>
            </a:r>
          </a:p>
          <a:p>
            <a:r>
              <a:rPr lang="en-US" sz="2400" b="1" dirty="0"/>
              <a:t>had the higher </a:t>
            </a:r>
          </a:p>
          <a:p>
            <a:r>
              <a:rPr lang="en-US" sz="2400" b="1" dirty="0"/>
              <a:t>pre-election </a:t>
            </a:r>
          </a:p>
          <a:p>
            <a:r>
              <a:rPr lang="en-US" sz="2400" b="1" dirty="0"/>
              <a:t>enthusiasm </a:t>
            </a:r>
          </a:p>
          <a:p>
            <a:r>
              <a:rPr lang="en-US" sz="2400" b="1" dirty="0"/>
              <a:t>Level.</a:t>
            </a:r>
          </a:p>
          <a:p>
            <a:r>
              <a:rPr lang="en-US" sz="2400" b="1" dirty="0"/>
              <a:t> </a:t>
            </a:r>
          </a:p>
        </p:txBody>
      </p:sp>
    </p:spTree>
    <p:extLst>
      <p:ext uri="{BB962C8B-B14F-4D97-AF65-F5344CB8AC3E}">
        <p14:creationId xmlns:p14="http://schemas.microsoft.com/office/powerpoint/2010/main" val="1797047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413F-F10F-4287-8633-5E9DEEDD989B}"/>
              </a:ext>
            </a:extLst>
          </p:cNvPr>
          <p:cNvSpPr>
            <a:spLocks noGrp="1"/>
          </p:cNvSpPr>
          <p:nvPr>
            <p:ph type="title"/>
          </p:nvPr>
        </p:nvSpPr>
        <p:spPr/>
        <p:txBody>
          <a:bodyPr/>
          <a:lstStyle/>
          <a:p>
            <a:r>
              <a:rPr lang="en-US" b="1" dirty="0"/>
              <a:t>Enthusiasm Level – 2024</a:t>
            </a:r>
          </a:p>
        </p:txBody>
      </p:sp>
      <p:graphicFrame>
        <p:nvGraphicFramePr>
          <p:cNvPr id="6" name="Content Placeholder 5">
            <a:extLst>
              <a:ext uri="{FF2B5EF4-FFF2-40B4-BE49-F238E27FC236}">
                <a16:creationId xmlns:a16="http://schemas.microsoft.com/office/drawing/2014/main" id="{ED46F07F-E60C-4D44-800D-6004469C44B9}"/>
              </a:ext>
            </a:extLst>
          </p:cNvPr>
          <p:cNvGraphicFramePr>
            <a:graphicFrameLocks noGrp="1"/>
          </p:cNvGraphicFramePr>
          <p:nvPr>
            <p:ph idx="1"/>
            <p:extLst>
              <p:ext uri="{D42A27DB-BD31-4B8C-83A1-F6EECF244321}">
                <p14:modId xmlns:p14="http://schemas.microsoft.com/office/powerpoint/2010/main" val="3078367907"/>
              </p:ext>
            </p:extLst>
          </p:nvPr>
        </p:nvGraphicFramePr>
        <p:xfrm>
          <a:off x="1981200" y="1981200"/>
          <a:ext cx="82296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6CD12E4-076B-4C16-9802-B323A8BE54B1}"/>
              </a:ext>
            </a:extLst>
          </p:cNvPr>
          <p:cNvSpPr txBox="1"/>
          <p:nvPr/>
        </p:nvSpPr>
        <p:spPr>
          <a:xfrm>
            <a:off x="967452" y="6170711"/>
            <a:ext cx="2778518" cy="307777"/>
          </a:xfrm>
          <a:prstGeom prst="rect">
            <a:avLst/>
          </a:prstGeom>
          <a:noFill/>
        </p:spPr>
        <p:txBody>
          <a:bodyPr wrap="none" rtlCol="0">
            <a:spAutoFit/>
          </a:bodyPr>
          <a:lstStyle/>
          <a:p>
            <a:r>
              <a:rPr lang="en-US" sz="1400" dirty="0">
                <a:solidFill>
                  <a:prstClr val="black"/>
                </a:solidFill>
                <a:latin typeface="Calibri" panose="020F0502020204030204"/>
              </a:rPr>
              <a:t>Source: </a:t>
            </a:r>
            <a:r>
              <a:rPr lang="en-US" sz="1400" dirty="0" err="1">
                <a:solidFill>
                  <a:prstClr val="black"/>
                </a:solidFill>
                <a:latin typeface="Calibri" panose="020F0502020204030204"/>
              </a:rPr>
              <a:t>Galup</a:t>
            </a:r>
            <a:r>
              <a:rPr lang="en-US" sz="1400" dirty="0">
                <a:solidFill>
                  <a:prstClr val="black"/>
                </a:solidFill>
                <a:latin typeface="Calibri" panose="020F0502020204030204"/>
              </a:rPr>
              <a:t> poll, August 29, 2024</a:t>
            </a:r>
          </a:p>
        </p:txBody>
      </p:sp>
    </p:spTree>
    <p:extLst>
      <p:ext uri="{BB962C8B-B14F-4D97-AF65-F5344CB8AC3E}">
        <p14:creationId xmlns:p14="http://schemas.microsoft.com/office/powerpoint/2010/main" val="2849420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353FE-CBE3-B597-9E0D-608FB20954CD}"/>
              </a:ext>
            </a:extLst>
          </p:cNvPr>
          <p:cNvSpPr>
            <a:spLocks noGrp="1"/>
          </p:cNvSpPr>
          <p:nvPr>
            <p:ph type="title"/>
          </p:nvPr>
        </p:nvSpPr>
        <p:spPr/>
        <p:txBody>
          <a:bodyPr/>
          <a:lstStyle/>
          <a:p>
            <a:pPr algn="ctr"/>
            <a:r>
              <a:rPr lang="en-US" dirty="0"/>
              <a:t>Enthusiasm Level – Biden vs. Harris</a:t>
            </a:r>
          </a:p>
        </p:txBody>
      </p:sp>
      <p:sp>
        <p:nvSpPr>
          <p:cNvPr id="3" name="Text Placeholder 2">
            <a:extLst>
              <a:ext uri="{FF2B5EF4-FFF2-40B4-BE49-F238E27FC236}">
                <a16:creationId xmlns:a16="http://schemas.microsoft.com/office/drawing/2014/main" id="{8F29AF66-C275-6A83-A7C2-DC92D0BABD1F}"/>
              </a:ext>
            </a:extLst>
          </p:cNvPr>
          <p:cNvSpPr>
            <a:spLocks noGrp="1"/>
          </p:cNvSpPr>
          <p:nvPr>
            <p:ph type="body" idx="1"/>
          </p:nvPr>
        </p:nvSpPr>
        <p:spPr>
          <a:xfrm>
            <a:off x="1828800" y="1676400"/>
            <a:ext cx="4084320" cy="639762"/>
          </a:xfrm>
        </p:spPr>
        <p:txBody>
          <a:bodyPr>
            <a:noAutofit/>
          </a:bodyPr>
          <a:lstStyle/>
          <a:p>
            <a:r>
              <a:rPr lang="en-US" sz="2400" b="1" dirty="0"/>
              <a:t>Biden as Democratic nominee</a:t>
            </a:r>
          </a:p>
          <a:p>
            <a:r>
              <a:rPr lang="en-US" sz="2400" b="1" dirty="0"/>
              <a:t>(March 2024 poll)</a:t>
            </a:r>
          </a:p>
        </p:txBody>
      </p:sp>
      <p:graphicFrame>
        <p:nvGraphicFramePr>
          <p:cNvPr id="9" name="Content Placeholder 8">
            <a:extLst>
              <a:ext uri="{FF2B5EF4-FFF2-40B4-BE49-F238E27FC236}">
                <a16:creationId xmlns:a16="http://schemas.microsoft.com/office/drawing/2014/main" id="{263273F3-3763-E27A-7D3B-60CA2DEB5576}"/>
              </a:ext>
            </a:extLst>
          </p:cNvPr>
          <p:cNvGraphicFramePr>
            <a:graphicFrameLocks noGrp="1"/>
          </p:cNvGraphicFramePr>
          <p:nvPr>
            <p:ph sz="half" idx="2"/>
          </p:nvPr>
        </p:nvGraphicFramePr>
        <p:xfrm>
          <a:off x="1981200" y="2438400"/>
          <a:ext cx="3932238"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1EBE38A8-6F3B-D62C-2E65-313FE52D15F5}"/>
              </a:ext>
            </a:extLst>
          </p:cNvPr>
          <p:cNvSpPr>
            <a:spLocks noGrp="1"/>
          </p:cNvSpPr>
          <p:nvPr>
            <p:ph type="body" sz="quarter" idx="3"/>
          </p:nvPr>
        </p:nvSpPr>
        <p:spPr>
          <a:xfrm>
            <a:off x="6126480" y="1676400"/>
            <a:ext cx="4084320" cy="639762"/>
          </a:xfrm>
        </p:spPr>
        <p:txBody>
          <a:bodyPr>
            <a:noAutofit/>
          </a:bodyPr>
          <a:lstStyle/>
          <a:p>
            <a:r>
              <a:rPr lang="en-US" sz="2400" b="1" dirty="0"/>
              <a:t>Harris as Democratic nominee</a:t>
            </a:r>
          </a:p>
          <a:p>
            <a:r>
              <a:rPr lang="en-US" sz="2400" b="1" dirty="0"/>
              <a:t>(August 2024 poll)</a:t>
            </a:r>
          </a:p>
        </p:txBody>
      </p:sp>
      <p:graphicFrame>
        <p:nvGraphicFramePr>
          <p:cNvPr id="12" name="Content Placeholder 11">
            <a:extLst>
              <a:ext uri="{FF2B5EF4-FFF2-40B4-BE49-F238E27FC236}">
                <a16:creationId xmlns:a16="http://schemas.microsoft.com/office/drawing/2014/main" id="{250E6AF7-5A81-854C-99FE-A05281470117}"/>
              </a:ext>
            </a:extLst>
          </p:cNvPr>
          <p:cNvGraphicFramePr>
            <a:graphicFrameLocks noGrp="1"/>
          </p:cNvGraphicFramePr>
          <p:nvPr>
            <p:ph sz="quarter" idx="4"/>
          </p:nvPr>
        </p:nvGraphicFramePr>
        <p:xfrm>
          <a:off x="6278564" y="2438400"/>
          <a:ext cx="3932237"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5CB8C059-0E25-1D49-288D-CD977370A30E}"/>
              </a:ext>
            </a:extLst>
          </p:cNvPr>
          <p:cNvSpPr/>
          <p:nvPr/>
        </p:nvSpPr>
        <p:spPr>
          <a:xfrm>
            <a:off x="5029200" y="4419600"/>
            <a:ext cx="609600" cy="533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R+4</a:t>
            </a:r>
          </a:p>
        </p:txBody>
      </p:sp>
      <p:sp>
        <p:nvSpPr>
          <p:cNvPr id="8" name="TextBox 7">
            <a:extLst>
              <a:ext uri="{FF2B5EF4-FFF2-40B4-BE49-F238E27FC236}">
                <a16:creationId xmlns:a16="http://schemas.microsoft.com/office/drawing/2014/main" id="{73390285-C2A1-111A-68A6-9D54B12E8FD3}"/>
              </a:ext>
            </a:extLst>
          </p:cNvPr>
          <p:cNvSpPr txBox="1"/>
          <p:nvPr/>
        </p:nvSpPr>
        <p:spPr>
          <a:xfrm>
            <a:off x="1981200" y="6248400"/>
            <a:ext cx="4440896" cy="369332"/>
          </a:xfrm>
          <a:prstGeom prst="rect">
            <a:avLst/>
          </a:prstGeom>
          <a:noFill/>
        </p:spPr>
        <p:txBody>
          <a:bodyPr wrap="none" rtlCol="0">
            <a:spAutoFit/>
          </a:bodyPr>
          <a:lstStyle/>
          <a:p>
            <a:r>
              <a:rPr lang="en-US" dirty="0">
                <a:solidFill>
                  <a:prstClr val="black"/>
                </a:solidFill>
                <a:latin typeface="Calibri" panose="020F0502020204030204"/>
              </a:rPr>
              <a:t>Source: Gallup polls, March and August, 2024</a:t>
            </a:r>
          </a:p>
        </p:txBody>
      </p:sp>
      <p:sp>
        <p:nvSpPr>
          <p:cNvPr id="4" name="TextBox 3">
            <a:extLst>
              <a:ext uri="{FF2B5EF4-FFF2-40B4-BE49-F238E27FC236}">
                <a16:creationId xmlns:a16="http://schemas.microsoft.com/office/drawing/2014/main" id="{32BB1215-FD20-0ADF-48D2-9E4FE9D00666}"/>
              </a:ext>
            </a:extLst>
          </p:cNvPr>
          <p:cNvSpPr txBox="1"/>
          <p:nvPr/>
        </p:nvSpPr>
        <p:spPr>
          <a:xfrm>
            <a:off x="10029933" y="1882815"/>
            <a:ext cx="2162067" cy="4247317"/>
          </a:xfrm>
          <a:prstGeom prst="rect">
            <a:avLst/>
          </a:prstGeom>
          <a:noFill/>
        </p:spPr>
        <p:txBody>
          <a:bodyPr wrap="none" rtlCol="0">
            <a:spAutoFit/>
          </a:bodyPr>
          <a:lstStyle/>
          <a:p>
            <a:r>
              <a:rPr lang="en-US" b="1" dirty="0"/>
              <a:t>The Unknown:</a:t>
            </a:r>
          </a:p>
          <a:p>
            <a:r>
              <a:rPr lang="en-US" dirty="0"/>
              <a:t>Gallup hasn’t </a:t>
            </a:r>
          </a:p>
          <a:p>
            <a:r>
              <a:rPr lang="en-US" dirty="0"/>
              <a:t>asked this </a:t>
            </a:r>
          </a:p>
          <a:p>
            <a:r>
              <a:rPr lang="en-US" dirty="0"/>
              <a:t>question since </a:t>
            </a:r>
          </a:p>
          <a:p>
            <a:r>
              <a:rPr lang="en-US" dirty="0"/>
              <a:t>August and it’s </a:t>
            </a:r>
          </a:p>
          <a:p>
            <a:r>
              <a:rPr lang="en-US" dirty="0"/>
              <a:t>unknown whether </a:t>
            </a:r>
          </a:p>
          <a:p>
            <a:r>
              <a:rPr lang="en-US" dirty="0"/>
              <a:t>Republicans have </a:t>
            </a:r>
          </a:p>
          <a:p>
            <a:r>
              <a:rPr lang="en-US" dirty="0"/>
              <a:t>closed the gap.</a:t>
            </a:r>
          </a:p>
          <a:p>
            <a:endParaRPr lang="en-US" dirty="0"/>
          </a:p>
          <a:p>
            <a:r>
              <a:rPr lang="en-US" b="1" dirty="0"/>
              <a:t>The Known (maybe):</a:t>
            </a:r>
          </a:p>
          <a:p>
            <a:r>
              <a:rPr lang="en-US" dirty="0"/>
              <a:t>Democrats </a:t>
            </a:r>
          </a:p>
          <a:p>
            <a:r>
              <a:rPr lang="en-US" dirty="0"/>
              <a:t>reportedly have </a:t>
            </a:r>
          </a:p>
          <a:p>
            <a:r>
              <a:rPr lang="en-US" dirty="0"/>
              <a:t>the better </a:t>
            </a:r>
          </a:p>
          <a:p>
            <a:r>
              <a:rPr lang="en-US" dirty="0"/>
              <a:t>“ground game.”:</a:t>
            </a:r>
          </a:p>
          <a:p>
            <a:endParaRPr lang="en-US" dirty="0"/>
          </a:p>
        </p:txBody>
      </p:sp>
    </p:spTree>
    <p:extLst>
      <p:ext uri="{BB962C8B-B14F-4D97-AF65-F5344CB8AC3E}">
        <p14:creationId xmlns:p14="http://schemas.microsoft.com/office/powerpoint/2010/main" val="1182742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A688631-0C4D-4A1E-3AFE-F643A8FDA66B}"/>
              </a:ext>
            </a:extLst>
          </p:cNvPr>
          <p:cNvSpPr>
            <a:spLocks noGrp="1"/>
          </p:cNvSpPr>
          <p:nvPr>
            <p:ph type="title"/>
          </p:nvPr>
        </p:nvSpPr>
        <p:spPr/>
        <p:txBody>
          <a:bodyPr>
            <a:normAutofit/>
          </a:bodyPr>
          <a:lstStyle/>
          <a:p>
            <a:r>
              <a:rPr lang="en-US" sz="4400" b="1" dirty="0"/>
              <a:t>Early Voting (as of Oct 25)</a:t>
            </a:r>
          </a:p>
        </p:txBody>
      </p:sp>
      <p:graphicFrame>
        <p:nvGraphicFramePr>
          <p:cNvPr id="11" name="Content Placeholder 10">
            <a:extLst>
              <a:ext uri="{FF2B5EF4-FFF2-40B4-BE49-F238E27FC236}">
                <a16:creationId xmlns:a16="http://schemas.microsoft.com/office/drawing/2014/main" id="{EB5C31E5-5BE0-2881-A4AE-7743F6F5BFAD}"/>
              </a:ext>
            </a:extLst>
          </p:cNvPr>
          <p:cNvGraphicFramePr>
            <a:graphicFrameLocks noGrp="1"/>
          </p:cNvGraphicFramePr>
          <p:nvPr>
            <p:ph idx="1"/>
            <p:extLst>
              <p:ext uri="{D42A27DB-BD31-4B8C-83A1-F6EECF244321}">
                <p14:modId xmlns:p14="http://schemas.microsoft.com/office/powerpoint/2010/main" val="519696712"/>
              </p:ext>
            </p:extLst>
          </p:nvPr>
        </p:nvGraphicFramePr>
        <p:xfrm>
          <a:off x="118098" y="1600200"/>
          <a:ext cx="896803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F8045F27-6B70-6E10-AE82-FE042F27549F}"/>
              </a:ext>
            </a:extLst>
          </p:cNvPr>
          <p:cNvSpPr txBox="1"/>
          <p:nvPr/>
        </p:nvSpPr>
        <p:spPr>
          <a:xfrm>
            <a:off x="9086128" y="2453833"/>
            <a:ext cx="2627452" cy="2554545"/>
          </a:xfrm>
          <a:prstGeom prst="rect">
            <a:avLst/>
          </a:prstGeom>
          <a:noFill/>
        </p:spPr>
        <p:txBody>
          <a:bodyPr wrap="square" rtlCol="0">
            <a:spAutoFit/>
          </a:bodyPr>
          <a:lstStyle/>
          <a:p>
            <a:r>
              <a:rPr lang="en-US" sz="2000" b="1" dirty="0"/>
              <a:t>Although Democrats </a:t>
            </a:r>
          </a:p>
          <a:p>
            <a:r>
              <a:rPr lang="en-US" sz="2000" b="1" dirty="0"/>
              <a:t>have the edge nationally and in most states,  the margin is smaller than in 2020, when, nationally, </a:t>
            </a:r>
          </a:p>
          <a:p>
            <a:r>
              <a:rPr lang="en-US" sz="2000" b="1" dirty="0"/>
              <a:t>they had nearly a 2:1 edge.</a:t>
            </a:r>
          </a:p>
        </p:txBody>
      </p:sp>
    </p:spTree>
    <p:extLst>
      <p:ext uri="{BB962C8B-B14F-4D97-AF65-F5344CB8AC3E}">
        <p14:creationId xmlns:p14="http://schemas.microsoft.com/office/powerpoint/2010/main" val="279788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0B63F-EBD0-6CD5-33F0-3EDCD88D05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28B290-7D1B-24DD-8448-6F1655A72D1F}"/>
              </a:ext>
            </a:extLst>
          </p:cNvPr>
          <p:cNvSpPr>
            <a:spLocks noGrp="1"/>
          </p:cNvSpPr>
          <p:nvPr>
            <p:ph idx="1"/>
          </p:nvPr>
        </p:nvSpPr>
        <p:spPr>
          <a:xfrm>
            <a:off x="1981200" y="1981200"/>
            <a:ext cx="8229600" cy="4495800"/>
          </a:xfrm>
        </p:spPr>
        <p:txBody>
          <a:bodyPr>
            <a:normAutofit/>
          </a:bodyPr>
          <a:lstStyle/>
          <a:p>
            <a:pPr marL="0" indent="0" algn="ctr">
              <a:buNone/>
            </a:pPr>
            <a:r>
              <a:rPr lang="en-US" sz="5400" dirty="0"/>
              <a:t>Key Voting Blocs</a:t>
            </a:r>
          </a:p>
        </p:txBody>
      </p:sp>
    </p:spTree>
    <p:extLst>
      <p:ext uri="{BB962C8B-B14F-4D97-AF65-F5344CB8AC3E}">
        <p14:creationId xmlns:p14="http://schemas.microsoft.com/office/powerpoint/2010/main" val="3290638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D08CE9-2C27-F5B1-0F2F-FF69E9BA073C}"/>
              </a:ext>
            </a:extLst>
          </p:cNvPr>
          <p:cNvSpPr>
            <a:spLocks noGrp="1"/>
          </p:cNvSpPr>
          <p:nvPr>
            <p:ph type="title"/>
          </p:nvPr>
        </p:nvSpPr>
        <p:spPr/>
        <p:txBody>
          <a:bodyPr>
            <a:normAutofit fontScale="90000"/>
          </a:bodyPr>
          <a:lstStyle/>
          <a:p>
            <a:r>
              <a:rPr lang="en-US" sz="4900" b="1" dirty="0"/>
              <a:t>“The Gender Gap” </a:t>
            </a:r>
            <a:br>
              <a:rPr lang="en-US" sz="4900" b="1" dirty="0"/>
            </a:br>
            <a:r>
              <a:rPr lang="en-US" sz="3100" b="1" dirty="0"/>
              <a:t>the difference in the voting preference of women and men</a:t>
            </a:r>
          </a:p>
        </p:txBody>
      </p:sp>
      <p:graphicFrame>
        <p:nvGraphicFramePr>
          <p:cNvPr id="11" name="Content Placeholder 10">
            <a:extLst>
              <a:ext uri="{FF2B5EF4-FFF2-40B4-BE49-F238E27FC236}">
                <a16:creationId xmlns:a16="http://schemas.microsoft.com/office/drawing/2014/main" id="{38D7E956-A58A-584A-1BA1-4CF0EFB013EC}"/>
              </a:ext>
            </a:extLst>
          </p:cNvPr>
          <p:cNvGraphicFramePr>
            <a:graphicFrameLocks noGrp="1"/>
          </p:cNvGraphicFramePr>
          <p:nvPr>
            <p:ph idx="1"/>
          </p:nvPr>
        </p:nvGraphicFramePr>
        <p:xfrm>
          <a:off x="1981200" y="1905000"/>
          <a:ext cx="82296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0DEDF55C-2103-4F23-B0C4-C4F06576B2D1}"/>
              </a:ext>
            </a:extLst>
          </p:cNvPr>
          <p:cNvSpPr txBox="1"/>
          <p:nvPr/>
        </p:nvSpPr>
        <p:spPr>
          <a:xfrm>
            <a:off x="1828800" y="6349678"/>
            <a:ext cx="2963632" cy="369332"/>
          </a:xfrm>
          <a:prstGeom prst="rect">
            <a:avLst/>
          </a:prstGeom>
          <a:noFill/>
        </p:spPr>
        <p:txBody>
          <a:bodyPr wrap="none" rtlCol="0">
            <a:spAutoFit/>
          </a:bodyPr>
          <a:lstStyle/>
          <a:p>
            <a:r>
              <a:rPr lang="en-US" dirty="0">
                <a:solidFill>
                  <a:prstClr val="black"/>
                </a:solidFill>
                <a:latin typeface="Calibri" panose="020F0502020204030204"/>
              </a:rPr>
              <a:t>Source: Politico, August, 2024</a:t>
            </a:r>
          </a:p>
        </p:txBody>
      </p:sp>
    </p:spTree>
    <p:extLst>
      <p:ext uri="{BB962C8B-B14F-4D97-AF65-F5344CB8AC3E}">
        <p14:creationId xmlns:p14="http://schemas.microsoft.com/office/powerpoint/2010/main" val="3416844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1D08CE9-2C27-F5B1-0F2F-FF69E9BA073C}"/>
              </a:ext>
            </a:extLst>
          </p:cNvPr>
          <p:cNvSpPr>
            <a:spLocks noGrp="1"/>
          </p:cNvSpPr>
          <p:nvPr>
            <p:ph type="title"/>
          </p:nvPr>
        </p:nvSpPr>
        <p:spPr/>
        <p:txBody>
          <a:bodyPr>
            <a:normAutofit fontScale="90000"/>
          </a:bodyPr>
          <a:lstStyle/>
          <a:p>
            <a:r>
              <a:rPr lang="en-US" b="1" dirty="0"/>
              <a:t>“The Gender Gap” </a:t>
            </a:r>
            <a:br>
              <a:rPr lang="en-US" b="1" dirty="0"/>
            </a:br>
            <a:r>
              <a:rPr lang="en-US" sz="3100" b="1" dirty="0"/>
              <a:t>the difference in the voting preference of men and women</a:t>
            </a:r>
          </a:p>
        </p:txBody>
      </p:sp>
      <p:graphicFrame>
        <p:nvGraphicFramePr>
          <p:cNvPr id="11" name="Content Placeholder 10">
            <a:extLst>
              <a:ext uri="{FF2B5EF4-FFF2-40B4-BE49-F238E27FC236}">
                <a16:creationId xmlns:a16="http://schemas.microsoft.com/office/drawing/2014/main" id="{38D7E956-A58A-584A-1BA1-4CF0EFB013EC}"/>
              </a:ext>
            </a:extLst>
          </p:cNvPr>
          <p:cNvGraphicFramePr>
            <a:graphicFrameLocks noGrp="1"/>
          </p:cNvGraphicFramePr>
          <p:nvPr>
            <p:ph idx="1"/>
          </p:nvPr>
        </p:nvGraphicFramePr>
        <p:xfrm>
          <a:off x="1981200" y="1905000"/>
          <a:ext cx="8416612"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0DEDF55C-2103-4F23-B0C4-C4F06576B2D1}"/>
              </a:ext>
            </a:extLst>
          </p:cNvPr>
          <p:cNvSpPr txBox="1"/>
          <p:nvPr/>
        </p:nvSpPr>
        <p:spPr>
          <a:xfrm>
            <a:off x="1828800" y="6349678"/>
            <a:ext cx="8875763" cy="369332"/>
          </a:xfrm>
          <a:prstGeom prst="rect">
            <a:avLst/>
          </a:prstGeom>
          <a:noFill/>
        </p:spPr>
        <p:txBody>
          <a:bodyPr wrap="none" rtlCol="0">
            <a:spAutoFit/>
          </a:bodyPr>
          <a:lstStyle/>
          <a:p>
            <a:r>
              <a:rPr lang="en-US" dirty="0">
                <a:solidFill>
                  <a:prstClr val="black"/>
                </a:solidFill>
                <a:latin typeface="Calibri" panose="020F0502020204030204"/>
              </a:rPr>
              <a:t>Source: Exit polls, 2004-2020; for 2024, New York Times/Siena College poll, October 25, 2024</a:t>
            </a:r>
          </a:p>
        </p:txBody>
      </p:sp>
    </p:spTree>
    <p:extLst>
      <p:ext uri="{BB962C8B-B14F-4D97-AF65-F5344CB8AC3E}">
        <p14:creationId xmlns:p14="http://schemas.microsoft.com/office/powerpoint/2010/main" val="858891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D456B-85B4-EEED-B628-D090391F7571}"/>
              </a:ext>
            </a:extLst>
          </p:cNvPr>
          <p:cNvSpPr>
            <a:spLocks noGrp="1"/>
          </p:cNvSpPr>
          <p:nvPr>
            <p:ph type="title"/>
          </p:nvPr>
        </p:nvSpPr>
        <p:spPr/>
        <p:txBody>
          <a:bodyPr/>
          <a:lstStyle/>
          <a:p>
            <a:pPr algn="ctr"/>
            <a:r>
              <a:rPr lang="en-US" b="1" dirty="0"/>
              <a:t>Women &amp; Men, 2024</a:t>
            </a:r>
          </a:p>
        </p:txBody>
      </p:sp>
      <p:sp>
        <p:nvSpPr>
          <p:cNvPr id="3" name="Text Placeholder 2">
            <a:extLst>
              <a:ext uri="{FF2B5EF4-FFF2-40B4-BE49-F238E27FC236}">
                <a16:creationId xmlns:a16="http://schemas.microsoft.com/office/drawing/2014/main" id="{BDEE1FE7-6EC5-0F6D-2FEB-573ADAB01393}"/>
              </a:ext>
            </a:extLst>
          </p:cNvPr>
          <p:cNvSpPr>
            <a:spLocks noGrp="1"/>
          </p:cNvSpPr>
          <p:nvPr>
            <p:ph type="body" idx="1"/>
          </p:nvPr>
        </p:nvSpPr>
        <p:spPr/>
        <p:txBody>
          <a:bodyPr>
            <a:normAutofit/>
          </a:bodyPr>
          <a:lstStyle/>
          <a:p>
            <a:r>
              <a:rPr lang="en-US" sz="2400" b="1" dirty="0"/>
              <a:t>Trump vs. Biden</a:t>
            </a:r>
          </a:p>
        </p:txBody>
      </p:sp>
      <p:graphicFrame>
        <p:nvGraphicFramePr>
          <p:cNvPr id="12" name="Content Placeholder 11">
            <a:extLst>
              <a:ext uri="{FF2B5EF4-FFF2-40B4-BE49-F238E27FC236}">
                <a16:creationId xmlns:a16="http://schemas.microsoft.com/office/drawing/2014/main" id="{CAF8D018-03FC-C279-FDA0-F51B583F6784}"/>
              </a:ext>
            </a:extLst>
          </p:cNvPr>
          <p:cNvGraphicFramePr>
            <a:graphicFrameLocks noGrp="1"/>
          </p:cNvGraphicFramePr>
          <p:nvPr>
            <p:ph sz="half" idx="2"/>
          </p:nvPr>
        </p:nvGraphicFramePr>
        <p:xfrm>
          <a:off x="1981200" y="2438400"/>
          <a:ext cx="3932238"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02D4DD7A-6542-3709-2F59-E3A69C49B7ED}"/>
              </a:ext>
            </a:extLst>
          </p:cNvPr>
          <p:cNvSpPr>
            <a:spLocks noGrp="1"/>
          </p:cNvSpPr>
          <p:nvPr>
            <p:ph type="body" sz="quarter" idx="3"/>
          </p:nvPr>
        </p:nvSpPr>
        <p:spPr/>
        <p:txBody>
          <a:bodyPr>
            <a:normAutofit/>
          </a:bodyPr>
          <a:lstStyle/>
          <a:p>
            <a:r>
              <a:rPr lang="en-US" sz="2400" b="1" dirty="0"/>
              <a:t>Trump v. Harris</a:t>
            </a:r>
          </a:p>
        </p:txBody>
      </p:sp>
      <p:graphicFrame>
        <p:nvGraphicFramePr>
          <p:cNvPr id="9" name="Content Placeholder 8">
            <a:extLst>
              <a:ext uri="{FF2B5EF4-FFF2-40B4-BE49-F238E27FC236}">
                <a16:creationId xmlns:a16="http://schemas.microsoft.com/office/drawing/2014/main" id="{BA49E5BB-5322-7105-DCC2-F8C4649918B7}"/>
              </a:ext>
            </a:extLst>
          </p:cNvPr>
          <p:cNvGraphicFramePr>
            <a:graphicFrameLocks noGrp="1"/>
          </p:cNvGraphicFramePr>
          <p:nvPr>
            <p:ph sz="quarter" idx="4"/>
            <p:extLst>
              <p:ext uri="{D42A27DB-BD31-4B8C-83A1-F6EECF244321}">
                <p14:modId xmlns:p14="http://schemas.microsoft.com/office/powerpoint/2010/main" val="1410980720"/>
              </p:ext>
            </p:extLst>
          </p:nvPr>
        </p:nvGraphicFramePr>
        <p:xfrm>
          <a:off x="5913438" y="2373312"/>
          <a:ext cx="4495800"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B97520-F009-4CDB-C4AC-0E2E108CCB65}"/>
              </a:ext>
            </a:extLst>
          </p:cNvPr>
          <p:cNvSpPr txBox="1"/>
          <p:nvPr/>
        </p:nvSpPr>
        <p:spPr>
          <a:xfrm>
            <a:off x="1752600" y="6327260"/>
            <a:ext cx="6634830" cy="369332"/>
          </a:xfrm>
          <a:prstGeom prst="rect">
            <a:avLst/>
          </a:prstGeom>
          <a:noFill/>
        </p:spPr>
        <p:txBody>
          <a:bodyPr wrap="none" rtlCol="0">
            <a:spAutoFit/>
          </a:bodyPr>
          <a:lstStyle/>
          <a:p>
            <a:r>
              <a:rPr lang="en-US" dirty="0">
                <a:solidFill>
                  <a:prstClr val="black"/>
                </a:solidFill>
                <a:latin typeface="Calibri" panose="020F0502020204030204"/>
              </a:rPr>
              <a:t>Source: New York Times/Sienna College polls, June and October 2024</a:t>
            </a:r>
          </a:p>
        </p:txBody>
      </p:sp>
    </p:spTree>
    <p:extLst>
      <p:ext uri="{BB962C8B-B14F-4D97-AF65-F5344CB8AC3E}">
        <p14:creationId xmlns:p14="http://schemas.microsoft.com/office/powerpoint/2010/main" val="3983492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44A91-72B9-43CE-827B-5D59B134942B}"/>
              </a:ext>
            </a:extLst>
          </p:cNvPr>
          <p:cNvSpPr>
            <a:spLocks noGrp="1"/>
          </p:cNvSpPr>
          <p:nvPr>
            <p:ph type="title"/>
          </p:nvPr>
        </p:nvSpPr>
        <p:spPr>
          <a:xfrm>
            <a:off x="1742662" y="486137"/>
            <a:ext cx="8772939" cy="1184268"/>
          </a:xfrm>
        </p:spPr>
        <p:txBody>
          <a:bodyPr>
            <a:noAutofit/>
          </a:bodyPr>
          <a:lstStyle/>
          <a:p>
            <a:r>
              <a:rPr lang="en-US" sz="4400" b="1" dirty="0"/>
              <a:t>Black, Hispanic &amp; White Voters</a:t>
            </a:r>
          </a:p>
        </p:txBody>
      </p:sp>
      <p:graphicFrame>
        <p:nvGraphicFramePr>
          <p:cNvPr id="6" name="Content Placeholder 5">
            <a:extLst>
              <a:ext uri="{FF2B5EF4-FFF2-40B4-BE49-F238E27FC236}">
                <a16:creationId xmlns:a16="http://schemas.microsoft.com/office/drawing/2014/main" id="{00EB9B5C-B8BB-4A44-9EE4-61EA5D884FC8}"/>
              </a:ext>
            </a:extLst>
          </p:cNvPr>
          <p:cNvGraphicFramePr>
            <a:graphicFrameLocks noGrp="1"/>
          </p:cNvGraphicFramePr>
          <p:nvPr>
            <p:ph idx="1"/>
            <p:extLst>
              <p:ext uri="{D42A27DB-BD31-4B8C-83A1-F6EECF244321}">
                <p14:modId xmlns:p14="http://schemas.microsoft.com/office/powerpoint/2010/main" val="1425844902"/>
              </p:ext>
            </p:extLst>
          </p:nvPr>
        </p:nvGraphicFramePr>
        <p:xfrm>
          <a:off x="2324219" y="2693722"/>
          <a:ext cx="7543562" cy="363484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90A7484-2279-4BE8-AB8F-6FEE480E858C}"/>
              </a:ext>
            </a:extLst>
          </p:cNvPr>
          <p:cNvSpPr txBox="1"/>
          <p:nvPr/>
        </p:nvSpPr>
        <p:spPr>
          <a:xfrm>
            <a:off x="1728193" y="6321953"/>
            <a:ext cx="7229736" cy="300082"/>
          </a:xfrm>
          <a:prstGeom prst="rect">
            <a:avLst/>
          </a:prstGeom>
          <a:noFill/>
        </p:spPr>
        <p:txBody>
          <a:bodyPr wrap="none" rtlCol="0">
            <a:spAutoFit/>
          </a:bodyPr>
          <a:lstStyle/>
          <a:p>
            <a:r>
              <a:rPr lang="en-US" sz="1350" dirty="0">
                <a:solidFill>
                  <a:prstClr val="black"/>
                </a:solidFill>
                <a:latin typeface="Calibri" panose="020F0502020204030204"/>
              </a:rPr>
              <a:t>Source: Exit polls, 2000-2020 for vote percentages. Census Bureau data for percentage of electorate.</a:t>
            </a:r>
          </a:p>
        </p:txBody>
      </p:sp>
      <p:sp>
        <p:nvSpPr>
          <p:cNvPr id="8" name="TextBox 7">
            <a:extLst>
              <a:ext uri="{FF2B5EF4-FFF2-40B4-BE49-F238E27FC236}">
                <a16:creationId xmlns:a16="http://schemas.microsoft.com/office/drawing/2014/main" id="{6882ED11-FC65-4E5E-A802-F3E282986317}"/>
              </a:ext>
            </a:extLst>
          </p:cNvPr>
          <p:cNvSpPr txBox="1"/>
          <p:nvPr/>
        </p:nvSpPr>
        <p:spPr>
          <a:xfrm>
            <a:off x="5462394" y="1938588"/>
            <a:ext cx="5053207" cy="923330"/>
          </a:xfrm>
          <a:prstGeom prst="rect">
            <a:avLst/>
          </a:prstGeom>
          <a:noFill/>
        </p:spPr>
        <p:txBody>
          <a:bodyPr wrap="square" rtlCol="0">
            <a:spAutoFit/>
          </a:bodyPr>
          <a:lstStyle/>
          <a:p>
            <a:r>
              <a:rPr lang="en-US" b="1" dirty="0">
                <a:solidFill>
                  <a:prstClr val="black"/>
                </a:solidFill>
                <a:latin typeface="Calibri" panose="020F0502020204030204"/>
              </a:rPr>
              <a:t>Over this period, White voters have dropped from 77% to 66% of the electorate, while Black/Hispanic voters have increased from 19% to 27%. </a:t>
            </a:r>
          </a:p>
        </p:txBody>
      </p:sp>
    </p:spTree>
    <p:extLst>
      <p:ext uri="{BB962C8B-B14F-4D97-AF65-F5344CB8AC3E}">
        <p14:creationId xmlns:p14="http://schemas.microsoft.com/office/powerpoint/2010/main" val="521551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1703-A015-1CA1-1DE7-05BBC78571C1}"/>
              </a:ext>
            </a:extLst>
          </p:cNvPr>
          <p:cNvSpPr>
            <a:spLocks noGrp="1"/>
          </p:cNvSpPr>
          <p:nvPr>
            <p:ph type="title"/>
          </p:nvPr>
        </p:nvSpPr>
        <p:spPr>
          <a:xfrm>
            <a:off x="1874135" y="792866"/>
            <a:ext cx="8229600" cy="762000"/>
          </a:xfrm>
        </p:spPr>
        <p:txBody>
          <a:bodyPr>
            <a:noAutofit/>
          </a:bodyPr>
          <a:lstStyle/>
          <a:p>
            <a:r>
              <a:rPr lang="en-US" sz="4400" dirty="0"/>
              <a:t>The Black Vote, 2020 and 2024 –</a:t>
            </a:r>
            <a:br>
              <a:rPr lang="en-US" sz="4400" dirty="0"/>
            </a:br>
            <a:endParaRPr lang="en-US" sz="4400" dirty="0"/>
          </a:p>
        </p:txBody>
      </p:sp>
      <p:graphicFrame>
        <p:nvGraphicFramePr>
          <p:cNvPr id="6" name="Content Placeholder 5">
            <a:extLst>
              <a:ext uri="{FF2B5EF4-FFF2-40B4-BE49-F238E27FC236}">
                <a16:creationId xmlns:a16="http://schemas.microsoft.com/office/drawing/2014/main" id="{FA0BF049-1356-FBAE-4E5A-2B2CE9418B42}"/>
              </a:ext>
            </a:extLst>
          </p:cNvPr>
          <p:cNvGraphicFramePr>
            <a:graphicFrameLocks noGrp="1"/>
          </p:cNvGraphicFramePr>
          <p:nvPr>
            <p:ph idx="1"/>
            <p:extLst>
              <p:ext uri="{D42A27DB-BD31-4B8C-83A1-F6EECF244321}">
                <p14:modId xmlns:p14="http://schemas.microsoft.com/office/powerpoint/2010/main" val="88160076"/>
              </p:ext>
            </p:extLst>
          </p:nvPr>
        </p:nvGraphicFramePr>
        <p:xfrm>
          <a:off x="2590800" y="1371600"/>
          <a:ext cx="716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C059097-8B8E-0915-2552-9423D07517BA}"/>
              </a:ext>
            </a:extLst>
          </p:cNvPr>
          <p:cNvSpPr txBox="1"/>
          <p:nvPr/>
        </p:nvSpPr>
        <p:spPr>
          <a:xfrm>
            <a:off x="1752601" y="6324600"/>
            <a:ext cx="7585410" cy="369332"/>
          </a:xfrm>
          <a:prstGeom prst="rect">
            <a:avLst/>
          </a:prstGeom>
          <a:noFill/>
        </p:spPr>
        <p:txBody>
          <a:bodyPr wrap="none" rtlCol="0">
            <a:spAutoFit/>
          </a:bodyPr>
          <a:lstStyle/>
          <a:p>
            <a:r>
              <a:rPr lang="en-US" dirty="0">
                <a:solidFill>
                  <a:prstClr val="black"/>
                </a:solidFill>
                <a:latin typeface="Calibri" panose="020F0502020204030204"/>
              </a:rPr>
              <a:t>Sources: Exit polls, 2020: New York Times/Siena College poll, October 25, 2024.</a:t>
            </a:r>
          </a:p>
        </p:txBody>
      </p:sp>
    </p:spTree>
    <p:extLst>
      <p:ext uri="{BB962C8B-B14F-4D97-AF65-F5344CB8AC3E}">
        <p14:creationId xmlns:p14="http://schemas.microsoft.com/office/powerpoint/2010/main" val="251834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152891" y="787078"/>
            <a:ext cx="8055980" cy="972274"/>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4800" i="1" dirty="0">
                <a:solidFill>
                  <a:srgbClr val="000000"/>
                </a:solidFill>
                <a:latin typeface="+mn-lt"/>
                <a:cs typeface="VectipedeRg-Regular"/>
              </a:rPr>
              <a:t>We the People</a:t>
            </a:r>
            <a:r>
              <a:rPr lang="en-US" sz="4800" dirty="0">
                <a:solidFill>
                  <a:srgbClr val="000000"/>
                </a:solidFill>
                <a:latin typeface="+mn-lt"/>
                <a:cs typeface="VectipedeRg-Regular"/>
              </a:rPr>
              <a:t>, 15e</a:t>
            </a:r>
          </a:p>
        </p:txBody>
      </p:sp>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995423" y="1875099"/>
            <a:ext cx="4514377" cy="4409954"/>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buFont typeface="Wingdings" panose="05000000000000000000" pitchFamily="2" charset="2"/>
              <a:buChar char="Ø"/>
              <a:defRPr/>
            </a:pPr>
            <a:r>
              <a:rPr lang="en-US" sz="1800" b="1" u="sng" dirty="0">
                <a:solidFill>
                  <a:srgbClr val="000510"/>
                </a:solidFill>
                <a:latin typeface="Arial" panose="020B0604020202020204"/>
                <a:sym typeface="Wingdings" panose="05000000000000000000" pitchFamily="2" charset="2"/>
              </a:rPr>
              <a:t>NUMBER ONE</a:t>
            </a:r>
            <a:r>
              <a:rPr lang="en-US" sz="1800" b="1" dirty="0">
                <a:solidFill>
                  <a:srgbClr val="000510"/>
                </a:solidFill>
                <a:latin typeface="Arial" panose="020B0604020202020204"/>
                <a:sym typeface="Wingdings" panose="05000000000000000000" pitchFamily="2" charset="2"/>
              </a:rPr>
              <a:t> – the top-selling</a:t>
            </a:r>
            <a:r>
              <a:rPr lang="en-US" sz="1800" dirty="0">
                <a:solidFill>
                  <a:srgbClr val="000510"/>
                </a:solidFill>
                <a:latin typeface="Arial" panose="020B0604020202020204"/>
                <a:sym typeface="Wingdings" panose="05000000000000000000" pitchFamily="2" charset="2"/>
              </a:rPr>
              <a:t> American Government text</a:t>
            </a:r>
          </a:p>
          <a:p>
            <a:pPr marL="257175" indent="-257175">
              <a:buFont typeface="Wingdings" panose="05000000000000000000" pitchFamily="2" charset="2"/>
              <a:buChar char="Ø"/>
              <a:defRPr/>
            </a:pPr>
            <a:r>
              <a:rPr lang="en-US" sz="1800" b="1" dirty="0">
                <a:solidFill>
                  <a:srgbClr val="000510"/>
                </a:solidFill>
                <a:latin typeface="Arial" panose="020B0604020202020204"/>
                <a:sym typeface="Wingdings" panose="05000000000000000000" pitchFamily="2" charset="2"/>
              </a:rPr>
              <a:t>Noted for Its Readability – </a:t>
            </a:r>
            <a:r>
              <a:rPr lang="en-US" sz="1800" dirty="0">
                <a:solidFill>
                  <a:srgbClr val="000510"/>
                </a:solidFill>
                <a:latin typeface="Arial" panose="020B0604020202020204"/>
                <a:sym typeface="Wingdings" panose="05000000000000000000" pitchFamily="2" charset="2"/>
              </a:rPr>
              <a:t>a text that students actually like to read</a:t>
            </a:r>
          </a:p>
          <a:p>
            <a:pPr marL="257175" indent="-257175">
              <a:buFont typeface="Wingdings" panose="05000000000000000000" pitchFamily="2" charset="2"/>
              <a:buChar char="Ø"/>
              <a:defRPr/>
            </a:pPr>
            <a:r>
              <a:rPr lang="en-US" sz="1800" b="1" dirty="0">
                <a:solidFill>
                  <a:srgbClr val="000510"/>
                </a:solidFill>
                <a:latin typeface="Arial" panose="020B0604020202020204"/>
                <a:sym typeface="Wingdings" panose="05000000000000000000" pitchFamily="2" charset="2"/>
              </a:rPr>
              <a:t>Emphasis on Critical Thinking – </a:t>
            </a:r>
            <a:r>
              <a:rPr lang="en-US" sz="1800" dirty="0">
                <a:solidFill>
                  <a:srgbClr val="000510"/>
                </a:solidFill>
                <a:latin typeface="Arial" panose="020B0604020202020204"/>
                <a:sym typeface="Wingdings" panose="05000000000000000000" pitchFamily="2" charset="2"/>
              </a:rPr>
              <a:t>turning students from passive readers to active ones</a:t>
            </a:r>
          </a:p>
          <a:p>
            <a:pPr marL="257175" indent="-257175">
              <a:buFont typeface="Wingdings" panose="05000000000000000000" pitchFamily="2" charset="2"/>
              <a:buChar char="Ø"/>
              <a:defRPr/>
            </a:pPr>
            <a:r>
              <a:rPr lang="en-US" sz="1800" b="1" dirty="0">
                <a:solidFill>
                  <a:srgbClr val="000510"/>
                </a:solidFill>
                <a:latin typeface="Arial" panose="020B0604020202020204"/>
                <a:sym typeface="Wingdings" panose="05000000000000000000" pitchFamily="2" charset="2"/>
              </a:rPr>
              <a:t>Balanced </a:t>
            </a:r>
            <a:r>
              <a:rPr lang="en-US" sz="1800" dirty="0">
                <a:solidFill>
                  <a:srgbClr val="000510"/>
                </a:solidFill>
                <a:latin typeface="Arial" panose="020B0604020202020204"/>
                <a:sym typeface="Wingdings" panose="05000000000000000000" pitchFamily="2" charset="2"/>
              </a:rPr>
              <a:t>– there are two sides to American politics</a:t>
            </a:r>
          </a:p>
          <a:p>
            <a:pPr marL="257175" indent="-257175">
              <a:buFont typeface="Wingdings" panose="05000000000000000000" pitchFamily="2" charset="2"/>
              <a:buChar char="Ø"/>
              <a:defRPr/>
            </a:pPr>
            <a:r>
              <a:rPr lang="en-US" sz="1800" b="1" dirty="0">
                <a:solidFill>
                  <a:srgbClr val="000510"/>
                </a:solidFill>
                <a:latin typeface="Arial" panose="020B0604020202020204"/>
                <a:sym typeface="Wingdings" panose="05000000000000000000" pitchFamily="2" charset="2"/>
              </a:rPr>
              <a:t>Unparalleled Instructor Support</a:t>
            </a:r>
            <a:r>
              <a:rPr lang="en-US" sz="1800" dirty="0">
                <a:solidFill>
                  <a:srgbClr val="000510"/>
                </a:solidFill>
                <a:latin typeface="Arial" panose="020B0604020202020204"/>
                <a:sym typeface="Wingdings" panose="05000000000000000000" pitchFamily="2" charset="2"/>
              </a:rPr>
              <a:t>—</a:t>
            </a:r>
            <a:r>
              <a:rPr lang="en-US" sz="1800" dirty="0">
                <a:solidFill>
                  <a:srgbClr val="000510"/>
                </a:solidFill>
                <a:latin typeface="Arial" panose="020B0604020202020204" pitchFamily="34" charset="0"/>
                <a:cs typeface="Arial" panose="020B0604020202020204" pitchFamily="34" charset="0"/>
              </a:rPr>
              <a:t>Connect, </a:t>
            </a:r>
            <a:r>
              <a:rPr lang="en-US" sz="1800" dirty="0" err="1">
                <a:solidFill>
                  <a:srgbClr val="000510"/>
                </a:solidFill>
                <a:latin typeface="Arial" panose="020B0604020202020204" pitchFamily="34" charset="0"/>
                <a:cs typeface="Arial" panose="020B0604020202020204" pitchFamily="34" charset="0"/>
              </a:rPr>
              <a:t>Smartbook</a:t>
            </a:r>
            <a:r>
              <a:rPr lang="en-US" sz="1800" dirty="0">
                <a:solidFill>
                  <a:srgbClr val="000510"/>
                </a:solidFill>
                <a:latin typeface="Arial" panose="020B0604020202020204" pitchFamily="34" charset="0"/>
                <a:cs typeface="Arial" panose="020B0604020202020204" pitchFamily="34" charset="0"/>
              </a:rPr>
              <a:t>, Videos, Podcasts, News Alerts, and more</a:t>
            </a:r>
          </a:p>
          <a:p>
            <a:pPr marL="214313" indent="-214313" algn="ctr">
              <a:buFont typeface="Wingdings" panose="05000000000000000000" pitchFamily="2" charset="2"/>
              <a:buChar char="à"/>
              <a:defRPr/>
            </a:pPr>
            <a:endParaRPr lang="en-US" sz="1800" dirty="0">
              <a:solidFill>
                <a:srgbClr val="000000"/>
              </a:solidFill>
              <a:latin typeface="Arial" panose="020B0604020202020204"/>
              <a:sym typeface="Wingdings" panose="05000000000000000000" pitchFamily="2" charset="2"/>
            </a:endParaRPr>
          </a:p>
          <a:p>
            <a:pPr marL="214313" indent="-214313" algn="ctr">
              <a:buFont typeface="Wingdings" panose="05000000000000000000" pitchFamily="2" charset="2"/>
              <a:buChar char="à"/>
              <a:defRPr/>
            </a:pPr>
            <a:endParaRPr lang="en-US" sz="18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8740140" y="2457450"/>
            <a:ext cx="1684020" cy="280416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50000"/>
                  </a:schemeClr>
                </a:solidFill>
              </a:rPr>
              <a:t>To obtain a free instructor’s copy of </a:t>
            </a:r>
            <a:r>
              <a:rPr lang="en-US" b="1" i="1" dirty="0">
                <a:solidFill>
                  <a:schemeClr val="accent4">
                    <a:lumMod val="50000"/>
                  </a:schemeClr>
                </a:solidFill>
              </a:rPr>
              <a:t>We the People</a:t>
            </a:r>
            <a:r>
              <a:rPr lang="en-US" b="1" dirty="0">
                <a:solidFill>
                  <a:schemeClr val="accent4">
                    <a:lumMod val="50000"/>
                  </a:schemeClr>
                </a:solidFill>
              </a:rPr>
              <a:t>, please email polisci@mheducation.com </a:t>
            </a:r>
          </a:p>
        </p:txBody>
      </p:sp>
      <p:pic>
        <p:nvPicPr>
          <p:cNvPr id="6" name="Picture 5" descr="A book cover with United States Supreme Court Building and text&#10;&#10;Description automatically generated">
            <a:extLst>
              <a:ext uri="{FF2B5EF4-FFF2-40B4-BE49-F238E27FC236}">
                <a16:creationId xmlns:a16="http://schemas.microsoft.com/office/drawing/2014/main" id="{8A718CCD-D8D2-0D8F-0434-DDCDC64A6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326" y="2039616"/>
            <a:ext cx="2753215" cy="3840010"/>
          </a:xfrm>
          <a:prstGeom prst="rect">
            <a:avLst/>
          </a:prstGeom>
        </p:spPr>
      </p:pic>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1703-A015-1CA1-1DE7-05BBC78571C1}"/>
              </a:ext>
            </a:extLst>
          </p:cNvPr>
          <p:cNvSpPr>
            <a:spLocks noGrp="1"/>
          </p:cNvSpPr>
          <p:nvPr>
            <p:ph type="title"/>
          </p:nvPr>
        </p:nvSpPr>
        <p:spPr>
          <a:xfrm>
            <a:off x="1966732" y="228600"/>
            <a:ext cx="8229600" cy="990600"/>
          </a:xfrm>
        </p:spPr>
        <p:txBody>
          <a:bodyPr/>
          <a:lstStyle/>
          <a:p>
            <a:r>
              <a:rPr lang="en-US" dirty="0"/>
              <a:t>The Hispanic Vote, 2020 and 2024</a:t>
            </a:r>
          </a:p>
        </p:txBody>
      </p:sp>
      <p:graphicFrame>
        <p:nvGraphicFramePr>
          <p:cNvPr id="6" name="Content Placeholder 5">
            <a:extLst>
              <a:ext uri="{FF2B5EF4-FFF2-40B4-BE49-F238E27FC236}">
                <a16:creationId xmlns:a16="http://schemas.microsoft.com/office/drawing/2014/main" id="{FA0BF049-1356-FBAE-4E5A-2B2CE9418B42}"/>
              </a:ext>
            </a:extLst>
          </p:cNvPr>
          <p:cNvGraphicFramePr>
            <a:graphicFrameLocks noGrp="1"/>
          </p:cNvGraphicFramePr>
          <p:nvPr>
            <p:ph idx="1"/>
            <p:extLst>
              <p:ext uri="{D42A27DB-BD31-4B8C-83A1-F6EECF244321}">
                <p14:modId xmlns:p14="http://schemas.microsoft.com/office/powerpoint/2010/main" val="3412357887"/>
              </p:ext>
            </p:extLst>
          </p:nvPr>
        </p:nvGraphicFramePr>
        <p:xfrm>
          <a:off x="2590800" y="1371600"/>
          <a:ext cx="716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C059097-8B8E-0915-2552-9423D07517BA}"/>
              </a:ext>
            </a:extLst>
          </p:cNvPr>
          <p:cNvSpPr txBox="1"/>
          <p:nvPr/>
        </p:nvSpPr>
        <p:spPr>
          <a:xfrm>
            <a:off x="1752601" y="6324600"/>
            <a:ext cx="4630563" cy="369332"/>
          </a:xfrm>
          <a:prstGeom prst="rect">
            <a:avLst/>
          </a:prstGeom>
          <a:noFill/>
        </p:spPr>
        <p:txBody>
          <a:bodyPr wrap="none" rtlCol="0">
            <a:spAutoFit/>
          </a:bodyPr>
          <a:lstStyle/>
          <a:p>
            <a:r>
              <a:rPr lang="en-US" dirty="0">
                <a:solidFill>
                  <a:prstClr val="black"/>
                </a:solidFill>
                <a:latin typeface="Calibri" panose="020F0502020204030204"/>
              </a:rPr>
              <a:t>Source</a:t>
            </a:r>
            <a:r>
              <a:rPr lang="en-US">
                <a:solidFill>
                  <a:prstClr val="black"/>
                </a:solidFill>
                <a:latin typeface="Calibri" panose="020F0502020204030204"/>
              </a:rPr>
              <a:t>: Exit polls,  </a:t>
            </a:r>
            <a:r>
              <a:rPr lang="en-US" dirty="0">
                <a:solidFill>
                  <a:prstClr val="black"/>
                </a:solidFill>
                <a:latin typeface="Calibri" panose="020F0502020204030204"/>
              </a:rPr>
              <a:t>Newsweek, October 4, 2024.</a:t>
            </a:r>
          </a:p>
        </p:txBody>
      </p:sp>
    </p:spTree>
    <p:extLst>
      <p:ext uri="{BB962C8B-B14F-4D97-AF65-F5344CB8AC3E}">
        <p14:creationId xmlns:p14="http://schemas.microsoft.com/office/powerpoint/2010/main" val="3889088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29BF-3571-F086-09A2-252B4D1573FC}"/>
              </a:ext>
            </a:extLst>
          </p:cNvPr>
          <p:cNvSpPr>
            <a:spLocks noGrp="1"/>
          </p:cNvSpPr>
          <p:nvPr>
            <p:ph type="title"/>
          </p:nvPr>
        </p:nvSpPr>
        <p:spPr/>
        <p:txBody>
          <a:bodyPr/>
          <a:lstStyle/>
          <a:p>
            <a:r>
              <a:rPr lang="en-US" dirty="0"/>
              <a:t>The White Vote</a:t>
            </a:r>
          </a:p>
        </p:txBody>
      </p:sp>
      <p:sp>
        <p:nvSpPr>
          <p:cNvPr id="3" name="Content Placeholder 2">
            <a:extLst>
              <a:ext uri="{FF2B5EF4-FFF2-40B4-BE49-F238E27FC236}">
                <a16:creationId xmlns:a16="http://schemas.microsoft.com/office/drawing/2014/main" id="{AD894370-E6CB-78A4-17B4-2F9D476E560E}"/>
              </a:ext>
            </a:extLst>
          </p:cNvPr>
          <p:cNvSpPr>
            <a:spLocks noGrp="1"/>
          </p:cNvSpPr>
          <p:nvPr>
            <p:ph idx="1"/>
          </p:nvPr>
        </p:nvSpPr>
        <p:spPr>
          <a:xfrm>
            <a:off x="1273215" y="1600200"/>
            <a:ext cx="9826908" cy="4876800"/>
          </a:xfrm>
        </p:spPr>
        <p:txBody>
          <a:bodyPr/>
          <a:lstStyle/>
          <a:p>
            <a:pPr marL="0" indent="0">
              <a:buNone/>
            </a:pPr>
            <a:r>
              <a:rPr lang="en-US" dirty="0"/>
              <a:t>Democrats have not carried the White vote since 1964 and lost by a record margin in 2016 – Trump’s first presidential campaign.</a:t>
            </a:r>
          </a:p>
          <a:p>
            <a:pPr marL="0" indent="0">
              <a:buNone/>
            </a:pPr>
            <a:endParaRPr lang="en-US" dirty="0"/>
          </a:p>
          <a:p>
            <a:pPr marL="0" indent="0">
              <a:buNone/>
            </a:pPr>
            <a:r>
              <a:rPr lang="en-US" dirty="0"/>
              <a:t>But, there are two white votes – that of </a:t>
            </a:r>
            <a:r>
              <a:rPr lang="en-US" b="1" dirty="0"/>
              <a:t>working-class whites </a:t>
            </a:r>
            <a:r>
              <a:rPr lang="en-US" dirty="0"/>
              <a:t>(defined as those without a college degree) and that of </a:t>
            </a:r>
            <a:r>
              <a:rPr lang="en-US" b="1" dirty="0"/>
              <a:t>college-educated whites</a:t>
            </a:r>
            <a:r>
              <a:rPr lang="en-US" dirty="0"/>
              <a:t>.</a:t>
            </a:r>
          </a:p>
        </p:txBody>
      </p:sp>
    </p:spTree>
    <p:extLst>
      <p:ext uri="{BB962C8B-B14F-4D97-AF65-F5344CB8AC3E}">
        <p14:creationId xmlns:p14="http://schemas.microsoft.com/office/powerpoint/2010/main" val="32954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1703-A015-1CA1-1DE7-05BBC78571C1}"/>
              </a:ext>
            </a:extLst>
          </p:cNvPr>
          <p:cNvSpPr>
            <a:spLocks noGrp="1"/>
          </p:cNvSpPr>
          <p:nvPr>
            <p:ph type="title"/>
          </p:nvPr>
        </p:nvSpPr>
        <p:spPr>
          <a:xfrm>
            <a:off x="1966732" y="228600"/>
            <a:ext cx="8229600" cy="990600"/>
          </a:xfrm>
        </p:spPr>
        <p:txBody>
          <a:bodyPr>
            <a:normAutofit fontScale="90000"/>
          </a:bodyPr>
          <a:lstStyle/>
          <a:p>
            <a:r>
              <a:rPr lang="en-US" dirty="0"/>
              <a:t>White Working-Class Voters, 2020 and 2024</a:t>
            </a:r>
          </a:p>
        </p:txBody>
      </p:sp>
      <p:graphicFrame>
        <p:nvGraphicFramePr>
          <p:cNvPr id="6" name="Content Placeholder 5">
            <a:extLst>
              <a:ext uri="{FF2B5EF4-FFF2-40B4-BE49-F238E27FC236}">
                <a16:creationId xmlns:a16="http://schemas.microsoft.com/office/drawing/2014/main" id="{FA0BF049-1356-FBAE-4E5A-2B2CE9418B42}"/>
              </a:ext>
            </a:extLst>
          </p:cNvPr>
          <p:cNvGraphicFramePr>
            <a:graphicFrameLocks noGrp="1"/>
          </p:cNvGraphicFramePr>
          <p:nvPr>
            <p:ph idx="1"/>
            <p:extLst>
              <p:ext uri="{D42A27DB-BD31-4B8C-83A1-F6EECF244321}">
                <p14:modId xmlns:p14="http://schemas.microsoft.com/office/powerpoint/2010/main" val="3414335015"/>
              </p:ext>
            </p:extLst>
          </p:nvPr>
        </p:nvGraphicFramePr>
        <p:xfrm>
          <a:off x="2590800" y="1371600"/>
          <a:ext cx="71628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C059097-8B8E-0915-2552-9423D07517BA}"/>
              </a:ext>
            </a:extLst>
          </p:cNvPr>
          <p:cNvSpPr txBox="1"/>
          <p:nvPr/>
        </p:nvSpPr>
        <p:spPr>
          <a:xfrm>
            <a:off x="1752601" y="6324600"/>
            <a:ext cx="6403035" cy="369332"/>
          </a:xfrm>
          <a:prstGeom prst="rect">
            <a:avLst/>
          </a:prstGeom>
          <a:noFill/>
        </p:spPr>
        <p:txBody>
          <a:bodyPr wrap="none" rtlCol="0">
            <a:spAutoFit/>
          </a:bodyPr>
          <a:lstStyle/>
          <a:p>
            <a:r>
              <a:rPr lang="en-US" dirty="0">
                <a:solidFill>
                  <a:prstClr val="black"/>
                </a:solidFill>
                <a:latin typeface="Calibri" panose="020F0502020204030204"/>
              </a:rPr>
              <a:t>Source: Exit polls, 2020: New York Times/Sienna College poll, 2024.</a:t>
            </a:r>
          </a:p>
        </p:txBody>
      </p:sp>
      <p:sp>
        <p:nvSpPr>
          <p:cNvPr id="3" name="TextBox 2">
            <a:extLst>
              <a:ext uri="{FF2B5EF4-FFF2-40B4-BE49-F238E27FC236}">
                <a16:creationId xmlns:a16="http://schemas.microsoft.com/office/drawing/2014/main" id="{7DDDC26B-2AB4-2E77-B08F-9FC985A81DCE}"/>
              </a:ext>
            </a:extLst>
          </p:cNvPr>
          <p:cNvSpPr txBox="1"/>
          <p:nvPr/>
        </p:nvSpPr>
        <p:spPr>
          <a:xfrm>
            <a:off x="9601200" y="3521162"/>
            <a:ext cx="2331216" cy="923330"/>
          </a:xfrm>
          <a:prstGeom prst="rect">
            <a:avLst/>
          </a:prstGeom>
          <a:noFill/>
        </p:spPr>
        <p:txBody>
          <a:bodyPr wrap="none" rtlCol="0">
            <a:spAutoFit/>
          </a:bodyPr>
          <a:lstStyle/>
          <a:p>
            <a:r>
              <a:rPr lang="en-US" dirty="0"/>
              <a:t>If this margin holds, </a:t>
            </a:r>
          </a:p>
          <a:p>
            <a:r>
              <a:rPr lang="en-US" dirty="0"/>
              <a:t>it would be the widest </a:t>
            </a:r>
          </a:p>
          <a:p>
            <a:r>
              <a:rPr lang="en-US" dirty="0"/>
              <a:t>in history of polling</a:t>
            </a:r>
          </a:p>
        </p:txBody>
      </p:sp>
      <p:cxnSp>
        <p:nvCxnSpPr>
          <p:cNvPr id="5" name="Straight Arrow Connector 4">
            <a:extLst>
              <a:ext uri="{FF2B5EF4-FFF2-40B4-BE49-F238E27FC236}">
                <a16:creationId xmlns:a16="http://schemas.microsoft.com/office/drawing/2014/main" id="{2FE42AAC-B20B-4D71-522E-B004822D7C4A}"/>
              </a:ext>
            </a:extLst>
          </p:cNvPr>
          <p:cNvCxnSpPr>
            <a:cxnSpLocks/>
          </p:cNvCxnSpPr>
          <p:nvPr/>
        </p:nvCxnSpPr>
        <p:spPr>
          <a:xfrm flipH="1">
            <a:off x="9753600" y="4444492"/>
            <a:ext cx="686765" cy="208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972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D32A6-A9FB-29EE-A255-55BFABF0D25B}"/>
              </a:ext>
            </a:extLst>
          </p:cNvPr>
          <p:cNvSpPr>
            <a:spLocks noGrp="1"/>
          </p:cNvSpPr>
          <p:nvPr>
            <p:ph type="title"/>
          </p:nvPr>
        </p:nvSpPr>
        <p:spPr/>
        <p:txBody>
          <a:bodyPr/>
          <a:lstStyle/>
          <a:p>
            <a:r>
              <a:rPr lang="en-US" dirty="0"/>
              <a:t>White College-Educated Voters, 2012-2020</a:t>
            </a:r>
          </a:p>
        </p:txBody>
      </p:sp>
      <p:graphicFrame>
        <p:nvGraphicFramePr>
          <p:cNvPr id="6" name="Content Placeholder 5">
            <a:extLst>
              <a:ext uri="{FF2B5EF4-FFF2-40B4-BE49-F238E27FC236}">
                <a16:creationId xmlns:a16="http://schemas.microsoft.com/office/drawing/2014/main" id="{81B963D7-AD26-DD77-1A11-1D5754511679}"/>
              </a:ext>
            </a:extLst>
          </p:cNvPr>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142D2F6-99C4-D4BC-72E7-F3EF9755A46C}"/>
              </a:ext>
            </a:extLst>
          </p:cNvPr>
          <p:cNvSpPr txBox="1"/>
          <p:nvPr/>
        </p:nvSpPr>
        <p:spPr>
          <a:xfrm>
            <a:off x="1600200" y="6477000"/>
            <a:ext cx="3882794" cy="369332"/>
          </a:xfrm>
          <a:prstGeom prst="rect">
            <a:avLst/>
          </a:prstGeom>
          <a:noFill/>
        </p:spPr>
        <p:txBody>
          <a:bodyPr wrap="none" rtlCol="0">
            <a:spAutoFit/>
          </a:bodyPr>
          <a:lstStyle/>
          <a:p>
            <a:r>
              <a:rPr lang="en-US" dirty="0">
                <a:solidFill>
                  <a:prstClr val="black"/>
                </a:solidFill>
                <a:latin typeface="Calibri" panose="020F0502020204030204"/>
              </a:rPr>
              <a:t>Source: New York Times, October 2024.</a:t>
            </a:r>
          </a:p>
        </p:txBody>
      </p:sp>
    </p:spTree>
    <p:extLst>
      <p:ext uri="{BB962C8B-B14F-4D97-AF65-F5344CB8AC3E}">
        <p14:creationId xmlns:p14="http://schemas.microsoft.com/office/powerpoint/2010/main" val="2011281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D32A6-A9FB-29EE-A255-55BFABF0D25B}"/>
              </a:ext>
            </a:extLst>
          </p:cNvPr>
          <p:cNvSpPr>
            <a:spLocks noGrp="1"/>
          </p:cNvSpPr>
          <p:nvPr>
            <p:ph type="title"/>
          </p:nvPr>
        </p:nvSpPr>
        <p:spPr/>
        <p:txBody>
          <a:bodyPr>
            <a:normAutofit/>
          </a:bodyPr>
          <a:lstStyle/>
          <a:p>
            <a:r>
              <a:rPr lang="en-US" dirty="0"/>
              <a:t>White College-Educated Voters with 2024 added</a:t>
            </a:r>
          </a:p>
        </p:txBody>
      </p:sp>
      <p:graphicFrame>
        <p:nvGraphicFramePr>
          <p:cNvPr id="6" name="Content Placeholder 5">
            <a:extLst>
              <a:ext uri="{FF2B5EF4-FFF2-40B4-BE49-F238E27FC236}">
                <a16:creationId xmlns:a16="http://schemas.microsoft.com/office/drawing/2014/main" id="{81B963D7-AD26-DD77-1A11-1D5754511679}"/>
              </a:ext>
            </a:extLst>
          </p:cNvPr>
          <p:cNvGraphicFramePr>
            <a:graphicFrameLocks noGrp="1"/>
          </p:cNvGraphicFramePr>
          <p:nvPr>
            <p:ph idx="1"/>
            <p:extLst>
              <p:ext uri="{D42A27DB-BD31-4B8C-83A1-F6EECF244321}">
                <p14:modId xmlns:p14="http://schemas.microsoft.com/office/powerpoint/2010/main" val="1295376922"/>
              </p:ext>
            </p:extLst>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142D2F6-99C4-D4BC-72E7-F3EF9755A46C}"/>
              </a:ext>
            </a:extLst>
          </p:cNvPr>
          <p:cNvSpPr txBox="1"/>
          <p:nvPr/>
        </p:nvSpPr>
        <p:spPr>
          <a:xfrm>
            <a:off x="609600" y="6368534"/>
            <a:ext cx="7065396" cy="369332"/>
          </a:xfrm>
          <a:prstGeom prst="rect">
            <a:avLst/>
          </a:prstGeom>
          <a:noFill/>
        </p:spPr>
        <p:txBody>
          <a:bodyPr wrap="none" rtlCol="0">
            <a:spAutoFit/>
          </a:bodyPr>
          <a:lstStyle/>
          <a:p>
            <a:r>
              <a:rPr lang="en-US" dirty="0">
                <a:solidFill>
                  <a:prstClr val="black"/>
                </a:solidFill>
                <a:latin typeface="Calibri" panose="020F0502020204030204"/>
              </a:rPr>
              <a:t>Source: 2024 data from New York Times/Siena College poll, October 2024.</a:t>
            </a:r>
          </a:p>
        </p:txBody>
      </p:sp>
    </p:spTree>
    <p:extLst>
      <p:ext uri="{BB962C8B-B14F-4D97-AF65-F5344CB8AC3E}">
        <p14:creationId xmlns:p14="http://schemas.microsoft.com/office/powerpoint/2010/main" val="1434649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0A47-8A31-9F25-D23B-6100957E8E8B}"/>
              </a:ext>
            </a:extLst>
          </p:cNvPr>
          <p:cNvSpPr>
            <a:spLocks noGrp="1"/>
          </p:cNvSpPr>
          <p:nvPr>
            <p:ph type="title"/>
          </p:nvPr>
        </p:nvSpPr>
        <p:spPr/>
        <p:txBody>
          <a:bodyPr/>
          <a:lstStyle/>
          <a:p>
            <a:pPr algn="ctr"/>
            <a:r>
              <a:rPr lang="en-US" dirty="0"/>
              <a:t>White College-Educated Voters</a:t>
            </a:r>
          </a:p>
        </p:txBody>
      </p:sp>
      <p:sp>
        <p:nvSpPr>
          <p:cNvPr id="3" name="Text Placeholder 2">
            <a:extLst>
              <a:ext uri="{FF2B5EF4-FFF2-40B4-BE49-F238E27FC236}">
                <a16:creationId xmlns:a16="http://schemas.microsoft.com/office/drawing/2014/main" id="{1D169A32-D9F6-28B5-FD71-B88AC5835E6D}"/>
              </a:ext>
            </a:extLst>
          </p:cNvPr>
          <p:cNvSpPr>
            <a:spLocks noGrp="1"/>
          </p:cNvSpPr>
          <p:nvPr>
            <p:ph type="body" idx="1"/>
          </p:nvPr>
        </p:nvSpPr>
        <p:spPr/>
        <p:txBody>
          <a:bodyPr>
            <a:normAutofit/>
          </a:bodyPr>
          <a:lstStyle/>
          <a:p>
            <a:r>
              <a:rPr lang="en-US" sz="2800" b="1" dirty="0"/>
              <a:t>Trump vs. Biden</a:t>
            </a:r>
          </a:p>
        </p:txBody>
      </p:sp>
      <p:sp>
        <p:nvSpPr>
          <p:cNvPr id="4" name="Text Placeholder 3">
            <a:extLst>
              <a:ext uri="{FF2B5EF4-FFF2-40B4-BE49-F238E27FC236}">
                <a16:creationId xmlns:a16="http://schemas.microsoft.com/office/drawing/2014/main" id="{101BBA8E-22D9-E7C5-496D-7295F5E957B7}"/>
              </a:ext>
            </a:extLst>
          </p:cNvPr>
          <p:cNvSpPr>
            <a:spLocks noGrp="1"/>
          </p:cNvSpPr>
          <p:nvPr>
            <p:ph type="body" sz="quarter" idx="3"/>
          </p:nvPr>
        </p:nvSpPr>
        <p:spPr/>
        <p:txBody>
          <a:bodyPr>
            <a:normAutofit/>
          </a:bodyPr>
          <a:lstStyle/>
          <a:p>
            <a:r>
              <a:rPr lang="en-US" sz="2800" b="1" dirty="0"/>
              <a:t>Trump vs. Harris</a:t>
            </a:r>
          </a:p>
        </p:txBody>
      </p:sp>
      <p:graphicFrame>
        <p:nvGraphicFramePr>
          <p:cNvPr id="10" name="Content Placeholder 9">
            <a:extLst>
              <a:ext uri="{FF2B5EF4-FFF2-40B4-BE49-F238E27FC236}">
                <a16:creationId xmlns:a16="http://schemas.microsoft.com/office/drawing/2014/main" id="{D556F4AE-0BAE-E709-7039-67CC0B399C51}"/>
              </a:ext>
            </a:extLst>
          </p:cNvPr>
          <p:cNvGraphicFramePr>
            <a:graphicFrameLocks noGrp="1"/>
          </p:cNvGraphicFramePr>
          <p:nvPr>
            <p:ph sz="quarter" idx="4"/>
            <p:extLst>
              <p:ext uri="{D42A27DB-BD31-4B8C-83A1-F6EECF244321}">
                <p14:modId xmlns:p14="http://schemas.microsoft.com/office/powerpoint/2010/main" val="1896914366"/>
              </p:ext>
            </p:extLst>
          </p:nvPr>
        </p:nvGraphicFramePr>
        <p:xfrm>
          <a:off x="6278564" y="2468562"/>
          <a:ext cx="5701233" cy="385214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23E416C-1178-99EC-0BEB-D7EBB5618082}"/>
              </a:ext>
            </a:extLst>
          </p:cNvPr>
          <p:cNvSpPr txBox="1"/>
          <p:nvPr/>
        </p:nvSpPr>
        <p:spPr>
          <a:xfrm>
            <a:off x="294190" y="6320703"/>
            <a:ext cx="6634830" cy="369332"/>
          </a:xfrm>
          <a:prstGeom prst="rect">
            <a:avLst/>
          </a:prstGeom>
          <a:noFill/>
        </p:spPr>
        <p:txBody>
          <a:bodyPr wrap="none" rtlCol="0">
            <a:spAutoFit/>
          </a:bodyPr>
          <a:lstStyle/>
          <a:p>
            <a:r>
              <a:rPr lang="en-US" dirty="0">
                <a:solidFill>
                  <a:prstClr val="black"/>
                </a:solidFill>
                <a:latin typeface="Calibri" panose="020F0502020204030204"/>
              </a:rPr>
              <a:t>Source: New York Times/Sienna College polls, June and October 2024</a:t>
            </a:r>
          </a:p>
        </p:txBody>
      </p:sp>
      <p:graphicFrame>
        <p:nvGraphicFramePr>
          <p:cNvPr id="12" name="Content Placeholder 11">
            <a:extLst>
              <a:ext uri="{FF2B5EF4-FFF2-40B4-BE49-F238E27FC236}">
                <a16:creationId xmlns:a16="http://schemas.microsoft.com/office/drawing/2014/main" id="{BD30673D-A519-4401-3AB6-8479BEB4BFCB}"/>
              </a:ext>
            </a:extLst>
          </p:cNvPr>
          <p:cNvGraphicFramePr>
            <a:graphicFrameLocks noGrp="1"/>
          </p:cNvGraphicFramePr>
          <p:nvPr>
            <p:ph sz="half" idx="2"/>
            <p:extLst>
              <p:ext uri="{D42A27DB-BD31-4B8C-83A1-F6EECF244321}">
                <p14:modId xmlns:p14="http://schemas.microsoft.com/office/powerpoint/2010/main" val="381033500"/>
              </p:ext>
            </p:extLst>
          </p:nvPr>
        </p:nvGraphicFramePr>
        <p:xfrm>
          <a:off x="1134319" y="2438400"/>
          <a:ext cx="4779119" cy="3951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10654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158E7-5020-EFBA-DEF0-C58A54B2DE7D}"/>
              </a:ext>
            </a:extLst>
          </p:cNvPr>
          <p:cNvSpPr>
            <a:spLocks noGrp="1"/>
          </p:cNvSpPr>
          <p:nvPr>
            <p:ph type="title"/>
          </p:nvPr>
        </p:nvSpPr>
        <p:spPr/>
        <p:txBody>
          <a:bodyPr>
            <a:normAutofit fontScale="90000"/>
          </a:bodyPr>
          <a:lstStyle/>
          <a:p>
            <a:pPr algn="ctr"/>
            <a:r>
              <a:rPr lang="en-US" sz="4900" b="1" dirty="0"/>
              <a:t>Suburban Voters, 2024</a:t>
            </a:r>
            <a:br>
              <a:rPr lang="en-US" dirty="0"/>
            </a:br>
            <a:endParaRPr lang="en-US" dirty="0"/>
          </a:p>
        </p:txBody>
      </p:sp>
      <p:sp>
        <p:nvSpPr>
          <p:cNvPr id="3" name="Text Placeholder 2">
            <a:extLst>
              <a:ext uri="{FF2B5EF4-FFF2-40B4-BE49-F238E27FC236}">
                <a16:creationId xmlns:a16="http://schemas.microsoft.com/office/drawing/2014/main" id="{95FF42EC-7FF4-058F-2CD0-70BFE154081B}"/>
              </a:ext>
            </a:extLst>
          </p:cNvPr>
          <p:cNvSpPr>
            <a:spLocks noGrp="1"/>
          </p:cNvSpPr>
          <p:nvPr>
            <p:ph type="body" idx="1"/>
          </p:nvPr>
        </p:nvSpPr>
        <p:spPr>
          <a:xfrm>
            <a:off x="1336354" y="1676400"/>
            <a:ext cx="4515806" cy="639762"/>
          </a:xfrm>
        </p:spPr>
        <p:txBody>
          <a:bodyPr>
            <a:noAutofit/>
          </a:bodyPr>
          <a:lstStyle/>
          <a:p>
            <a:r>
              <a:rPr lang="en-US" sz="2400" b="1" dirty="0"/>
              <a:t>Trump vs. Biden</a:t>
            </a:r>
          </a:p>
          <a:p>
            <a:r>
              <a:rPr lang="en-US" sz="2400" b="1" dirty="0"/>
              <a:t>(June 2024)</a:t>
            </a:r>
          </a:p>
        </p:txBody>
      </p:sp>
      <p:graphicFrame>
        <p:nvGraphicFramePr>
          <p:cNvPr id="9" name="Content Placeholder 8">
            <a:extLst>
              <a:ext uri="{FF2B5EF4-FFF2-40B4-BE49-F238E27FC236}">
                <a16:creationId xmlns:a16="http://schemas.microsoft.com/office/drawing/2014/main" id="{04E7FFB7-EB16-F9AB-5590-CF4B609482A4}"/>
              </a:ext>
            </a:extLst>
          </p:cNvPr>
          <p:cNvGraphicFramePr>
            <a:graphicFrameLocks noGrp="1"/>
          </p:cNvGraphicFramePr>
          <p:nvPr>
            <p:ph sz="half" idx="2"/>
            <p:extLst>
              <p:ext uri="{D42A27DB-BD31-4B8C-83A1-F6EECF244321}">
                <p14:modId xmlns:p14="http://schemas.microsoft.com/office/powerpoint/2010/main" val="1360266911"/>
              </p:ext>
            </p:extLst>
          </p:nvPr>
        </p:nvGraphicFramePr>
        <p:xfrm>
          <a:off x="1701478" y="2316162"/>
          <a:ext cx="4394522"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677E39F4-C940-FDA4-867C-4267C85C5D4A}"/>
              </a:ext>
            </a:extLst>
          </p:cNvPr>
          <p:cNvSpPr>
            <a:spLocks noGrp="1"/>
          </p:cNvSpPr>
          <p:nvPr>
            <p:ph type="body" sz="quarter" idx="3"/>
          </p:nvPr>
        </p:nvSpPr>
        <p:spPr/>
        <p:txBody>
          <a:bodyPr>
            <a:noAutofit/>
          </a:bodyPr>
          <a:lstStyle/>
          <a:p>
            <a:r>
              <a:rPr lang="en-US" sz="2400" b="1" dirty="0"/>
              <a:t>Trump vs. Harris</a:t>
            </a:r>
          </a:p>
          <a:p>
            <a:r>
              <a:rPr lang="en-US" sz="2400" b="1" dirty="0"/>
              <a:t>(Sept 2024)</a:t>
            </a:r>
          </a:p>
        </p:txBody>
      </p:sp>
      <p:graphicFrame>
        <p:nvGraphicFramePr>
          <p:cNvPr id="12" name="Content Placeholder 11">
            <a:extLst>
              <a:ext uri="{FF2B5EF4-FFF2-40B4-BE49-F238E27FC236}">
                <a16:creationId xmlns:a16="http://schemas.microsoft.com/office/drawing/2014/main" id="{A372A949-03A2-247F-9359-6C76F0A0ED65}"/>
              </a:ext>
            </a:extLst>
          </p:cNvPr>
          <p:cNvGraphicFramePr>
            <a:graphicFrameLocks noGrp="1"/>
          </p:cNvGraphicFramePr>
          <p:nvPr>
            <p:ph sz="quarter" idx="4"/>
            <p:extLst>
              <p:ext uri="{D42A27DB-BD31-4B8C-83A1-F6EECF244321}">
                <p14:modId xmlns:p14="http://schemas.microsoft.com/office/powerpoint/2010/main" val="1984023337"/>
              </p:ext>
            </p:extLst>
          </p:nvPr>
        </p:nvGraphicFramePr>
        <p:xfrm>
          <a:off x="6278562" y="2084408"/>
          <a:ext cx="4833133" cy="4050174"/>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B31C8EFA-588F-8800-B6AA-F85C268904CD}"/>
              </a:ext>
            </a:extLst>
          </p:cNvPr>
          <p:cNvSpPr/>
          <p:nvPr/>
        </p:nvSpPr>
        <p:spPr>
          <a:xfrm>
            <a:off x="2210765" y="3657599"/>
            <a:ext cx="3885235" cy="106487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C331970-9221-9CE1-424A-63D3F3ABE860}"/>
              </a:ext>
            </a:extLst>
          </p:cNvPr>
          <p:cNvSpPr txBox="1"/>
          <p:nvPr/>
        </p:nvSpPr>
        <p:spPr>
          <a:xfrm>
            <a:off x="706056" y="6324600"/>
            <a:ext cx="7681374" cy="371992"/>
          </a:xfrm>
          <a:prstGeom prst="rect">
            <a:avLst/>
          </a:prstGeom>
          <a:noFill/>
        </p:spPr>
        <p:txBody>
          <a:bodyPr wrap="square" rtlCol="0">
            <a:spAutoFit/>
          </a:bodyPr>
          <a:lstStyle/>
          <a:p>
            <a:r>
              <a:rPr lang="en-US" dirty="0">
                <a:solidFill>
                  <a:prstClr val="black"/>
                </a:solidFill>
                <a:latin typeface="Calibri" panose="020F0502020204030204"/>
              </a:rPr>
              <a:t>Source: New York Times/Sienna College polls, June and September 2024</a:t>
            </a:r>
          </a:p>
        </p:txBody>
      </p:sp>
    </p:spTree>
    <p:extLst>
      <p:ext uri="{BB962C8B-B14F-4D97-AF65-F5344CB8AC3E}">
        <p14:creationId xmlns:p14="http://schemas.microsoft.com/office/powerpoint/2010/main" val="2708679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DB44-550F-F2B6-BEEC-B36BAF5F1F4E}"/>
              </a:ext>
            </a:extLst>
          </p:cNvPr>
          <p:cNvSpPr>
            <a:spLocks noGrp="1"/>
          </p:cNvSpPr>
          <p:nvPr>
            <p:ph type="title"/>
          </p:nvPr>
        </p:nvSpPr>
        <p:spPr/>
        <p:txBody>
          <a:bodyPr>
            <a:normAutofit/>
          </a:bodyPr>
          <a:lstStyle/>
          <a:p>
            <a:pPr algn="ctr"/>
            <a:r>
              <a:rPr lang="en-US" sz="4400" b="1" dirty="0"/>
              <a:t>Party Identifiers</a:t>
            </a:r>
          </a:p>
        </p:txBody>
      </p:sp>
      <p:sp>
        <p:nvSpPr>
          <p:cNvPr id="4" name="Text Placeholder 3">
            <a:extLst>
              <a:ext uri="{FF2B5EF4-FFF2-40B4-BE49-F238E27FC236}">
                <a16:creationId xmlns:a16="http://schemas.microsoft.com/office/drawing/2014/main" id="{6D2241AD-2789-E307-19EE-471D14BD3D40}"/>
              </a:ext>
            </a:extLst>
          </p:cNvPr>
          <p:cNvSpPr>
            <a:spLocks noGrp="1"/>
          </p:cNvSpPr>
          <p:nvPr>
            <p:ph type="body" idx="1"/>
          </p:nvPr>
        </p:nvSpPr>
        <p:spPr>
          <a:xfrm>
            <a:off x="1676400" y="1676400"/>
            <a:ext cx="4175760" cy="639762"/>
          </a:xfrm>
        </p:spPr>
        <p:txBody>
          <a:bodyPr>
            <a:noAutofit/>
          </a:bodyPr>
          <a:lstStyle/>
          <a:p>
            <a:r>
              <a:rPr lang="en-US" sz="2400" b="1" dirty="0"/>
              <a:t>Trump vs. Biden (June 2024)</a:t>
            </a:r>
          </a:p>
        </p:txBody>
      </p:sp>
      <p:graphicFrame>
        <p:nvGraphicFramePr>
          <p:cNvPr id="10" name="Content Placeholder 9">
            <a:extLst>
              <a:ext uri="{FF2B5EF4-FFF2-40B4-BE49-F238E27FC236}">
                <a16:creationId xmlns:a16="http://schemas.microsoft.com/office/drawing/2014/main" id="{60D46D6A-F536-1124-AA14-A148F4763FB0}"/>
              </a:ext>
            </a:extLst>
          </p:cNvPr>
          <p:cNvGraphicFramePr>
            <a:graphicFrameLocks noGrp="1"/>
          </p:cNvGraphicFramePr>
          <p:nvPr>
            <p:ph sz="half" idx="2"/>
            <p:extLst>
              <p:ext uri="{D42A27DB-BD31-4B8C-83A1-F6EECF244321}">
                <p14:modId xmlns:p14="http://schemas.microsoft.com/office/powerpoint/2010/main" val="1441877783"/>
              </p:ext>
            </p:extLst>
          </p:nvPr>
        </p:nvGraphicFramePr>
        <p:xfrm>
          <a:off x="1676400" y="2316162"/>
          <a:ext cx="4236720" cy="400843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FB497FBB-B3B3-848C-4879-32482738AEAE}"/>
              </a:ext>
            </a:extLst>
          </p:cNvPr>
          <p:cNvSpPr>
            <a:spLocks noGrp="1"/>
          </p:cNvSpPr>
          <p:nvPr>
            <p:ph type="body" sz="quarter" idx="3"/>
          </p:nvPr>
        </p:nvSpPr>
        <p:spPr/>
        <p:txBody>
          <a:bodyPr>
            <a:noAutofit/>
          </a:bodyPr>
          <a:lstStyle/>
          <a:p>
            <a:r>
              <a:rPr lang="en-US" sz="2400" b="1" dirty="0"/>
              <a:t>Trump v. Harris (Oct 2024)</a:t>
            </a:r>
          </a:p>
        </p:txBody>
      </p:sp>
      <p:graphicFrame>
        <p:nvGraphicFramePr>
          <p:cNvPr id="13" name="Content Placeholder 12">
            <a:extLst>
              <a:ext uri="{FF2B5EF4-FFF2-40B4-BE49-F238E27FC236}">
                <a16:creationId xmlns:a16="http://schemas.microsoft.com/office/drawing/2014/main" id="{D2D90222-C2B0-106F-7502-120711F70C8C}"/>
              </a:ext>
            </a:extLst>
          </p:cNvPr>
          <p:cNvGraphicFramePr>
            <a:graphicFrameLocks noGrp="1"/>
          </p:cNvGraphicFramePr>
          <p:nvPr>
            <p:ph sz="quarter" idx="4"/>
            <p:extLst>
              <p:ext uri="{D42A27DB-BD31-4B8C-83A1-F6EECF244321}">
                <p14:modId xmlns:p14="http://schemas.microsoft.com/office/powerpoint/2010/main" val="2413850213"/>
              </p:ext>
            </p:extLst>
          </p:nvPr>
        </p:nvGraphicFramePr>
        <p:xfrm>
          <a:off x="6172200" y="2438400"/>
          <a:ext cx="4648200"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3C9B68F-D806-01A7-F3D8-C51A3AB1AEE5}"/>
              </a:ext>
            </a:extLst>
          </p:cNvPr>
          <p:cNvSpPr txBox="1"/>
          <p:nvPr/>
        </p:nvSpPr>
        <p:spPr>
          <a:xfrm>
            <a:off x="1676401" y="6324600"/>
            <a:ext cx="6675930" cy="369332"/>
          </a:xfrm>
          <a:prstGeom prst="rect">
            <a:avLst/>
          </a:prstGeom>
          <a:noFill/>
        </p:spPr>
        <p:txBody>
          <a:bodyPr wrap="none" rtlCol="0">
            <a:spAutoFit/>
          </a:bodyPr>
          <a:lstStyle/>
          <a:p>
            <a:r>
              <a:rPr lang="en-US" dirty="0">
                <a:solidFill>
                  <a:prstClr val="black"/>
                </a:solidFill>
                <a:latin typeface="Calibri" panose="020F0502020204030204"/>
              </a:rPr>
              <a:t>Source: New York Times/Siena College polls, June &amp; October, 25 2024</a:t>
            </a:r>
          </a:p>
        </p:txBody>
      </p:sp>
    </p:spTree>
    <p:extLst>
      <p:ext uri="{BB962C8B-B14F-4D97-AF65-F5344CB8AC3E}">
        <p14:creationId xmlns:p14="http://schemas.microsoft.com/office/powerpoint/2010/main" val="3952904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EA39F7-C87B-8C05-C45B-B8C49898ADD5}"/>
              </a:ext>
            </a:extLst>
          </p:cNvPr>
          <p:cNvSpPr>
            <a:spLocks noGrp="1"/>
          </p:cNvSpPr>
          <p:nvPr>
            <p:ph type="title"/>
          </p:nvPr>
        </p:nvSpPr>
        <p:spPr>
          <a:xfrm>
            <a:off x="1524000" y="533400"/>
            <a:ext cx="8991600" cy="990600"/>
          </a:xfrm>
        </p:spPr>
        <p:txBody>
          <a:bodyPr>
            <a:noAutofit/>
          </a:bodyPr>
          <a:lstStyle/>
          <a:p>
            <a:r>
              <a:rPr lang="en-US" b="1" dirty="0"/>
              <a:t>Independents –</a:t>
            </a:r>
            <a:br>
              <a:rPr lang="en-US" sz="3200" dirty="0"/>
            </a:br>
            <a:r>
              <a:rPr lang="en-US" sz="3200" dirty="0"/>
              <a:t>A decisive voice when partisans vote the party line</a:t>
            </a:r>
          </a:p>
        </p:txBody>
      </p:sp>
      <p:graphicFrame>
        <p:nvGraphicFramePr>
          <p:cNvPr id="11" name="Content Placeholder 10">
            <a:extLst>
              <a:ext uri="{FF2B5EF4-FFF2-40B4-BE49-F238E27FC236}">
                <a16:creationId xmlns:a16="http://schemas.microsoft.com/office/drawing/2014/main" id="{69C7B6EF-3BA5-DA1B-9794-241DF4194A8D}"/>
              </a:ext>
            </a:extLst>
          </p:cNvPr>
          <p:cNvGraphicFramePr>
            <a:graphicFrameLocks noGrp="1"/>
          </p:cNvGraphicFramePr>
          <p:nvPr>
            <p:ph idx="1"/>
          </p:nvPr>
        </p:nvGraphicFramePr>
        <p:xfrm>
          <a:off x="1981200" y="2133600"/>
          <a:ext cx="8229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D03E4107-D191-0737-2BB9-E329E2ACBA69}"/>
              </a:ext>
            </a:extLst>
          </p:cNvPr>
          <p:cNvSpPr txBox="1"/>
          <p:nvPr/>
        </p:nvSpPr>
        <p:spPr>
          <a:xfrm>
            <a:off x="1981200" y="6096000"/>
            <a:ext cx="2351734" cy="369332"/>
          </a:xfrm>
          <a:prstGeom prst="rect">
            <a:avLst/>
          </a:prstGeom>
          <a:noFill/>
        </p:spPr>
        <p:txBody>
          <a:bodyPr wrap="none" rtlCol="0">
            <a:spAutoFit/>
          </a:bodyPr>
          <a:lstStyle/>
          <a:p>
            <a:r>
              <a:rPr lang="en-US" dirty="0">
                <a:solidFill>
                  <a:prstClr val="black"/>
                </a:solidFill>
                <a:latin typeface="Calibri" panose="020F0502020204030204"/>
              </a:rPr>
              <a:t>Source: Exit polls, 2020</a:t>
            </a:r>
          </a:p>
        </p:txBody>
      </p:sp>
      <p:sp>
        <p:nvSpPr>
          <p:cNvPr id="2" name="Rectangle 1">
            <a:extLst>
              <a:ext uri="{FF2B5EF4-FFF2-40B4-BE49-F238E27FC236}">
                <a16:creationId xmlns:a16="http://schemas.microsoft.com/office/drawing/2014/main" id="{78BFA77B-B186-72C1-0850-1E764E85502A}"/>
              </a:ext>
            </a:extLst>
          </p:cNvPr>
          <p:cNvSpPr/>
          <p:nvPr/>
        </p:nvSpPr>
        <p:spPr>
          <a:xfrm>
            <a:off x="10616878" y="4114800"/>
            <a:ext cx="692551" cy="4948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prstClr val="black"/>
                </a:solidFill>
                <a:latin typeface="Calibri" panose="020F0502020204030204"/>
              </a:rPr>
              <a:t>D+14</a:t>
            </a:r>
          </a:p>
        </p:txBody>
      </p:sp>
    </p:spTree>
    <p:extLst>
      <p:ext uri="{BB962C8B-B14F-4D97-AF65-F5344CB8AC3E}">
        <p14:creationId xmlns:p14="http://schemas.microsoft.com/office/powerpoint/2010/main" val="131908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DB44-550F-F2B6-BEEC-B36BAF5F1F4E}"/>
              </a:ext>
            </a:extLst>
          </p:cNvPr>
          <p:cNvSpPr>
            <a:spLocks noGrp="1"/>
          </p:cNvSpPr>
          <p:nvPr>
            <p:ph type="title"/>
          </p:nvPr>
        </p:nvSpPr>
        <p:spPr/>
        <p:txBody>
          <a:bodyPr/>
          <a:lstStyle/>
          <a:p>
            <a:pPr algn="ctr"/>
            <a:r>
              <a:rPr lang="en-US" b="1" dirty="0"/>
              <a:t>Independents</a:t>
            </a:r>
          </a:p>
        </p:txBody>
      </p:sp>
      <p:sp>
        <p:nvSpPr>
          <p:cNvPr id="4" name="Text Placeholder 3">
            <a:extLst>
              <a:ext uri="{FF2B5EF4-FFF2-40B4-BE49-F238E27FC236}">
                <a16:creationId xmlns:a16="http://schemas.microsoft.com/office/drawing/2014/main" id="{6D2241AD-2789-E307-19EE-471D14BD3D40}"/>
              </a:ext>
            </a:extLst>
          </p:cNvPr>
          <p:cNvSpPr>
            <a:spLocks noGrp="1"/>
          </p:cNvSpPr>
          <p:nvPr>
            <p:ph type="body" idx="1"/>
          </p:nvPr>
        </p:nvSpPr>
        <p:spPr>
          <a:xfrm>
            <a:off x="1481558" y="1676400"/>
            <a:ext cx="4370601" cy="639762"/>
          </a:xfrm>
        </p:spPr>
        <p:txBody>
          <a:bodyPr>
            <a:noAutofit/>
          </a:bodyPr>
          <a:lstStyle/>
          <a:p>
            <a:r>
              <a:rPr lang="en-US" sz="2400" b="1" dirty="0"/>
              <a:t>Trump vs. Biden</a:t>
            </a:r>
          </a:p>
          <a:p>
            <a:r>
              <a:rPr lang="en-US" sz="2400" b="1" dirty="0"/>
              <a:t>(June 2024)</a:t>
            </a:r>
          </a:p>
        </p:txBody>
      </p:sp>
      <p:sp>
        <p:nvSpPr>
          <p:cNvPr id="6" name="Text Placeholder 5">
            <a:extLst>
              <a:ext uri="{FF2B5EF4-FFF2-40B4-BE49-F238E27FC236}">
                <a16:creationId xmlns:a16="http://schemas.microsoft.com/office/drawing/2014/main" id="{FB497FBB-B3B3-848C-4879-32482738AEAE}"/>
              </a:ext>
            </a:extLst>
          </p:cNvPr>
          <p:cNvSpPr>
            <a:spLocks noGrp="1"/>
          </p:cNvSpPr>
          <p:nvPr>
            <p:ph type="body" sz="quarter" idx="3"/>
          </p:nvPr>
        </p:nvSpPr>
        <p:spPr>
          <a:xfrm>
            <a:off x="6339840" y="1676400"/>
            <a:ext cx="4690833" cy="639762"/>
          </a:xfrm>
        </p:spPr>
        <p:txBody>
          <a:bodyPr>
            <a:noAutofit/>
          </a:bodyPr>
          <a:lstStyle/>
          <a:p>
            <a:r>
              <a:rPr lang="en-US" sz="2400" b="1" dirty="0"/>
              <a:t>Trump v. Harris</a:t>
            </a:r>
          </a:p>
          <a:p>
            <a:r>
              <a:rPr lang="en-US" sz="2400" b="1" dirty="0"/>
              <a:t>(Oct 2024)</a:t>
            </a:r>
          </a:p>
        </p:txBody>
      </p:sp>
      <p:graphicFrame>
        <p:nvGraphicFramePr>
          <p:cNvPr id="9" name="Content Placeholder 8">
            <a:extLst>
              <a:ext uri="{FF2B5EF4-FFF2-40B4-BE49-F238E27FC236}">
                <a16:creationId xmlns:a16="http://schemas.microsoft.com/office/drawing/2014/main" id="{FC6918AF-2FFC-6B05-7F10-175E60D41BEA}"/>
              </a:ext>
            </a:extLst>
          </p:cNvPr>
          <p:cNvGraphicFramePr>
            <a:graphicFrameLocks noGrp="1"/>
          </p:cNvGraphicFramePr>
          <p:nvPr>
            <p:ph sz="quarter" idx="4"/>
            <p:extLst>
              <p:ext uri="{D42A27DB-BD31-4B8C-83A1-F6EECF244321}">
                <p14:modId xmlns:p14="http://schemas.microsoft.com/office/powerpoint/2010/main" val="3422123630"/>
              </p:ext>
            </p:extLst>
          </p:nvPr>
        </p:nvGraphicFramePr>
        <p:xfrm>
          <a:off x="6278565" y="2468562"/>
          <a:ext cx="3827962" cy="33226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ontent Placeholder 15">
            <a:extLst>
              <a:ext uri="{FF2B5EF4-FFF2-40B4-BE49-F238E27FC236}">
                <a16:creationId xmlns:a16="http://schemas.microsoft.com/office/drawing/2014/main" id="{8EAB68B2-0101-A79A-D743-0AB6A40F5D8A}"/>
              </a:ext>
            </a:extLst>
          </p:cNvPr>
          <p:cNvGraphicFramePr>
            <a:graphicFrameLocks noGrp="1"/>
          </p:cNvGraphicFramePr>
          <p:nvPr>
            <p:ph sz="half" idx="2"/>
          </p:nvPr>
        </p:nvGraphicFramePr>
        <p:xfrm>
          <a:off x="1981200" y="2468562"/>
          <a:ext cx="3932238" cy="3322638"/>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9D67BD27-A2AB-E6CA-5F2D-444D30766D62}"/>
              </a:ext>
            </a:extLst>
          </p:cNvPr>
          <p:cNvSpPr txBox="1"/>
          <p:nvPr/>
        </p:nvSpPr>
        <p:spPr>
          <a:xfrm>
            <a:off x="1676401" y="6324600"/>
            <a:ext cx="6695744" cy="369332"/>
          </a:xfrm>
          <a:prstGeom prst="rect">
            <a:avLst/>
          </a:prstGeom>
          <a:noFill/>
        </p:spPr>
        <p:txBody>
          <a:bodyPr wrap="none" rtlCol="0">
            <a:spAutoFit/>
          </a:bodyPr>
          <a:lstStyle/>
          <a:p>
            <a:r>
              <a:rPr lang="en-US" dirty="0">
                <a:solidFill>
                  <a:prstClr val="black"/>
                </a:solidFill>
                <a:latin typeface="Calibri" panose="020F0502020204030204"/>
              </a:rPr>
              <a:t>Source: New York Times/Siena College polls, June &amp; October 25, 2024</a:t>
            </a:r>
          </a:p>
        </p:txBody>
      </p:sp>
      <p:sp>
        <p:nvSpPr>
          <p:cNvPr id="3" name="TextBox 2">
            <a:extLst>
              <a:ext uri="{FF2B5EF4-FFF2-40B4-BE49-F238E27FC236}">
                <a16:creationId xmlns:a16="http://schemas.microsoft.com/office/drawing/2014/main" id="{C9BACEF3-F4F7-852A-97F3-F58BDCAA78BD}"/>
              </a:ext>
            </a:extLst>
          </p:cNvPr>
          <p:cNvSpPr txBox="1"/>
          <p:nvPr/>
        </p:nvSpPr>
        <p:spPr>
          <a:xfrm>
            <a:off x="10407317" y="3429000"/>
            <a:ext cx="1600200" cy="2585323"/>
          </a:xfrm>
          <a:prstGeom prst="rect">
            <a:avLst/>
          </a:prstGeom>
          <a:noFill/>
        </p:spPr>
        <p:txBody>
          <a:bodyPr wrap="square" rtlCol="0">
            <a:spAutoFit/>
          </a:bodyPr>
          <a:lstStyle/>
          <a:p>
            <a:r>
              <a:rPr lang="en-US" b="1" dirty="0"/>
              <a:t>Less than two</a:t>
            </a:r>
          </a:p>
          <a:p>
            <a:r>
              <a:rPr lang="en-US" b="1" dirty="0"/>
              <a:t> weeks out</a:t>
            </a:r>
          </a:p>
          <a:p>
            <a:r>
              <a:rPr lang="en-US" b="1" dirty="0"/>
              <a:t> from the</a:t>
            </a:r>
          </a:p>
          <a:p>
            <a:r>
              <a:rPr lang="en-US" b="1" dirty="0"/>
              <a:t> Election, 13</a:t>
            </a:r>
          </a:p>
          <a:p>
            <a:r>
              <a:rPr lang="en-US" b="1" dirty="0"/>
              <a:t>percent are</a:t>
            </a:r>
          </a:p>
          <a:p>
            <a:r>
              <a:rPr lang="en-US" b="1" dirty="0"/>
              <a:t>undecided or</a:t>
            </a:r>
          </a:p>
          <a:p>
            <a:r>
              <a:rPr lang="en-US" b="1" dirty="0"/>
              <a:t>leaning to a </a:t>
            </a:r>
          </a:p>
          <a:p>
            <a:r>
              <a:rPr lang="en-US" b="1" dirty="0"/>
              <a:t>third-party </a:t>
            </a:r>
          </a:p>
          <a:p>
            <a:r>
              <a:rPr lang="en-US" b="1" dirty="0"/>
              <a:t>alternative.</a:t>
            </a:r>
          </a:p>
        </p:txBody>
      </p:sp>
    </p:spTree>
    <p:extLst>
      <p:ext uri="{BB962C8B-B14F-4D97-AF65-F5344CB8AC3E}">
        <p14:creationId xmlns:p14="http://schemas.microsoft.com/office/powerpoint/2010/main" val="308382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1D35B-20F4-E8C2-2A57-B1515A66F8D6}"/>
              </a:ext>
            </a:extLst>
          </p:cNvPr>
          <p:cNvSpPr>
            <a:spLocks noGrp="1"/>
          </p:cNvSpPr>
          <p:nvPr>
            <p:ph type="title"/>
          </p:nvPr>
        </p:nvSpPr>
        <p:spPr>
          <a:xfrm>
            <a:off x="2133600" y="1524001"/>
            <a:ext cx="7772400" cy="2200275"/>
          </a:xfrm>
        </p:spPr>
        <p:txBody>
          <a:bodyPr>
            <a:normAutofit/>
          </a:bodyPr>
          <a:lstStyle/>
          <a:p>
            <a:pPr algn="ctr"/>
            <a:r>
              <a:rPr lang="en-US" sz="4000" dirty="0"/>
              <a:t>Harris, not Biden</a:t>
            </a:r>
            <a:br>
              <a:rPr lang="en-US" sz="4000" dirty="0"/>
            </a:br>
            <a:r>
              <a:rPr lang="en-US" sz="2800" dirty="0"/>
              <a:t>The difference a candidate makes</a:t>
            </a:r>
            <a:br>
              <a:rPr lang="en-US" dirty="0"/>
            </a:br>
            <a:endParaRPr lang="en-US" sz="3200" dirty="0"/>
          </a:p>
        </p:txBody>
      </p:sp>
      <p:sp>
        <p:nvSpPr>
          <p:cNvPr id="3" name="Text Placeholder 2">
            <a:extLst>
              <a:ext uri="{FF2B5EF4-FFF2-40B4-BE49-F238E27FC236}">
                <a16:creationId xmlns:a16="http://schemas.microsoft.com/office/drawing/2014/main" id="{06836420-CBAC-52EA-4972-BBDE25ACFD72}"/>
              </a:ext>
            </a:extLst>
          </p:cNvPr>
          <p:cNvSpPr>
            <a:spLocks noGrp="1"/>
          </p:cNvSpPr>
          <p:nvPr>
            <p:ph type="body" idx="1"/>
          </p:nvPr>
        </p:nvSpPr>
        <p:spPr/>
        <p:txBody>
          <a:bodyPr>
            <a:normAutofit fontScale="92500" lnSpcReduction="20000"/>
          </a:bodyPr>
          <a:lstStyle/>
          <a:p>
            <a:pPr algn="ctr"/>
            <a:r>
              <a:rPr lang="en-US" sz="3900" dirty="0"/>
              <a:t>McGraw-Hill Symposium</a:t>
            </a:r>
          </a:p>
          <a:p>
            <a:pPr algn="ctr"/>
            <a:endParaRPr lang="en-US" dirty="0"/>
          </a:p>
          <a:p>
            <a:pPr algn="ctr"/>
            <a:r>
              <a:rPr lang="en-US" sz="3000" dirty="0"/>
              <a:t>Tom Patterson, Harvard University</a:t>
            </a:r>
          </a:p>
        </p:txBody>
      </p:sp>
    </p:spTree>
    <p:extLst>
      <p:ext uri="{BB962C8B-B14F-4D97-AF65-F5344CB8AC3E}">
        <p14:creationId xmlns:p14="http://schemas.microsoft.com/office/powerpoint/2010/main" val="1384778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1" y="417314"/>
            <a:ext cx="7495223" cy="994172"/>
          </a:xfrm>
        </p:spPr>
        <p:txBody>
          <a:bodyPr>
            <a:normAutofit/>
          </a:bodyPr>
          <a:lstStyle/>
          <a:p>
            <a:pPr algn="ctr"/>
            <a:r>
              <a:rPr lang="en-US" b="1" dirty="0"/>
              <a:t>Young Voters (ages 18-29)</a:t>
            </a:r>
          </a:p>
        </p:txBody>
      </p:sp>
      <p:graphicFrame>
        <p:nvGraphicFramePr>
          <p:cNvPr id="7" name="Content Placeholder 6"/>
          <p:cNvGraphicFramePr>
            <a:graphicFrameLocks noGrp="1"/>
          </p:cNvGraphicFramePr>
          <p:nvPr>
            <p:ph idx="1"/>
          </p:nvPr>
        </p:nvGraphicFramePr>
        <p:xfrm>
          <a:off x="1781175" y="2410807"/>
          <a:ext cx="8641080" cy="383759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524001" y="6387976"/>
            <a:ext cx="2820353" cy="323165"/>
          </a:xfrm>
          <a:prstGeom prst="rect">
            <a:avLst/>
          </a:prstGeom>
          <a:noFill/>
        </p:spPr>
        <p:txBody>
          <a:bodyPr wrap="square" rtlCol="0">
            <a:spAutoFit/>
          </a:bodyPr>
          <a:lstStyle/>
          <a:p>
            <a:pPr defTabSz="685800">
              <a:defRPr/>
            </a:pPr>
            <a:r>
              <a:rPr lang="en-US" sz="1500" b="1" dirty="0">
                <a:solidFill>
                  <a:prstClr val="black"/>
                </a:solidFill>
                <a:latin typeface="Calibri" panose="020F0502020204030204"/>
              </a:rPr>
              <a:t>Source:</a:t>
            </a:r>
            <a:r>
              <a:rPr lang="en-US" sz="1500" dirty="0">
                <a:solidFill>
                  <a:prstClr val="black"/>
                </a:solidFill>
                <a:latin typeface="Calibri" panose="020F0502020204030204"/>
              </a:rPr>
              <a:t> Exit polls, 2000-2020 </a:t>
            </a:r>
          </a:p>
        </p:txBody>
      </p:sp>
      <p:sp>
        <p:nvSpPr>
          <p:cNvPr id="3" name="TextBox 2">
            <a:extLst>
              <a:ext uri="{FF2B5EF4-FFF2-40B4-BE49-F238E27FC236}">
                <a16:creationId xmlns:a16="http://schemas.microsoft.com/office/drawing/2014/main" id="{5EFA316B-3110-73AE-A370-EA5EEE2D4105}"/>
              </a:ext>
            </a:extLst>
          </p:cNvPr>
          <p:cNvSpPr txBox="1"/>
          <p:nvPr/>
        </p:nvSpPr>
        <p:spPr>
          <a:xfrm>
            <a:off x="2057401" y="1487477"/>
            <a:ext cx="7419023" cy="923330"/>
          </a:xfrm>
          <a:prstGeom prst="rect">
            <a:avLst/>
          </a:prstGeom>
          <a:noFill/>
        </p:spPr>
        <p:txBody>
          <a:bodyPr wrap="square" rtlCol="0">
            <a:spAutoFit/>
          </a:bodyPr>
          <a:lstStyle/>
          <a:p>
            <a:r>
              <a:rPr lang="en-US" dirty="0">
                <a:solidFill>
                  <a:prstClr val="black"/>
                </a:solidFill>
                <a:latin typeface="Calibri" panose="020F0502020204030204"/>
              </a:rPr>
              <a:t>The last time a political party captured the youth vote in a lengthy series of elections was in the Great Depression era. It was the basis  for a nearly four- decade period of Democratic Party dominance.</a:t>
            </a:r>
          </a:p>
        </p:txBody>
      </p:sp>
    </p:spTree>
    <p:extLst>
      <p:ext uri="{BB962C8B-B14F-4D97-AF65-F5344CB8AC3E}">
        <p14:creationId xmlns:p14="http://schemas.microsoft.com/office/powerpoint/2010/main" val="3588233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2051D-B584-4AF1-9A7B-5166CADE6025}"/>
              </a:ext>
            </a:extLst>
          </p:cNvPr>
          <p:cNvSpPr>
            <a:spLocks noGrp="1"/>
          </p:cNvSpPr>
          <p:nvPr>
            <p:ph type="title"/>
          </p:nvPr>
        </p:nvSpPr>
        <p:spPr/>
        <p:txBody>
          <a:bodyPr>
            <a:normAutofit fontScale="90000"/>
          </a:bodyPr>
          <a:lstStyle/>
          <a:p>
            <a:r>
              <a:rPr lang="en-US" dirty="0"/>
              <a:t>The cumulative effect of Democratic among young adults, 2020 election</a:t>
            </a:r>
          </a:p>
        </p:txBody>
      </p:sp>
      <p:graphicFrame>
        <p:nvGraphicFramePr>
          <p:cNvPr id="6" name="Content Placeholder 5">
            <a:extLst>
              <a:ext uri="{FF2B5EF4-FFF2-40B4-BE49-F238E27FC236}">
                <a16:creationId xmlns:a16="http://schemas.microsoft.com/office/drawing/2014/main" id="{3CF91971-334F-4C01-A057-E6C2E5694264}"/>
              </a:ext>
            </a:extLst>
          </p:cNvPr>
          <p:cNvGraphicFramePr>
            <a:graphicFrameLocks noGrp="1"/>
          </p:cNvGraphicFramePr>
          <p:nvPr>
            <p:ph idx="1"/>
            <p:extLst>
              <p:ext uri="{D42A27DB-BD31-4B8C-83A1-F6EECF244321}">
                <p14:modId xmlns:p14="http://schemas.microsoft.com/office/powerpoint/2010/main" val="2640832377"/>
              </p:ext>
            </p:extLst>
          </p:nvPr>
        </p:nvGraphicFramePr>
        <p:xfrm>
          <a:off x="1713053" y="1828801"/>
          <a:ext cx="7769506" cy="413394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FD61003-98CE-42AB-A508-EAF64901C752}"/>
              </a:ext>
            </a:extLst>
          </p:cNvPr>
          <p:cNvSpPr txBox="1"/>
          <p:nvPr/>
        </p:nvSpPr>
        <p:spPr>
          <a:xfrm>
            <a:off x="511483" y="6324600"/>
            <a:ext cx="3731471" cy="300082"/>
          </a:xfrm>
          <a:prstGeom prst="rect">
            <a:avLst/>
          </a:prstGeom>
          <a:noFill/>
        </p:spPr>
        <p:txBody>
          <a:bodyPr wrap="none" rtlCol="0">
            <a:spAutoFit/>
          </a:bodyPr>
          <a:lstStyle/>
          <a:p>
            <a:pPr>
              <a:defRPr/>
            </a:pPr>
            <a:r>
              <a:rPr lang="en-US" sz="1350">
                <a:solidFill>
                  <a:prstClr val="black"/>
                </a:solidFill>
                <a:latin typeface="Calibri" panose="020F0502020204030204"/>
              </a:rPr>
              <a:t>Source: 2020 exit polls, based on 2-party vote only</a:t>
            </a:r>
            <a:endParaRPr lang="en-US" sz="1350" dirty="0">
              <a:solidFill>
                <a:prstClr val="black"/>
              </a:solidFill>
              <a:latin typeface="Calibri" panose="020F0502020204030204"/>
            </a:endParaRPr>
          </a:p>
        </p:txBody>
      </p:sp>
      <p:sp>
        <p:nvSpPr>
          <p:cNvPr id="4" name="Rectangle 3">
            <a:extLst>
              <a:ext uri="{FF2B5EF4-FFF2-40B4-BE49-F238E27FC236}">
                <a16:creationId xmlns:a16="http://schemas.microsoft.com/office/drawing/2014/main" id="{7B430C2F-64A8-10A1-9471-F9A3A53D6DE3}"/>
              </a:ext>
            </a:extLst>
          </p:cNvPr>
          <p:cNvSpPr/>
          <p:nvPr/>
        </p:nvSpPr>
        <p:spPr>
          <a:xfrm>
            <a:off x="9547749" y="2771014"/>
            <a:ext cx="726312" cy="5636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prstClr val="black"/>
                </a:solidFill>
                <a:latin typeface="Calibri" panose="020F0502020204030204"/>
              </a:rPr>
              <a:t>D+14</a:t>
            </a:r>
          </a:p>
        </p:txBody>
      </p:sp>
      <p:sp>
        <p:nvSpPr>
          <p:cNvPr id="5" name="Rectangle 4">
            <a:extLst>
              <a:ext uri="{FF2B5EF4-FFF2-40B4-BE49-F238E27FC236}">
                <a16:creationId xmlns:a16="http://schemas.microsoft.com/office/drawing/2014/main" id="{53C05266-3E54-5697-41FC-6D494E9E97BB}"/>
              </a:ext>
            </a:extLst>
          </p:cNvPr>
          <p:cNvSpPr/>
          <p:nvPr/>
        </p:nvSpPr>
        <p:spPr>
          <a:xfrm>
            <a:off x="9482559" y="4114800"/>
            <a:ext cx="791502" cy="5636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dirty="0">
                <a:solidFill>
                  <a:prstClr val="black"/>
                </a:solidFill>
                <a:latin typeface="Calibri" panose="020F0502020204030204"/>
              </a:rPr>
              <a:t>R+4</a:t>
            </a:r>
          </a:p>
        </p:txBody>
      </p:sp>
    </p:spTree>
    <p:extLst>
      <p:ext uri="{BB962C8B-B14F-4D97-AF65-F5344CB8AC3E}">
        <p14:creationId xmlns:p14="http://schemas.microsoft.com/office/powerpoint/2010/main" val="1665576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0A47-8A31-9F25-D23B-6100957E8E8B}"/>
              </a:ext>
            </a:extLst>
          </p:cNvPr>
          <p:cNvSpPr>
            <a:spLocks noGrp="1"/>
          </p:cNvSpPr>
          <p:nvPr>
            <p:ph type="title"/>
          </p:nvPr>
        </p:nvSpPr>
        <p:spPr/>
        <p:txBody>
          <a:bodyPr/>
          <a:lstStyle/>
          <a:p>
            <a:pPr algn="ctr"/>
            <a:r>
              <a:rPr lang="en-US" dirty="0"/>
              <a:t>Young voters, 2024</a:t>
            </a:r>
          </a:p>
        </p:txBody>
      </p:sp>
      <p:graphicFrame>
        <p:nvGraphicFramePr>
          <p:cNvPr id="6" name="Content Placeholder 5">
            <a:extLst>
              <a:ext uri="{FF2B5EF4-FFF2-40B4-BE49-F238E27FC236}">
                <a16:creationId xmlns:a16="http://schemas.microsoft.com/office/drawing/2014/main" id="{6B489712-8D23-E71E-46AB-E9303E138B6F}"/>
              </a:ext>
            </a:extLst>
          </p:cNvPr>
          <p:cNvGraphicFramePr>
            <a:graphicFrameLocks noGrp="1"/>
          </p:cNvGraphicFramePr>
          <p:nvPr>
            <p:ph idx="1"/>
            <p:extLst>
              <p:ext uri="{D42A27DB-BD31-4B8C-83A1-F6EECF244321}">
                <p14:modId xmlns:p14="http://schemas.microsoft.com/office/powerpoint/2010/main" val="4143470099"/>
              </p:ext>
            </p:extLst>
          </p:nvPr>
        </p:nvGraphicFramePr>
        <p:xfrm>
          <a:off x="2362200" y="1905000"/>
          <a:ext cx="75438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AECF1A1-1B4B-605A-72C9-BDC45DAE1576}"/>
              </a:ext>
            </a:extLst>
          </p:cNvPr>
          <p:cNvSpPr txBox="1"/>
          <p:nvPr/>
        </p:nvSpPr>
        <p:spPr>
          <a:xfrm>
            <a:off x="787079" y="6172200"/>
            <a:ext cx="6997624" cy="369332"/>
          </a:xfrm>
          <a:prstGeom prst="rect">
            <a:avLst/>
          </a:prstGeom>
          <a:noFill/>
        </p:spPr>
        <p:txBody>
          <a:bodyPr wrap="square" rtlCol="0">
            <a:spAutoFit/>
          </a:bodyPr>
          <a:lstStyle/>
          <a:p>
            <a:r>
              <a:rPr lang="en-US" dirty="0">
                <a:solidFill>
                  <a:prstClr val="black"/>
                </a:solidFill>
                <a:latin typeface="Calibri" panose="020F0502020204030204"/>
              </a:rPr>
              <a:t>Source: New York Times/Sienna College poll, October 25, 2024</a:t>
            </a:r>
          </a:p>
        </p:txBody>
      </p:sp>
    </p:spTree>
    <p:extLst>
      <p:ext uri="{BB962C8B-B14F-4D97-AF65-F5344CB8AC3E}">
        <p14:creationId xmlns:p14="http://schemas.microsoft.com/office/powerpoint/2010/main" val="1332752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0A47-8A31-9F25-D23B-6100957E8E8B}"/>
              </a:ext>
            </a:extLst>
          </p:cNvPr>
          <p:cNvSpPr>
            <a:spLocks noGrp="1"/>
          </p:cNvSpPr>
          <p:nvPr>
            <p:ph type="title"/>
          </p:nvPr>
        </p:nvSpPr>
        <p:spPr/>
        <p:txBody>
          <a:bodyPr/>
          <a:lstStyle/>
          <a:p>
            <a:pPr algn="ctr"/>
            <a:r>
              <a:rPr lang="en-US" dirty="0"/>
              <a:t>Key voting bloc 2024: Young Voters</a:t>
            </a:r>
          </a:p>
        </p:txBody>
      </p:sp>
      <p:sp>
        <p:nvSpPr>
          <p:cNvPr id="3" name="Text Placeholder 2">
            <a:extLst>
              <a:ext uri="{FF2B5EF4-FFF2-40B4-BE49-F238E27FC236}">
                <a16:creationId xmlns:a16="http://schemas.microsoft.com/office/drawing/2014/main" id="{1D169A32-D9F6-28B5-FD71-B88AC5835E6D}"/>
              </a:ext>
            </a:extLst>
          </p:cNvPr>
          <p:cNvSpPr>
            <a:spLocks noGrp="1"/>
          </p:cNvSpPr>
          <p:nvPr>
            <p:ph type="body" idx="1"/>
          </p:nvPr>
        </p:nvSpPr>
        <p:spPr/>
        <p:txBody>
          <a:bodyPr>
            <a:normAutofit/>
          </a:bodyPr>
          <a:lstStyle/>
          <a:p>
            <a:r>
              <a:rPr lang="en-US" sz="2800" b="1" dirty="0"/>
              <a:t>Trump vs. Biden</a:t>
            </a:r>
          </a:p>
        </p:txBody>
      </p:sp>
      <p:graphicFrame>
        <p:nvGraphicFramePr>
          <p:cNvPr id="6" name="Content Placeholder 5">
            <a:extLst>
              <a:ext uri="{FF2B5EF4-FFF2-40B4-BE49-F238E27FC236}">
                <a16:creationId xmlns:a16="http://schemas.microsoft.com/office/drawing/2014/main" id="{6B489712-8D23-E71E-46AB-E9303E138B6F}"/>
              </a:ext>
            </a:extLst>
          </p:cNvPr>
          <p:cNvGraphicFramePr>
            <a:graphicFrameLocks noGrp="1"/>
          </p:cNvGraphicFramePr>
          <p:nvPr>
            <p:ph sz="half" idx="2"/>
            <p:extLst>
              <p:ext uri="{D42A27DB-BD31-4B8C-83A1-F6EECF244321}">
                <p14:modId xmlns:p14="http://schemas.microsoft.com/office/powerpoint/2010/main" val="124290315"/>
              </p:ext>
            </p:extLst>
          </p:nvPr>
        </p:nvGraphicFramePr>
        <p:xfrm>
          <a:off x="1981200" y="2438400"/>
          <a:ext cx="3932238" cy="395128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101BBA8E-22D9-E7C5-496D-7295F5E957B7}"/>
              </a:ext>
            </a:extLst>
          </p:cNvPr>
          <p:cNvSpPr>
            <a:spLocks noGrp="1"/>
          </p:cNvSpPr>
          <p:nvPr>
            <p:ph type="body" sz="quarter" idx="3"/>
          </p:nvPr>
        </p:nvSpPr>
        <p:spPr/>
        <p:txBody>
          <a:bodyPr>
            <a:normAutofit/>
          </a:bodyPr>
          <a:lstStyle/>
          <a:p>
            <a:r>
              <a:rPr lang="en-US" sz="2800" b="1" dirty="0"/>
              <a:t>Trump vs. Harris</a:t>
            </a:r>
          </a:p>
        </p:txBody>
      </p:sp>
      <p:graphicFrame>
        <p:nvGraphicFramePr>
          <p:cNvPr id="10" name="Content Placeholder 9">
            <a:extLst>
              <a:ext uri="{FF2B5EF4-FFF2-40B4-BE49-F238E27FC236}">
                <a16:creationId xmlns:a16="http://schemas.microsoft.com/office/drawing/2014/main" id="{D556F4AE-0BAE-E709-7039-67CC0B399C51}"/>
              </a:ext>
            </a:extLst>
          </p:cNvPr>
          <p:cNvGraphicFramePr>
            <a:graphicFrameLocks noGrp="1"/>
          </p:cNvGraphicFramePr>
          <p:nvPr>
            <p:ph sz="quarter" idx="4"/>
            <p:extLst>
              <p:ext uri="{D42A27DB-BD31-4B8C-83A1-F6EECF244321}">
                <p14:modId xmlns:p14="http://schemas.microsoft.com/office/powerpoint/2010/main" val="847458622"/>
              </p:ext>
            </p:extLst>
          </p:nvPr>
        </p:nvGraphicFramePr>
        <p:xfrm>
          <a:off x="6278564" y="2438400"/>
          <a:ext cx="3932237"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23E416C-1178-99EC-0BEB-D7EBB5618082}"/>
              </a:ext>
            </a:extLst>
          </p:cNvPr>
          <p:cNvSpPr txBox="1"/>
          <p:nvPr/>
        </p:nvSpPr>
        <p:spPr>
          <a:xfrm>
            <a:off x="1752601" y="6327260"/>
            <a:ext cx="5872441" cy="369332"/>
          </a:xfrm>
          <a:prstGeom prst="rect">
            <a:avLst/>
          </a:prstGeom>
          <a:noFill/>
        </p:spPr>
        <p:txBody>
          <a:bodyPr wrap="none" rtlCol="0">
            <a:spAutoFit/>
          </a:bodyPr>
          <a:lstStyle/>
          <a:p>
            <a:r>
              <a:rPr lang="en-US" dirty="0">
                <a:solidFill>
                  <a:prstClr val="black"/>
                </a:solidFill>
                <a:latin typeface="Calibri" panose="020F0502020204030204"/>
              </a:rPr>
              <a:t>Source: Harvard IOP/Harris polls, March and September 2024</a:t>
            </a:r>
          </a:p>
        </p:txBody>
      </p:sp>
    </p:spTree>
    <p:extLst>
      <p:ext uri="{BB962C8B-B14F-4D97-AF65-F5344CB8AC3E}">
        <p14:creationId xmlns:p14="http://schemas.microsoft.com/office/powerpoint/2010/main" val="3335483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09BD782-F05C-9F86-4099-EC9A255D8008}"/>
              </a:ext>
            </a:extLst>
          </p:cNvPr>
          <p:cNvSpPr>
            <a:spLocks noGrp="1"/>
          </p:cNvSpPr>
          <p:nvPr>
            <p:ph type="title"/>
          </p:nvPr>
        </p:nvSpPr>
        <p:spPr/>
        <p:txBody>
          <a:bodyPr/>
          <a:lstStyle/>
          <a:p>
            <a:r>
              <a:rPr lang="en-US" b="1" dirty="0"/>
              <a:t>2024 Vote Preference by Age</a:t>
            </a:r>
          </a:p>
        </p:txBody>
      </p:sp>
      <p:graphicFrame>
        <p:nvGraphicFramePr>
          <p:cNvPr id="11" name="Content Placeholder 10">
            <a:extLst>
              <a:ext uri="{FF2B5EF4-FFF2-40B4-BE49-F238E27FC236}">
                <a16:creationId xmlns:a16="http://schemas.microsoft.com/office/drawing/2014/main" id="{E3A4C91C-F272-1F0C-E351-17A2229D29FE}"/>
              </a:ext>
            </a:extLst>
          </p:cNvPr>
          <p:cNvGraphicFramePr>
            <a:graphicFrameLocks noGrp="1"/>
          </p:cNvGraphicFramePr>
          <p:nvPr>
            <p:ph idx="1"/>
            <p:extLst>
              <p:ext uri="{D42A27DB-BD31-4B8C-83A1-F6EECF244321}">
                <p14:modId xmlns:p14="http://schemas.microsoft.com/office/powerpoint/2010/main" val="2640031498"/>
              </p:ext>
            </p:extLst>
          </p:nvPr>
        </p:nvGraphicFramePr>
        <p:xfrm>
          <a:off x="609600" y="1600200"/>
          <a:ext cx="9529823" cy="4499658"/>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8BD40DBC-A38C-1208-C444-FB34E8825EEE}"/>
              </a:ext>
            </a:extLst>
          </p:cNvPr>
          <p:cNvSpPr txBox="1"/>
          <p:nvPr/>
        </p:nvSpPr>
        <p:spPr>
          <a:xfrm>
            <a:off x="324091" y="6176058"/>
            <a:ext cx="7460612" cy="369332"/>
          </a:xfrm>
          <a:prstGeom prst="rect">
            <a:avLst/>
          </a:prstGeom>
          <a:noFill/>
        </p:spPr>
        <p:txBody>
          <a:bodyPr wrap="square" rtlCol="0">
            <a:spAutoFit/>
          </a:bodyPr>
          <a:lstStyle/>
          <a:p>
            <a:r>
              <a:rPr lang="en-US" dirty="0">
                <a:solidFill>
                  <a:prstClr val="black"/>
                </a:solidFill>
                <a:latin typeface="Calibri" panose="020F0502020204030204"/>
              </a:rPr>
              <a:t>Source: New York Times/Sienna College poll, October 25, 2024</a:t>
            </a:r>
          </a:p>
        </p:txBody>
      </p:sp>
      <p:sp>
        <p:nvSpPr>
          <p:cNvPr id="13" name="TextBox 12">
            <a:extLst>
              <a:ext uri="{FF2B5EF4-FFF2-40B4-BE49-F238E27FC236}">
                <a16:creationId xmlns:a16="http://schemas.microsoft.com/office/drawing/2014/main" id="{BF590355-A411-2D04-7557-7F583122D365}"/>
              </a:ext>
            </a:extLst>
          </p:cNvPr>
          <p:cNvSpPr txBox="1"/>
          <p:nvPr/>
        </p:nvSpPr>
        <p:spPr>
          <a:xfrm>
            <a:off x="9491239" y="2298073"/>
            <a:ext cx="2002421" cy="3416320"/>
          </a:xfrm>
          <a:prstGeom prst="rect">
            <a:avLst/>
          </a:prstGeom>
          <a:noFill/>
        </p:spPr>
        <p:txBody>
          <a:bodyPr wrap="square" rtlCol="0">
            <a:spAutoFit/>
          </a:bodyPr>
          <a:lstStyle/>
          <a:p>
            <a:r>
              <a:rPr lang="en-US" b="1" dirty="0"/>
              <a:t>Cumulatively, the young voters who began trending Democratic in 2004 constitute about 40 percent of the electorate. Those who came of voting age in 200 or earlier makeup roughly 60 percent.</a:t>
            </a:r>
          </a:p>
        </p:txBody>
      </p:sp>
    </p:spTree>
    <p:extLst>
      <p:ext uri="{BB962C8B-B14F-4D97-AF65-F5344CB8AC3E}">
        <p14:creationId xmlns:p14="http://schemas.microsoft.com/office/powerpoint/2010/main" val="2465348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8A38-3D3C-5AE1-BDC0-DB628565ABD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18F022-04A0-76FF-0DE8-B20C1C7679D8}"/>
              </a:ext>
            </a:extLst>
          </p:cNvPr>
          <p:cNvSpPr>
            <a:spLocks noGrp="1"/>
          </p:cNvSpPr>
          <p:nvPr>
            <p:ph idx="1"/>
          </p:nvPr>
        </p:nvSpPr>
        <p:spPr/>
        <p:txBody>
          <a:bodyPr/>
          <a:lstStyle/>
          <a:p>
            <a:endParaRPr lang="en-US" dirty="0"/>
          </a:p>
          <a:p>
            <a:pPr marL="0" indent="0" algn="ctr">
              <a:buNone/>
            </a:pPr>
            <a:r>
              <a:rPr lang="en-US" sz="4400" b="1" dirty="0"/>
              <a:t>The Battleground States</a:t>
            </a:r>
          </a:p>
          <a:p>
            <a:pPr marL="0" indent="0" algn="ctr">
              <a:buNone/>
            </a:pPr>
            <a:r>
              <a:rPr lang="en-US" dirty="0"/>
              <a:t>The path to the 270 electoral votes needed to win the presidency</a:t>
            </a:r>
          </a:p>
        </p:txBody>
      </p:sp>
    </p:spTree>
    <p:extLst>
      <p:ext uri="{BB962C8B-B14F-4D97-AF65-F5344CB8AC3E}">
        <p14:creationId xmlns:p14="http://schemas.microsoft.com/office/powerpoint/2010/main" val="3579719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CBAC-EF4A-9162-9653-DF7EAE1A0134}"/>
              </a:ext>
            </a:extLst>
          </p:cNvPr>
          <p:cNvSpPr>
            <a:spLocks noGrp="1"/>
          </p:cNvSpPr>
          <p:nvPr>
            <p:ph type="title"/>
          </p:nvPr>
        </p:nvSpPr>
        <p:spPr>
          <a:xfrm>
            <a:off x="1981200" y="762000"/>
            <a:ext cx="8229600" cy="564356"/>
          </a:xfrm>
        </p:spPr>
        <p:txBody>
          <a:bodyPr>
            <a:noAutofit/>
          </a:bodyPr>
          <a:lstStyle/>
          <a:p>
            <a:r>
              <a:rPr lang="en-US" sz="3600" dirty="0"/>
              <a:t>Battleground States When Biden Still in Race</a:t>
            </a:r>
          </a:p>
        </p:txBody>
      </p:sp>
      <p:graphicFrame>
        <p:nvGraphicFramePr>
          <p:cNvPr id="6" name="Content Placeholder 5">
            <a:extLst>
              <a:ext uri="{FF2B5EF4-FFF2-40B4-BE49-F238E27FC236}">
                <a16:creationId xmlns:a16="http://schemas.microsoft.com/office/drawing/2014/main" id="{CEFAE524-FDBF-65AC-468B-9A8FD4D932BC}"/>
              </a:ext>
            </a:extLst>
          </p:cNvPr>
          <p:cNvGraphicFramePr>
            <a:graphicFrameLocks noGrp="1"/>
          </p:cNvGraphicFramePr>
          <p:nvPr>
            <p:ph idx="1"/>
            <p:extLst>
              <p:ext uri="{D42A27DB-BD31-4B8C-83A1-F6EECF244321}">
                <p14:modId xmlns:p14="http://schemas.microsoft.com/office/powerpoint/2010/main" val="2885072601"/>
              </p:ext>
            </p:extLst>
          </p:nvPr>
        </p:nvGraphicFramePr>
        <p:xfrm>
          <a:off x="1981200" y="1447800"/>
          <a:ext cx="9153646"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A09BAA9-E469-8D9F-E17C-7BF873E029F1}"/>
              </a:ext>
            </a:extLst>
          </p:cNvPr>
          <p:cNvSpPr txBox="1"/>
          <p:nvPr/>
        </p:nvSpPr>
        <p:spPr>
          <a:xfrm>
            <a:off x="1676400" y="6248400"/>
            <a:ext cx="3420488" cy="300082"/>
          </a:xfrm>
          <a:prstGeom prst="rect">
            <a:avLst/>
          </a:prstGeom>
          <a:noFill/>
        </p:spPr>
        <p:txBody>
          <a:bodyPr wrap="none" rtlCol="0">
            <a:spAutoFit/>
          </a:bodyPr>
          <a:lstStyle/>
          <a:p>
            <a:r>
              <a:rPr lang="en-US" sz="1350" dirty="0">
                <a:solidFill>
                  <a:prstClr val="black"/>
                </a:solidFill>
                <a:latin typeface="Calibri" panose="020F0502020204030204"/>
              </a:rPr>
              <a:t>Source: Based on polls taken in Spring of 2024</a:t>
            </a:r>
          </a:p>
        </p:txBody>
      </p:sp>
    </p:spTree>
    <p:extLst>
      <p:ext uri="{BB962C8B-B14F-4D97-AF65-F5344CB8AC3E}">
        <p14:creationId xmlns:p14="http://schemas.microsoft.com/office/powerpoint/2010/main" val="2391141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103C1-37ED-3AAD-B523-66AF726AC006}"/>
              </a:ext>
            </a:extLst>
          </p:cNvPr>
          <p:cNvSpPr>
            <a:spLocks noGrp="1"/>
          </p:cNvSpPr>
          <p:nvPr>
            <p:ph type="title"/>
          </p:nvPr>
        </p:nvSpPr>
        <p:spPr>
          <a:xfrm>
            <a:off x="609600" y="653005"/>
            <a:ext cx="10972800" cy="990600"/>
          </a:xfrm>
        </p:spPr>
        <p:txBody>
          <a:bodyPr>
            <a:normAutofit fontScale="90000"/>
          </a:bodyPr>
          <a:lstStyle/>
          <a:p>
            <a:r>
              <a:rPr lang="en-US" dirty="0"/>
              <a:t>Battleground States Now</a:t>
            </a:r>
            <a:br>
              <a:rPr lang="en-US" dirty="0"/>
            </a:br>
            <a:r>
              <a:rPr lang="en-US" sz="2700" dirty="0"/>
              <a:t>All states are within sampling error</a:t>
            </a:r>
          </a:p>
        </p:txBody>
      </p:sp>
      <p:graphicFrame>
        <p:nvGraphicFramePr>
          <p:cNvPr id="6" name="Content Placeholder 5">
            <a:extLst>
              <a:ext uri="{FF2B5EF4-FFF2-40B4-BE49-F238E27FC236}">
                <a16:creationId xmlns:a16="http://schemas.microsoft.com/office/drawing/2014/main" id="{EF6E25B1-D723-1870-6A68-9A7B075AD09A}"/>
              </a:ext>
            </a:extLst>
          </p:cNvPr>
          <p:cNvGraphicFramePr>
            <a:graphicFrameLocks noGrp="1"/>
          </p:cNvGraphicFramePr>
          <p:nvPr>
            <p:ph idx="1"/>
            <p:extLst>
              <p:ext uri="{D42A27DB-BD31-4B8C-83A1-F6EECF244321}">
                <p14:modId xmlns:p14="http://schemas.microsoft.com/office/powerpoint/2010/main" val="1755776385"/>
              </p:ext>
            </p:extLst>
          </p:nvPr>
        </p:nvGraphicFramePr>
        <p:xfrm>
          <a:off x="1842304" y="1643605"/>
          <a:ext cx="9500886" cy="506488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E496CDE-41D1-96EA-FD20-9E552483E0DF}"/>
              </a:ext>
            </a:extLst>
          </p:cNvPr>
          <p:cNvSpPr txBox="1"/>
          <p:nvPr/>
        </p:nvSpPr>
        <p:spPr>
          <a:xfrm>
            <a:off x="254643" y="6215605"/>
            <a:ext cx="2598596" cy="369332"/>
          </a:xfrm>
          <a:prstGeom prst="rect">
            <a:avLst/>
          </a:prstGeom>
          <a:noFill/>
        </p:spPr>
        <p:txBody>
          <a:bodyPr wrap="none" rtlCol="0">
            <a:spAutoFit/>
          </a:bodyPr>
          <a:lstStyle/>
          <a:p>
            <a:r>
              <a:rPr lang="en-US" dirty="0"/>
              <a:t>Source: 538. Oct 27, 2024</a:t>
            </a:r>
          </a:p>
        </p:txBody>
      </p:sp>
    </p:spTree>
    <p:extLst>
      <p:ext uri="{BB962C8B-B14F-4D97-AF65-F5344CB8AC3E}">
        <p14:creationId xmlns:p14="http://schemas.microsoft.com/office/powerpoint/2010/main" val="3416007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640B-CFBC-2771-498B-19F45444356A}"/>
              </a:ext>
            </a:extLst>
          </p:cNvPr>
          <p:cNvSpPr>
            <a:spLocks noGrp="1"/>
          </p:cNvSpPr>
          <p:nvPr>
            <p:ph type="title"/>
          </p:nvPr>
        </p:nvSpPr>
        <p:spPr/>
        <p:txBody>
          <a:bodyPr>
            <a:normAutofit fontScale="90000"/>
          </a:bodyPr>
          <a:lstStyle/>
          <a:p>
            <a:r>
              <a:rPr lang="en-US" dirty="0"/>
              <a:t>Can the Battleground Polls Be Trusted?</a:t>
            </a:r>
            <a:br>
              <a:rPr lang="en-US" dirty="0"/>
            </a:br>
            <a:r>
              <a:rPr lang="en-US" dirty="0"/>
              <a:t>Polling accuracy, 2016 and 2020</a:t>
            </a:r>
          </a:p>
        </p:txBody>
      </p:sp>
      <p:sp>
        <p:nvSpPr>
          <p:cNvPr id="4" name="TextBox 3">
            <a:extLst>
              <a:ext uri="{FF2B5EF4-FFF2-40B4-BE49-F238E27FC236}">
                <a16:creationId xmlns:a16="http://schemas.microsoft.com/office/drawing/2014/main" id="{842665DF-FE29-D0D6-C753-FE3CB94BEFEB}"/>
              </a:ext>
            </a:extLst>
          </p:cNvPr>
          <p:cNvSpPr txBox="1"/>
          <p:nvPr/>
        </p:nvSpPr>
        <p:spPr>
          <a:xfrm>
            <a:off x="474561" y="6324600"/>
            <a:ext cx="2522070" cy="369332"/>
          </a:xfrm>
          <a:prstGeom prst="rect">
            <a:avLst/>
          </a:prstGeom>
          <a:noFill/>
        </p:spPr>
        <p:txBody>
          <a:bodyPr wrap="square" rtlCol="0">
            <a:spAutoFit/>
          </a:bodyPr>
          <a:lstStyle/>
          <a:p>
            <a:r>
              <a:rPr lang="en-US" dirty="0">
                <a:solidFill>
                  <a:prstClr val="black"/>
                </a:solidFill>
                <a:latin typeface="Calibri" panose="020F0502020204030204"/>
              </a:rPr>
              <a:t>Source: 538, 2024.</a:t>
            </a:r>
          </a:p>
        </p:txBody>
      </p:sp>
      <p:graphicFrame>
        <p:nvGraphicFramePr>
          <p:cNvPr id="14" name="Content Placeholder 13">
            <a:extLst>
              <a:ext uri="{FF2B5EF4-FFF2-40B4-BE49-F238E27FC236}">
                <a16:creationId xmlns:a16="http://schemas.microsoft.com/office/drawing/2014/main" id="{A5B306F7-5871-7B83-A3DE-5A4AC0F347A8}"/>
              </a:ext>
            </a:extLst>
          </p:cNvPr>
          <p:cNvGraphicFramePr>
            <a:graphicFrameLocks noGrp="1"/>
          </p:cNvGraphicFramePr>
          <p:nvPr>
            <p:ph idx="1"/>
            <p:extLst>
              <p:ext uri="{D42A27DB-BD31-4B8C-83A1-F6EECF244321}">
                <p14:modId xmlns:p14="http://schemas.microsoft.com/office/powerpoint/2010/main" val="2168911097"/>
              </p:ext>
            </p:extLst>
          </p:nvPr>
        </p:nvGraphicFramePr>
        <p:xfrm>
          <a:off x="968415" y="1626725"/>
          <a:ext cx="10972800" cy="45951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45685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2E7EC-95CA-1413-A3EC-10E759F422DB}"/>
              </a:ext>
            </a:extLst>
          </p:cNvPr>
          <p:cNvSpPr>
            <a:spLocks noGrp="1"/>
          </p:cNvSpPr>
          <p:nvPr>
            <p:ph type="title"/>
          </p:nvPr>
        </p:nvSpPr>
        <p:spPr/>
        <p:txBody>
          <a:bodyPr>
            <a:normAutofit/>
          </a:bodyPr>
          <a:lstStyle/>
          <a:p>
            <a:r>
              <a:rPr lang="en-US" dirty="0"/>
              <a:t>Nebraska? Battleground State?</a:t>
            </a:r>
          </a:p>
        </p:txBody>
      </p:sp>
      <p:sp>
        <p:nvSpPr>
          <p:cNvPr id="3" name="Content Placeholder 2">
            <a:extLst>
              <a:ext uri="{FF2B5EF4-FFF2-40B4-BE49-F238E27FC236}">
                <a16:creationId xmlns:a16="http://schemas.microsoft.com/office/drawing/2014/main" id="{86691774-B1D3-3679-997F-0A97E72C842E}"/>
              </a:ext>
            </a:extLst>
          </p:cNvPr>
          <p:cNvSpPr>
            <a:spLocks noGrp="1"/>
          </p:cNvSpPr>
          <p:nvPr>
            <p:ph idx="1"/>
          </p:nvPr>
        </p:nvSpPr>
        <p:spPr>
          <a:xfrm>
            <a:off x="1909822" y="2002420"/>
            <a:ext cx="8055981" cy="4474580"/>
          </a:xfrm>
        </p:spPr>
        <p:txBody>
          <a:bodyPr>
            <a:normAutofit lnSpcReduction="10000"/>
          </a:bodyPr>
          <a:lstStyle/>
          <a:p>
            <a:pPr marL="0" indent="0">
              <a:buNone/>
            </a:pPr>
            <a:r>
              <a:rPr lang="en-US" dirty="0"/>
              <a:t>Maine and Nebraska are the only two states that don’t use unit rule for electoral votes.</a:t>
            </a:r>
          </a:p>
          <a:p>
            <a:pPr marL="0" indent="0">
              <a:buNone/>
            </a:pPr>
            <a:r>
              <a:rPr lang="en-US" dirty="0"/>
              <a:t>The two states award 2 electoral votes to the statewide winner and award one electoral vote per House district to the district winner.</a:t>
            </a:r>
          </a:p>
          <a:p>
            <a:pPr marL="0" indent="0">
              <a:buNone/>
            </a:pPr>
            <a:r>
              <a:rPr lang="en-US" dirty="0"/>
              <a:t>This arrangement has made Nebraska’s 2</a:t>
            </a:r>
            <a:r>
              <a:rPr lang="en-US" baseline="30000" dirty="0"/>
              <a:t>nd</a:t>
            </a:r>
            <a:r>
              <a:rPr lang="en-US" dirty="0"/>
              <a:t> District a battleground. It’s the state’s only district where Democrats have a chance of victory.</a:t>
            </a:r>
          </a:p>
        </p:txBody>
      </p:sp>
    </p:spTree>
    <p:extLst>
      <p:ext uri="{BB962C8B-B14F-4D97-AF65-F5344CB8AC3E}">
        <p14:creationId xmlns:p14="http://schemas.microsoft.com/office/powerpoint/2010/main" val="383445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56A19-0C47-CC43-AECF-571F69DB19A8}"/>
              </a:ext>
            </a:extLst>
          </p:cNvPr>
          <p:cNvSpPr>
            <a:spLocks noGrp="1"/>
          </p:cNvSpPr>
          <p:nvPr>
            <p:ph type="title"/>
          </p:nvPr>
        </p:nvSpPr>
        <p:spPr/>
        <p:txBody>
          <a:bodyPr/>
          <a:lstStyle/>
          <a:p>
            <a:r>
              <a:rPr lang="en-US" dirty="0"/>
              <a:t>A Campaign With Few Precedents</a:t>
            </a:r>
          </a:p>
        </p:txBody>
      </p:sp>
      <p:sp>
        <p:nvSpPr>
          <p:cNvPr id="3" name="Content Placeholder 2">
            <a:extLst>
              <a:ext uri="{FF2B5EF4-FFF2-40B4-BE49-F238E27FC236}">
                <a16:creationId xmlns:a16="http://schemas.microsoft.com/office/drawing/2014/main" id="{71595EDE-5E20-0B5D-8B56-A94E34DD2630}"/>
              </a:ext>
            </a:extLst>
          </p:cNvPr>
          <p:cNvSpPr>
            <a:spLocks noGrp="1"/>
          </p:cNvSpPr>
          <p:nvPr>
            <p:ph idx="1"/>
          </p:nvPr>
        </p:nvSpPr>
        <p:spPr>
          <a:xfrm>
            <a:off x="1759352" y="1828800"/>
            <a:ext cx="8414795" cy="4648200"/>
          </a:xfrm>
        </p:spPr>
        <p:txBody>
          <a:bodyPr>
            <a:normAutofit lnSpcReduction="10000"/>
          </a:bodyPr>
          <a:lstStyle/>
          <a:p>
            <a:pPr marL="514350" indent="-514350">
              <a:buAutoNum type="arabicPeriod"/>
            </a:pPr>
            <a:r>
              <a:rPr lang="en-US" dirty="0"/>
              <a:t>Tightest race in polling history</a:t>
            </a:r>
          </a:p>
          <a:p>
            <a:pPr marL="514350" indent="-514350">
              <a:buAutoNum type="arabicPeriod"/>
            </a:pPr>
            <a:r>
              <a:rPr lang="en-US" dirty="0"/>
              <a:t>First three-time Republican presidential nominee</a:t>
            </a:r>
          </a:p>
          <a:p>
            <a:pPr marL="514350" indent="-514350">
              <a:buAutoNum type="arabicPeriod"/>
            </a:pPr>
            <a:r>
              <a:rPr lang="en-US" dirty="0"/>
              <a:t>Highest stakes in memory – the country’s direction could hinge on the outcome</a:t>
            </a:r>
          </a:p>
          <a:p>
            <a:pPr marL="514350" indent="-514350">
              <a:buAutoNum type="arabicPeriod"/>
            </a:pPr>
            <a:r>
              <a:rPr lang="en-US" dirty="0"/>
              <a:t>First time a presumptive nominee has quit the campaign in mid-stream –</a:t>
            </a:r>
          </a:p>
          <a:p>
            <a:pPr marL="274320" lvl="1" indent="0">
              <a:buNone/>
            </a:pPr>
            <a:r>
              <a:rPr lang="en-US" sz="3200" dirty="0"/>
              <a:t>	</a:t>
            </a:r>
            <a:r>
              <a:rPr lang="en-US" sz="3200" b="1" dirty="0"/>
              <a:t>Today’s Focus: </a:t>
            </a:r>
            <a:r>
              <a:rPr lang="en-US" sz="3200" dirty="0"/>
              <a:t>How the switch from 	Biden to Harris affected the race</a:t>
            </a:r>
          </a:p>
        </p:txBody>
      </p:sp>
    </p:spTree>
    <p:extLst>
      <p:ext uri="{BB962C8B-B14F-4D97-AF65-F5344CB8AC3E}">
        <p14:creationId xmlns:p14="http://schemas.microsoft.com/office/powerpoint/2010/main" val="254616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AE8C1-ECD9-8D5C-81F3-462F3F7F0564}"/>
              </a:ext>
            </a:extLst>
          </p:cNvPr>
          <p:cNvSpPr>
            <a:spLocks noGrp="1"/>
          </p:cNvSpPr>
          <p:nvPr>
            <p:ph type="title"/>
          </p:nvPr>
        </p:nvSpPr>
        <p:spPr/>
        <p:txBody>
          <a:bodyPr/>
          <a:lstStyle/>
          <a:p>
            <a:r>
              <a:rPr lang="en-US" dirty="0"/>
              <a:t>How Nebraska’s 2</a:t>
            </a:r>
            <a:r>
              <a:rPr lang="en-US" baseline="30000" dirty="0"/>
              <a:t>nd</a:t>
            </a:r>
            <a:r>
              <a:rPr lang="en-US" dirty="0"/>
              <a:t> District Could Decide the Election</a:t>
            </a:r>
          </a:p>
        </p:txBody>
      </p:sp>
      <p:sp>
        <p:nvSpPr>
          <p:cNvPr id="3" name="Content Placeholder 2">
            <a:extLst>
              <a:ext uri="{FF2B5EF4-FFF2-40B4-BE49-F238E27FC236}">
                <a16:creationId xmlns:a16="http://schemas.microsoft.com/office/drawing/2014/main" id="{9196C825-AFF3-A98D-277C-BDDBA02D7B26}"/>
              </a:ext>
            </a:extLst>
          </p:cNvPr>
          <p:cNvSpPr>
            <a:spLocks noGrp="1"/>
          </p:cNvSpPr>
          <p:nvPr>
            <p:ph idx="1"/>
          </p:nvPr>
        </p:nvSpPr>
        <p:spPr/>
        <p:txBody>
          <a:bodyPr>
            <a:normAutofit/>
          </a:bodyPr>
          <a:lstStyle/>
          <a:p>
            <a:pPr marL="0" indent="0">
              <a:buNone/>
            </a:pPr>
            <a:r>
              <a:rPr lang="en-US" dirty="0"/>
              <a:t>If Harris holds the expected Democratic states, plus Wisconsin, Michigan, and Pennsylvania, she would have 269 electoral votes.</a:t>
            </a:r>
          </a:p>
          <a:p>
            <a:pPr marL="0" indent="0">
              <a:buNone/>
            </a:pPr>
            <a:r>
              <a:rPr lang="en-US" dirty="0"/>
              <a:t>A win in Nebraska’s 2</a:t>
            </a:r>
            <a:r>
              <a:rPr lang="en-US" baseline="30000" dirty="0"/>
              <a:t>nd</a:t>
            </a:r>
            <a:r>
              <a:rPr lang="en-US" dirty="0"/>
              <a:t> District would then give here exactly the 270  electoral votes needed to win the presidency,</a:t>
            </a:r>
          </a:p>
          <a:p>
            <a:pPr marL="0" indent="0">
              <a:buNone/>
            </a:pPr>
            <a:r>
              <a:rPr lang="en-US" dirty="0"/>
              <a:t>In that scenario, if Trump wins the 2nd District, they would be tied at 269 electoral votes. In that case, the election would be decided by the House of Representatives (the one elected in 2024, not 2022) with each state having one vote.</a:t>
            </a:r>
          </a:p>
          <a:p>
            <a:pPr marL="0" indent="0">
              <a:buNone/>
            </a:pPr>
            <a:endParaRPr lang="en-US" dirty="0"/>
          </a:p>
        </p:txBody>
      </p:sp>
    </p:spTree>
    <p:extLst>
      <p:ext uri="{BB962C8B-B14F-4D97-AF65-F5344CB8AC3E}">
        <p14:creationId xmlns:p14="http://schemas.microsoft.com/office/powerpoint/2010/main" val="233228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6AE8A-47E4-56A1-A158-8396F3E03800}"/>
              </a:ext>
            </a:extLst>
          </p:cNvPr>
          <p:cNvSpPr>
            <a:spLocks noGrp="1"/>
          </p:cNvSpPr>
          <p:nvPr>
            <p:ph type="title"/>
          </p:nvPr>
        </p:nvSpPr>
        <p:spPr/>
        <p:txBody>
          <a:bodyPr/>
          <a:lstStyle/>
          <a:p>
            <a:r>
              <a:rPr lang="en-US" dirty="0"/>
              <a:t>Who’s ahead in Nebraska’s 2nd District?</a:t>
            </a:r>
          </a:p>
        </p:txBody>
      </p:sp>
      <p:graphicFrame>
        <p:nvGraphicFramePr>
          <p:cNvPr id="6" name="Content Placeholder 5">
            <a:extLst>
              <a:ext uri="{FF2B5EF4-FFF2-40B4-BE49-F238E27FC236}">
                <a16:creationId xmlns:a16="http://schemas.microsoft.com/office/drawing/2014/main" id="{D4EA1953-0399-72B2-72CB-8062330AC614}"/>
              </a:ext>
            </a:extLst>
          </p:cNvPr>
          <p:cNvGraphicFramePr>
            <a:graphicFrameLocks noGrp="1"/>
          </p:cNvGraphicFramePr>
          <p:nvPr>
            <p:ph idx="1"/>
            <p:extLst>
              <p:ext uri="{D42A27DB-BD31-4B8C-83A1-F6EECF244321}">
                <p14:modId xmlns:p14="http://schemas.microsoft.com/office/powerpoint/2010/main" val="3346152031"/>
              </p:ext>
            </p:extLst>
          </p:nvPr>
        </p:nvGraphicFramePr>
        <p:xfrm>
          <a:off x="1981200" y="1431403"/>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D42873C-D855-8AEE-3884-261AC9872A19}"/>
              </a:ext>
            </a:extLst>
          </p:cNvPr>
          <p:cNvSpPr txBox="1"/>
          <p:nvPr/>
        </p:nvSpPr>
        <p:spPr>
          <a:xfrm>
            <a:off x="486136" y="6308203"/>
            <a:ext cx="6882829" cy="369332"/>
          </a:xfrm>
          <a:prstGeom prst="rect">
            <a:avLst/>
          </a:prstGeom>
          <a:noFill/>
        </p:spPr>
        <p:txBody>
          <a:bodyPr wrap="square" rtlCol="0">
            <a:spAutoFit/>
          </a:bodyPr>
          <a:lstStyle/>
          <a:p>
            <a:r>
              <a:rPr lang="en-US" dirty="0">
                <a:solidFill>
                  <a:prstClr val="black"/>
                </a:solidFill>
                <a:latin typeface="Calibri" panose="020F0502020204030204"/>
              </a:rPr>
              <a:t>Source: New York Times/Siena College poll, September 22-24, 2024</a:t>
            </a:r>
          </a:p>
        </p:txBody>
      </p:sp>
      <p:sp>
        <p:nvSpPr>
          <p:cNvPr id="3" name="Rectangle 2">
            <a:extLst>
              <a:ext uri="{FF2B5EF4-FFF2-40B4-BE49-F238E27FC236}">
                <a16:creationId xmlns:a16="http://schemas.microsoft.com/office/drawing/2014/main" id="{C66992C4-1F49-EA5D-00B8-49A6FDE77845}"/>
              </a:ext>
            </a:extLst>
          </p:cNvPr>
          <p:cNvSpPr/>
          <p:nvPr/>
        </p:nvSpPr>
        <p:spPr>
          <a:xfrm>
            <a:off x="9854338" y="2751881"/>
            <a:ext cx="1728061" cy="4977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a:solidFill>
                  <a:schemeClr val="tx1"/>
                </a:solidFill>
              </a:rPr>
              <a:t>Harris+9</a:t>
            </a:r>
          </a:p>
        </p:txBody>
      </p:sp>
    </p:spTree>
    <p:extLst>
      <p:ext uri="{BB962C8B-B14F-4D97-AF65-F5344CB8AC3E}">
        <p14:creationId xmlns:p14="http://schemas.microsoft.com/office/powerpoint/2010/main" val="481682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44EE-CBDB-53C3-3620-5B96ADC537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1AFD27F-1D29-B808-8708-71140B6C47A6}"/>
              </a:ext>
            </a:extLst>
          </p:cNvPr>
          <p:cNvSpPr>
            <a:spLocks noGrp="1"/>
          </p:cNvSpPr>
          <p:nvPr>
            <p:ph idx="1"/>
          </p:nvPr>
        </p:nvSpPr>
        <p:spPr>
          <a:xfrm>
            <a:off x="1981200" y="1981200"/>
            <a:ext cx="8229600" cy="4495800"/>
          </a:xfrm>
        </p:spPr>
        <p:txBody>
          <a:bodyPr/>
          <a:lstStyle/>
          <a:p>
            <a:pPr marL="0" indent="0" algn="ctr">
              <a:buNone/>
            </a:pPr>
            <a:r>
              <a:rPr lang="en-US" sz="4400" dirty="0"/>
              <a:t>Thank you</a:t>
            </a:r>
          </a:p>
          <a:p>
            <a:pPr marL="0" indent="0" algn="ctr">
              <a:buNone/>
            </a:pPr>
            <a:r>
              <a:rPr lang="en-US" dirty="0"/>
              <a:t>Questions, observations, objections – </a:t>
            </a:r>
          </a:p>
        </p:txBody>
      </p:sp>
    </p:spTree>
    <p:extLst>
      <p:ext uri="{BB962C8B-B14F-4D97-AF65-F5344CB8AC3E}">
        <p14:creationId xmlns:p14="http://schemas.microsoft.com/office/powerpoint/2010/main" val="42680879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152891" y="787078"/>
            <a:ext cx="8055980" cy="972274"/>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2700"/>
              </a:lnSpc>
              <a:spcBef>
                <a:spcPts val="900"/>
              </a:spcBef>
              <a:spcAft>
                <a:spcPts val="900"/>
              </a:spcAft>
              <a:defRPr/>
            </a:pPr>
            <a:r>
              <a:rPr lang="en-US" sz="4800" i="1" dirty="0">
                <a:solidFill>
                  <a:srgbClr val="000000"/>
                </a:solidFill>
                <a:latin typeface="+mn-lt"/>
                <a:cs typeface="VectipedeRg-Regular"/>
              </a:rPr>
              <a:t>We the People</a:t>
            </a:r>
            <a:r>
              <a:rPr lang="en-US" sz="4800" dirty="0">
                <a:solidFill>
                  <a:srgbClr val="000000"/>
                </a:solidFill>
                <a:latin typeface="+mn-lt"/>
                <a:cs typeface="VectipedeRg-Regular"/>
              </a:rPr>
              <a:t>, 15e</a:t>
            </a:r>
          </a:p>
        </p:txBody>
      </p:sp>
      <p:sp>
        <p:nvSpPr>
          <p:cNvPr id="5" name="Rectangle 4">
            <a:extLst>
              <a:ext uri="{FF2B5EF4-FFF2-40B4-BE49-F238E27FC236}">
                <a16:creationId xmlns:a16="http://schemas.microsoft.com/office/drawing/2014/main" id="{17DF521F-5A30-47C9-8B14-AD3A5C631D83}"/>
              </a:ext>
            </a:extLst>
          </p:cNvPr>
          <p:cNvSpPr/>
          <p:nvPr/>
        </p:nvSpPr>
        <p:spPr>
          <a:xfrm>
            <a:off x="4629873" y="2294489"/>
            <a:ext cx="5678540" cy="280416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 To obtain a free instructor’s copy of We the People, please email polisci@mheducation.com </a:t>
            </a:r>
          </a:p>
          <a:p>
            <a:pPr algn="ctr"/>
            <a:endParaRPr lang="en-US" sz="2800" b="1" dirty="0">
              <a:solidFill>
                <a:schemeClr val="bg1"/>
              </a:solidFill>
            </a:endParaRPr>
          </a:p>
        </p:txBody>
      </p:sp>
      <p:pic>
        <p:nvPicPr>
          <p:cNvPr id="6" name="Picture 5" descr="A book cover with United States Supreme Court Building and text&#10;&#10;Description automatically generated">
            <a:extLst>
              <a:ext uri="{FF2B5EF4-FFF2-40B4-BE49-F238E27FC236}">
                <a16:creationId xmlns:a16="http://schemas.microsoft.com/office/drawing/2014/main" id="{8A718CCD-D8D2-0D8F-0434-DDCDC64A6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303" y="1939525"/>
            <a:ext cx="2753215" cy="3840010"/>
          </a:xfrm>
          <a:prstGeom prst="rect">
            <a:avLst/>
          </a:prstGeom>
        </p:spPr>
      </p:pic>
    </p:spTree>
    <p:extLst>
      <p:ext uri="{BB962C8B-B14F-4D97-AF65-F5344CB8AC3E}">
        <p14:creationId xmlns:p14="http://schemas.microsoft.com/office/powerpoint/2010/main" val="1586785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45D3-9089-9500-9C78-89863B82FF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F87B430-4427-A754-6BB9-5CF84AC15452}"/>
              </a:ext>
            </a:extLst>
          </p:cNvPr>
          <p:cNvSpPr>
            <a:spLocks noGrp="1"/>
          </p:cNvSpPr>
          <p:nvPr>
            <p:ph idx="1"/>
          </p:nvPr>
        </p:nvSpPr>
        <p:spPr/>
        <p:txBody>
          <a:bodyPr/>
          <a:lstStyle/>
          <a:p>
            <a:r>
              <a:rPr lang="en-US" dirty="0"/>
              <a:t>The following slides were not presented but may be of interest.</a:t>
            </a:r>
          </a:p>
        </p:txBody>
      </p:sp>
    </p:spTree>
    <p:extLst>
      <p:ext uri="{BB962C8B-B14F-4D97-AF65-F5344CB8AC3E}">
        <p14:creationId xmlns:p14="http://schemas.microsoft.com/office/powerpoint/2010/main" val="686608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033BE-37F3-FEE6-F483-3FD3584464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420E71F-4283-ABA9-647D-799E9F089CBD}"/>
              </a:ext>
            </a:extLst>
          </p:cNvPr>
          <p:cNvSpPr>
            <a:spLocks noGrp="1"/>
          </p:cNvSpPr>
          <p:nvPr>
            <p:ph idx="1"/>
          </p:nvPr>
        </p:nvSpPr>
        <p:spPr>
          <a:xfrm>
            <a:off x="1981200" y="2667000"/>
            <a:ext cx="8229600" cy="3810000"/>
          </a:xfrm>
        </p:spPr>
        <p:txBody>
          <a:bodyPr>
            <a:normAutofit/>
          </a:bodyPr>
          <a:lstStyle/>
          <a:p>
            <a:pPr marL="0" indent="0" algn="ctr">
              <a:buNone/>
            </a:pPr>
            <a:r>
              <a:rPr lang="en-US" sz="4800" dirty="0"/>
              <a:t>Control of Congress</a:t>
            </a:r>
          </a:p>
        </p:txBody>
      </p:sp>
    </p:spTree>
    <p:extLst>
      <p:ext uri="{BB962C8B-B14F-4D97-AF65-F5344CB8AC3E}">
        <p14:creationId xmlns:p14="http://schemas.microsoft.com/office/powerpoint/2010/main" val="952810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0FBA0-57C8-4815-A311-1D81F37EEA3A}"/>
              </a:ext>
            </a:extLst>
          </p:cNvPr>
          <p:cNvSpPr>
            <a:spLocks noGrp="1"/>
          </p:cNvSpPr>
          <p:nvPr>
            <p:ph type="title"/>
          </p:nvPr>
        </p:nvSpPr>
        <p:spPr>
          <a:xfrm>
            <a:off x="1694890" y="762001"/>
            <a:ext cx="8421221" cy="995283"/>
          </a:xfrm>
        </p:spPr>
        <p:txBody>
          <a:bodyPr>
            <a:normAutofit fontScale="90000"/>
          </a:bodyPr>
          <a:lstStyle/>
          <a:p>
            <a:r>
              <a:rPr lang="en-US" dirty="0"/>
              <a:t>Even if Harris is up by 3 percent, it might not be enough - GOP’s electoral college advantage</a:t>
            </a:r>
          </a:p>
        </p:txBody>
      </p:sp>
      <p:graphicFrame>
        <p:nvGraphicFramePr>
          <p:cNvPr id="6" name="Content Placeholder 5">
            <a:extLst>
              <a:ext uri="{FF2B5EF4-FFF2-40B4-BE49-F238E27FC236}">
                <a16:creationId xmlns:a16="http://schemas.microsoft.com/office/drawing/2014/main" id="{D1062175-BBD3-46E3-846B-837DCA757830}"/>
              </a:ext>
            </a:extLst>
          </p:cNvPr>
          <p:cNvGraphicFramePr>
            <a:graphicFrameLocks noGrp="1"/>
          </p:cNvGraphicFramePr>
          <p:nvPr>
            <p:ph idx="1"/>
          </p:nvPr>
        </p:nvGraphicFramePr>
        <p:xfrm>
          <a:off x="2133600" y="2209800"/>
          <a:ext cx="7543800" cy="43874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9269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91AB7-3282-476C-F9C9-29037B387250}"/>
              </a:ext>
            </a:extLst>
          </p:cNvPr>
          <p:cNvSpPr>
            <a:spLocks noGrp="1"/>
          </p:cNvSpPr>
          <p:nvPr>
            <p:ph type="title"/>
          </p:nvPr>
        </p:nvSpPr>
        <p:spPr/>
        <p:txBody>
          <a:bodyPr/>
          <a:lstStyle/>
          <a:p>
            <a:r>
              <a:rPr lang="en-US" dirty="0"/>
              <a:t>The House Races</a:t>
            </a:r>
          </a:p>
        </p:txBody>
      </p:sp>
      <p:graphicFrame>
        <p:nvGraphicFramePr>
          <p:cNvPr id="6" name="Content Placeholder 5">
            <a:extLst>
              <a:ext uri="{FF2B5EF4-FFF2-40B4-BE49-F238E27FC236}">
                <a16:creationId xmlns:a16="http://schemas.microsoft.com/office/drawing/2014/main" id="{50432E41-70DF-BD1E-935D-67CE2C5D5228}"/>
              </a:ext>
            </a:extLst>
          </p:cNvPr>
          <p:cNvGraphicFramePr>
            <a:graphicFrameLocks noGrp="1"/>
          </p:cNvGraphicFramePr>
          <p:nvPr>
            <p:ph idx="1"/>
          </p:nvPr>
        </p:nvGraphicFramePr>
        <p:xfrm>
          <a:off x="1981200" y="13716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01077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2D14B-2DD2-D84B-50EE-9D1D79F97F2C}"/>
              </a:ext>
            </a:extLst>
          </p:cNvPr>
          <p:cNvSpPr>
            <a:spLocks noGrp="1"/>
          </p:cNvSpPr>
          <p:nvPr>
            <p:ph type="title"/>
          </p:nvPr>
        </p:nvSpPr>
        <p:spPr>
          <a:xfrm>
            <a:off x="2025569" y="707445"/>
            <a:ext cx="8229600" cy="990600"/>
          </a:xfrm>
        </p:spPr>
        <p:txBody>
          <a:bodyPr>
            <a:normAutofit fontScale="90000"/>
          </a:bodyPr>
          <a:lstStyle/>
          <a:p>
            <a:r>
              <a:rPr lang="en-US" b="1" dirty="0"/>
              <a:t>Generic House Ballot, 2024 </a:t>
            </a:r>
            <a:br>
              <a:rPr lang="en-US" b="1" dirty="0"/>
            </a:br>
            <a:endParaRPr lang="en-US" b="1" dirty="0"/>
          </a:p>
        </p:txBody>
      </p:sp>
      <p:graphicFrame>
        <p:nvGraphicFramePr>
          <p:cNvPr id="6" name="Content Placeholder 5">
            <a:extLst>
              <a:ext uri="{FF2B5EF4-FFF2-40B4-BE49-F238E27FC236}">
                <a16:creationId xmlns:a16="http://schemas.microsoft.com/office/drawing/2014/main" id="{116BDEBB-2751-2ABB-1BE3-0C1B1E8AB092}"/>
              </a:ext>
            </a:extLst>
          </p:cNvPr>
          <p:cNvGraphicFramePr>
            <a:graphicFrameLocks noGrp="1"/>
          </p:cNvGraphicFramePr>
          <p:nvPr>
            <p:ph idx="1"/>
          </p:nvPr>
        </p:nvGraphicFramePr>
        <p:xfrm>
          <a:off x="1996798" y="1706616"/>
          <a:ext cx="8221718" cy="431318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FCF389C-3150-F195-06FF-678E8ECA94B0}"/>
              </a:ext>
            </a:extLst>
          </p:cNvPr>
          <p:cNvSpPr txBox="1"/>
          <p:nvPr/>
        </p:nvSpPr>
        <p:spPr>
          <a:xfrm>
            <a:off x="1981201" y="6174559"/>
            <a:ext cx="2961323" cy="300082"/>
          </a:xfrm>
          <a:prstGeom prst="rect">
            <a:avLst/>
          </a:prstGeom>
          <a:noFill/>
        </p:spPr>
        <p:txBody>
          <a:bodyPr wrap="none" rtlCol="0">
            <a:spAutoFit/>
          </a:bodyPr>
          <a:lstStyle/>
          <a:p>
            <a:r>
              <a:rPr lang="en-US" sz="1350" dirty="0"/>
              <a:t>Source: FiveThirtyEight, October, 2024</a:t>
            </a:r>
          </a:p>
        </p:txBody>
      </p:sp>
    </p:spTree>
    <p:extLst>
      <p:ext uri="{BB962C8B-B14F-4D97-AF65-F5344CB8AC3E}">
        <p14:creationId xmlns:p14="http://schemas.microsoft.com/office/powerpoint/2010/main" val="4212673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0CA9-66C4-5725-3645-A2FBE0046F7D}"/>
              </a:ext>
            </a:extLst>
          </p:cNvPr>
          <p:cNvSpPr>
            <a:spLocks noGrp="1"/>
          </p:cNvSpPr>
          <p:nvPr>
            <p:ph type="title"/>
          </p:nvPr>
        </p:nvSpPr>
        <p:spPr>
          <a:xfrm>
            <a:off x="1981200" y="609600"/>
            <a:ext cx="8229600" cy="742950"/>
          </a:xfrm>
        </p:spPr>
        <p:txBody>
          <a:bodyPr>
            <a:noAutofit/>
          </a:bodyPr>
          <a:lstStyle/>
          <a:p>
            <a:r>
              <a:rPr lang="en-US" sz="4400" dirty="0"/>
              <a:t>2024 Senate Races</a:t>
            </a:r>
          </a:p>
        </p:txBody>
      </p:sp>
      <p:sp>
        <p:nvSpPr>
          <p:cNvPr id="3" name="Content Placeholder 2">
            <a:extLst>
              <a:ext uri="{FF2B5EF4-FFF2-40B4-BE49-F238E27FC236}">
                <a16:creationId xmlns:a16="http://schemas.microsoft.com/office/drawing/2014/main" id="{8B63D161-FD44-7A47-4836-96B5444DA5C4}"/>
              </a:ext>
            </a:extLst>
          </p:cNvPr>
          <p:cNvSpPr>
            <a:spLocks noGrp="1"/>
          </p:cNvSpPr>
          <p:nvPr>
            <p:ph idx="1"/>
          </p:nvPr>
        </p:nvSpPr>
        <p:spPr>
          <a:xfrm>
            <a:off x="1981200" y="1752601"/>
            <a:ext cx="8229600" cy="4800599"/>
          </a:xfrm>
        </p:spPr>
        <p:txBody>
          <a:bodyPr>
            <a:normAutofit fontScale="92500" lnSpcReduction="10000"/>
          </a:bodyPr>
          <a:lstStyle/>
          <a:p>
            <a:pPr marL="0" indent="0">
              <a:buNone/>
            </a:pPr>
            <a:r>
              <a:rPr lang="en-US" dirty="0"/>
              <a:t>Of the 34 seats up in 2024 –</a:t>
            </a:r>
          </a:p>
          <a:p>
            <a:pPr marL="0" indent="0">
              <a:buNone/>
            </a:pPr>
            <a:r>
              <a:rPr lang="en-US" dirty="0"/>
              <a:t>	Democrats are defending 23 seats (nearly half 	of their Senate majority)</a:t>
            </a:r>
          </a:p>
          <a:p>
            <a:pPr marL="0" indent="0">
              <a:buNone/>
            </a:pPr>
            <a:r>
              <a:rPr lang="en-US" dirty="0"/>
              <a:t>	Republicans are defending 11 seats (less than 	a fourth of their current members)</a:t>
            </a:r>
          </a:p>
          <a:p>
            <a:pPr marL="0" indent="0">
              <a:buNone/>
            </a:pPr>
            <a:endParaRPr lang="en-US" dirty="0"/>
          </a:p>
          <a:p>
            <a:pPr marL="0" indent="0">
              <a:buNone/>
            </a:pPr>
            <a:r>
              <a:rPr lang="en-US" dirty="0"/>
              <a:t>To gain control of the Senate, Republicans need a net gain of 2 seats or only 1 seat if they win the presidency in 2024.</a:t>
            </a:r>
          </a:p>
          <a:p>
            <a:pPr marL="0" indent="0">
              <a:buNone/>
            </a:pPr>
            <a:r>
              <a:rPr lang="en-US" dirty="0"/>
              <a:t>	</a:t>
            </a:r>
          </a:p>
        </p:txBody>
      </p:sp>
    </p:spTree>
    <p:extLst>
      <p:ext uri="{BB962C8B-B14F-4D97-AF65-F5344CB8AC3E}">
        <p14:creationId xmlns:p14="http://schemas.microsoft.com/office/powerpoint/2010/main" val="3936699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2E2E1-D7E3-4EB9-CAED-E999805F0148}"/>
              </a:ext>
            </a:extLst>
          </p:cNvPr>
          <p:cNvSpPr>
            <a:spLocks noGrp="1"/>
          </p:cNvSpPr>
          <p:nvPr>
            <p:ph type="title"/>
          </p:nvPr>
        </p:nvSpPr>
        <p:spPr/>
        <p:txBody>
          <a:bodyPr>
            <a:normAutofit/>
          </a:bodyPr>
          <a:lstStyle/>
          <a:p>
            <a:r>
              <a:rPr lang="en-US" b="1" dirty="0"/>
              <a:t>Presidential Race, by Month</a:t>
            </a:r>
          </a:p>
        </p:txBody>
      </p:sp>
      <p:graphicFrame>
        <p:nvGraphicFramePr>
          <p:cNvPr id="6" name="Content Placeholder 5">
            <a:extLst>
              <a:ext uri="{FF2B5EF4-FFF2-40B4-BE49-F238E27FC236}">
                <a16:creationId xmlns:a16="http://schemas.microsoft.com/office/drawing/2014/main" id="{533EF3C3-D014-E2B9-3C83-5B8D74CBCE4A}"/>
              </a:ext>
            </a:extLst>
          </p:cNvPr>
          <p:cNvGraphicFramePr>
            <a:graphicFrameLocks noGrp="1"/>
          </p:cNvGraphicFramePr>
          <p:nvPr>
            <p:ph idx="1"/>
            <p:extLst>
              <p:ext uri="{D42A27DB-BD31-4B8C-83A1-F6EECF244321}">
                <p14:modId xmlns:p14="http://schemas.microsoft.com/office/powerpoint/2010/main" val="3910800313"/>
              </p:ext>
            </p:extLst>
          </p:nvPr>
        </p:nvGraphicFramePr>
        <p:xfrm>
          <a:off x="1043650" y="1676400"/>
          <a:ext cx="9929149"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C52E8810-1252-C842-9D31-056E874FCD50}"/>
              </a:ext>
            </a:extLst>
          </p:cNvPr>
          <p:cNvSpPr txBox="1"/>
          <p:nvPr/>
        </p:nvSpPr>
        <p:spPr>
          <a:xfrm>
            <a:off x="3505200" y="2209801"/>
            <a:ext cx="2925516" cy="830997"/>
          </a:xfrm>
          <a:prstGeom prst="rect">
            <a:avLst/>
          </a:prstGeom>
          <a:noFill/>
        </p:spPr>
        <p:txBody>
          <a:bodyPr wrap="square" rtlCol="0">
            <a:spAutoFit/>
          </a:bodyPr>
          <a:lstStyle/>
          <a:p>
            <a:r>
              <a:rPr lang="en-US" sz="2400" b="1" dirty="0">
                <a:solidFill>
                  <a:prstClr val="black"/>
                </a:solidFill>
                <a:latin typeface="Calibri" panose="020F0502020204030204"/>
              </a:rPr>
              <a:t>Biden drops out </a:t>
            </a:r>
          </a:p>
          <a:p>
            <a:r>
              <a:rPr lang="en-US" sz="2400" b="1" dirty="0">
                <a:solidFill>
                  <a:prstClr val="black"/>
                </a:solidFill>
                <a:latin typeface="Calibri" panose="020F0502020204030204"/>
              </a:rPr>
              <a:t>on July 21</a:t>
            </a:r>
          </a:p>
        </p:txBody>
      </p:sp>
      <p:cxnSp>
        <p:nvCxnSpPr>
          <p:cNvPr id="5" name="Straight Arrow Connector 4">
            <a:extLst>
              <a:ext uri="{FF2B5EF4-FFF2-40B4-BE49-F238E27FC236}">
                <a16:creationId xmlns:a16="http://schemas.microsoft.com/office/drawing/2014/main" id="{9124AFE5-CB1B-7CB3-6C87-70109EC772ED}"/>
              </a:ext>
            </a:extLst>
          </p:cNvPr>
          <p:cNvCxnSpPr>
            <a:cxnSpLocks/>
          </p:cNvCxnSpPr>
          <p:nvPr/>
        </p:nvCxnSpPr>
        <p:spPr>
          <a:xfrm flipH="1">
            <a:off x="4405132" y="3040798"/>
            <a:ext cx="85845" cy="77640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FD6EC74-B6FB-B437-B037-AEA4DE27B5C7}"/>
              </a:ext>
            </a:extLst>
          </p:cNvPr>
          <p:cNvSpPr txBox="1"/>
          <p:nvPr/>
        </p:nvSpPr>
        <p:spPr>
          <a:xfrm>
            <a:off x="0" y="6368534"/>
            <a:ext cx="3007170" cy="369332"/>
          </a:xfrm>
          <a:prstGeom prst="rect">
            <a:avLst/>
          </a:prstGeom>
          <a:noFill/>
        </p:spPr>
        <p:txBody>
          <a:bodyPr wrap="none" rtlCol="0">
            <a:spAutoFit/>
          </a:bodyPr>
          <a:lstStyle/>
          <a:p>
            <a:r>
              <a:rPr lang="en-US" dirty="0">
                <a:solidFill>
                  <a:prstClr val="black"/>
                </a:solidFill>
                <a:latin typeface="Calibri" panose="020F0502020204030204"/>
              </a:rPr>
              <a:t>Source: 538 aggregate of polls</a:t>
            </a:r>
          </a:p>
        </p:txBody>
      </p:sp>
    </p:spTree>
    <p:extLst>
      <p:ext uri="{BB962C8B-B14F-4D97-AF65-F5344CB8AC3E}">
        <p14:creationId xmlns:p14="http://schemas.microsoft.com/office/powerpoint/2010/main" val="13331680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a:xfrm>
            <a:off x="1981200" y="533400"/>
            <a:ext cx="8229600" cy="1295400"/>
          </a:xfrm>
        </p:spPr>
        <p:txBody>
          <a:bodyPr>
            <a:normAutofit fontScale="90000"/>
          </a:bodyPr>
          <a:lstStyle/>
          <a:p>
            <a:r>
              <a:rPr lang="en-US" dirty="0"/>
              <a:t>2024 Senate Races –</a:t>
            </a:r>
            <a:br>
              <a:rPr lang="en-US" dirty="0"/>
            </a:br>
            <a:r>
              <a:rPr lang="en-US" dirty="0"/>
              <a:t>Democrats are defending 23 seats, Republicans 11 seats</a:t>
            </a:r>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10343" y="2311619"/>
            <a:ext cx="5429424" cy="3657600"/>
          </a:xfrm>
        </p:spPr>
      </p:pic>
    </p:spTree>
    <p:extLst>
      <p:ext uri="{BB962C8B-B14F-4D97-AF65-F5344CB8AC3E}">
        <p14:creationId xmlns:p14="http://schemas.microsoft.com/office/powerpoint/2010/main" val="19825154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CED8-A608-3968-D433-386F5FB567FE}"/>
              </a:ext>
            </a:extLst>
          </p:cNvPr>
          <p:cNvSpPr>
            <a:spLocks noGrp="1"/>
          </p:cNvSpPr>
          <p:nvPr>
            <p:ph type="title"/>
          </p:nvPr>
        </p:nvSpPr>
        <p:spPr/>
        <p:txBody>
          <a:bodyPr>
            <a:normAutofit fontScale="90000"/>
          </a:bodyPr>
          <a:lstStyle/>
          <a:p>
            <a:r>
              <a:rPr lang="en-US" dirty="0"/>
              <a:t>The Senate Seats Most Likely to Flip in 2024</a:t>
            </a:r>
            <a:br>
              <a:rPr lang="en-US" dirty="0"/>
            </a:br>
            <a:endParaRPr lang="en-US" dirty="0"/>
          </a:p>
        </p:txBody>
      </p:sp>
      <p:pic>
        <p:nvPicPr>
          <p:cNvPr id="5" name="Content Placeholder 4" descr="Map">
            <a:extLst>
              <a:ext uri="{FF2B5EF4-FFF2-40B4-BE49-F238E27FC236}">
                <a16:creationId xmlns:a16="http://schemas.microsoft.com/office/drawing/2014/main" id="{B8C48653-6ADE-D99A-001E-E840DCE63E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67000" y="1535575"/>
            <a:ext cx="7320528" cy="4931566"/>
          </a:xfrm>
        </p:spPr>
      </p:pic>
      <p:sp>
        <p:nvSpPr>
          <p:cNvPr id="3" name="TextBox 2">
            <a:extLst>
              <a:ext uri="{FF2B5EF4-FFF2-40B4-BE49-F238E27FC236}">
                <a16:creationId xmlns:a16="http://schemas.microsoft.com/office/drawing/2014/main" id="{A3B2C798-C9FC-55B0-D484-F1900958F435}"/>
              </a:ext>
            </a:extLst>
          </p:cNvPr>
          <p:cNvSpPr txBox="1"/>
          <p:nvPr/>
        </p:nvSpPr>
        <p:spPr>
          <a:xfrm>
            <a:off x="1752600" y="6542946"/>
            <a:ext cx="7025898" cy="300082"/>
          </a:xfrm>
          <a:prstGeom prst="rect">
            <a:avLst/>
          </a:prstGeom>
          <a:noFill/>
        </p:spPr>
        <p:txBody>
          <a:bodyPr wrap="none" rtlCol="0">
            <a:spAutoFit/>
          </a:bodyPr>
          <a:lstStyle/>
          <a:p>
            <a:r>
              <a:rPr lang="en-US" sz="1350" dirty="0"/>
              <a:t>Source: Vulnerable seats based on combined assessments of Cook Political Report, 538, and CNN.</a:t>
            </a:r>
          </a:p>
        </p:txBody>
      </p:sp>
      <p:sp>
        <p:nvSpPr>
          <p:cNvPr id="4" name="Oval 3">
            <a:extLst>
              <a:ext uri="{FF2B5EF4-FFF2-40B4-BE49-F238E27FC236}">
                <a16:creationId xmlns:a16="http://schemas.microsoft.com/office/drawing/2014/main" id="{BABF7E54-1D3B-A8CE-E60F-52770BB3B3D6}"/>
              </a:ext>
            </a:extLst>
          </p:cNvPr>
          <p:cNvSpPr/>
          <p:nvPr/>
        </p:nvSpPr>
        <p:spPr>
          <a:xfrm>
            <a:off x="3999435" y="3815339"/>
            <a:ext cx="725216" cy="93786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5BBDFC24-0E1E-4D37-C533-5F6A4B7D2E39}"/>
              </a:ext>
            </a:extLst>
          </p:cNvPr>
          <p:cNvSpPr/>
          <p:nvPr/>
        </p:nvSpPr>
        <p:spPr>
          <a:xfrm>
            <a:off x="3593558" y="2911331"/>
            <a:ext cx="543908" cy="857251"/>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a:extLst>
              <a:ext uri="{FF2B5EF4-FFF2-40B4-BE49-F238E27FC236}">
                <a16:creationId xmlns:a16="http://schemas.microsoft.com/office/drawing/2014/main" id="{E5A43C59-5EFD-26A7-FC39-43B68362DADD}"/>
              </a:ext>
            </a:extLst>
          </p:cNvPr>
          <p:cNvSpPr/>
          <p:nvPr/>
        </p:nvSpPr>
        <p:spPr>
          <a:xfrm>
            <a:off x="6871537" y="2317589"/>
            <a:ext cx="543908" cy="6759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73E00197-BE81-B4D2-5AEA-B947043F1FAB}"/>
              </a:ext>
            </a:extLst>
          </p:cNvPr>
          <p:cNvSpPr/>
          <p:nvPr/>
        </p:nvSpPr>
        <p:spPr>
          <a:xfrm>
            <a:off x="7662276" y="2467723"/>
            <a:ext cx="433553" cy="57149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63908E1D-D76E-0C98-F497-948FCF46ECCA}"/>
              </a:ext>
            </a:extLst>
          </p:cNvPr>
          <p:cNvSpPr/>
          <p:nvPr/>
        </p:nvSpPr>
        <p:spPr>
          <a:xfrm>
            <a:off x="7909106" y="2911330"/>
            <a:ext cx="433553" cy="48282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B92E3603-ED8B-82A9-E451-6095A71945E2}"/>
              </a:ext>
            </a:extLst>
          </p:cNvPr>
          <p:cNvSpPr/>
          <p:nvPr/>
        </p:nvSpPr>
        <p:spPr>
          <a:xfrm>
            <a:off x="8383279" y="2630869"/>
            <a:ext cx="563479" cy="61485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9C228D34-A868-133E-9996-7DC11C3DD08A}"/>
              </a:ext>
            </a:extLst>
          </p:cNvPr>
          <p:cNvSpPr/>
          <p:nvPr/>
        </p:nvSpPr>
        <p:spPr>
          <a:xfrm>
            <a:off x="7545217" y="2970812"/>
            <a:ext cx="279839" cy="40695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A402A08-0A17-078C-830B-6D0422AA1E51}"/>
              </a:ext>
            </a:extLst>
          </p:cNvPr>
          <p:cNvSpPr/>
          <p:nvPr/>
        </p:nvSpPr>
        <p:spPr>
          <a:xfrm>
            <a:off x="4511566" y="1983498"/>
            <a:ext cx="977462" cy="67594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FB732942-EA2E-DD1D-0AF4-9E12E2504C8A}"/>
              </a:ext>
            </a:extLst>
          </p:cNvPr>
          <p:cNvSpPr/>
          <p:nvPr/>
        </p:nvSpPr>
        <p:spPr>
          <a:xfrm>
            <a:off x="5481145" y="4365121"/>
            <a:ext cx="1600200" cy="12862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6387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11CB7-52BC-0BA7-894A-2E69E633276C}"/>
              </a:ext>
            </a:extLst>
          </p:cNvPr>
          <p:cNvSpPr>
            <a:spLocks noGrp="1"/>
          </p:cNvSpPr>
          <p:nvPr>
            <p:ph type="title"/>
          </p:nvPr>
        </p:nvSpPr>
        <p:spPr/>
        <p:txBody>
          <a:bodyPr>
            <a:normAutofit fontScale="90000"/>
          </a:bodyPr>
          <a:lstStyle/>
          <a:p>
            <a:r>
              <a:rPr lang="en-US" sz="3600" dirty="0"/>
              <a:t>The Senate races that will decide Senate Control </a:t>
            </a:r>
            <a:br>
              <a:rPr lang="en-US" dirty="0"/>
            </a:br>
            <a:r>
              <a:rPr lang="en-US" sz="3100" dirty="0"/>
              <a:t>(rating based on most recent polls)</a:t>
            </a:r>
          </a:p>
        </p:txBody>
      </p:sp>
      <p:sp>
        <p:nvSpPr>
          <p:cNvPr id="3" name="Content Placeholder 2">
            <a:extLst>
              <a:ext uri="{FF2B5EF4-FFF2-40B4-BE49-F238E27FC236}">
                <a16:creationId xmlns:a16="http://schemas.microsoft.com/office/drawing/2014/main" id="{45732CA6-2F34-87F2-F65F-04B8EF97C78B}"/>
              </a:ext>
            </a:extLst>
          </p:cNvPr>
          <p:cNvSpPr>
            <a:spLocks noGrp="1"/>
          </p:cNvSpPr>
          <p:nvPr>
            <p:ph idx="1"/>
          </p:nvPr>
        </p:nvSpPr>
        <p:spPr>
          <a:xfrm>
            <a:off x="2133600" y="1714391"/>
            <a:ext cx="8229600" cy="3657600"/>
          </a:xfrm>
        </p:spPr>
        <p:txBody>
          <a:bodyPr>
            <a:noAutofit/>
          </a:bodyPr>
          <a:lstStyle/>
          <a:p>
            <a:pPr marL="0" indent="0">
              <a:buNone/>
            </a:pPr>
            <a:r>
              <a:rPr lang="en-US" sz="2800" b="1" dirty="0"/>
              <a:t>Democratic-controlled seats</a:t>
            </a:r>
          </a:p>
          <a:p>
            <a:pPr marL="0" indent="0">
              <a:buNone/>
            </a:pPr>
            <a:r>
              <a:rPr lang="en-US" sz="2100" b="1" dirty="0">
                <a:solidFill>
                  <a:srgbClr val="C00000"/>
                </a:solidFill>
              </a:rPr>
              <a:t>West Virginia Manchin has retired, Republican pickup</a:t>
            </a:r>
          </a:p>
          <a:p>
            <a:pPr marL="0" indent="0">
              <a:buNone/>
            </a:pPr>
            <a:r>
              <a:rPr lang="en-US" sz="2100" b="1" dirty="0">
                <a:solidFill>
                  <a:srgbClr val="FF0000"/>
                </a:solidFill>
              </a:rPr>
              <a:t>Montana (+3D) – Tester is slightly behind</a:t>
            </a:r>
          </a:p>
          <a:p>
            <a:pPr marL="0" indent="0">
              <a:buNone/>
            </a:pPr>
            <a:r>
              <a:rPr lang="en-US" sz="2100" b="1" dirty="0">
                <a:solidFill>
                  <a:srgbClr val="00B0F0"/>
                </a:solidFill>
              </a:rPr>
              <a:t>Arizona – open seat,  Democrat has slight lead</a:t>
            </a:r>
          </a:p>
          <a:p>
            <a:pPr marL="0" indent="0">
              <a:buNone/>
            </a:pPr>
            <a:r>
              <a:rPr lang="en-US" sz="2100" b="1" dirty="0">
                <a:solidFill>
                  <a:srgbClr val="FFC000"/>
                </a:solidFill>
              </a:rPr>
              <a:t>Ohio  – Brown is in a toss up</a:t>
            </a:r>
          </a:p>
          <a:p>
            <a:pPr marL="0" indent="0">
              <a:buNone/>
            </a:pPr>
            <a:r>
              <a:rPr lang="en-US" sz="2100" b="1" dirty="0">
                <a:solidFill>
                  <a:srgbClr val="00B0F0"/>
                </a:solidFill>
              </a:rPr>
              <a:t>Nevada  – Rosen has slight lead</a:t>
            </a:r>
          </a:p>
          <a:p>
            <a:pPr marL="0" indent="0">
              <a:buNone/>
            </a:pPr>
            <a:r>
              <a:rPr lang="en-US" sz="2100" b="1" dirty="0">
                <a:solidFill>
                  <a:srgbClr val="00B0F0"/>
                </a:solidFill>
              </a:rPr>
              <a:t>Wisconsin – Baldwin has slight lead</a:t>
            </a:r>
          </a:p>
          <a:p>
            <a:pPr marL="0" indent="0">
              <a:buNone/>
            </a:pPr>
            <a:r>
              <a:rPr lang="en-US" sz="2100" b="1" dirty="0">
                <a:solidFill>
                  <a:srgbClr val="FFC000"/>
                </a:solidFill>
              </a:rPr>
              <a:t>Michigan – open seat, toss up</a:t>
            </a:r>
          </a:p>
          <a:p>
            <a:pPr marL="0" indent="0">
              <a:buNone/>
            </a:pPr>
            <a:r>
              <a:rPr lang="en-US" sz="2100" b="1" dirty="0">
                <a:solidFill>
                  <a:srgbClr val="00B0F0"/>
                </a:solidFill>
              </a:rPr>
              <a:t>Pennsylvania – Casey has slight lead</a:t>
            </a:r>
          </a:p>
          <a:p>
            <a:pPr marL="0" indent="0">
              <a:buNone/>
            </a:pPr>
            <a:r>
              <a:rPr lang="en-US" sz="2800" b="1" dirty="0"/>
              <a:t>Republican-controlled seats</a:t>
            </a:r>
            <a:br>
              <a:rPr lang="en-US" sz="2100" dirty="0"/>
            </a:br>
            <a:r>
              <a:rPr lang="en-US" sz="2100" dirty="0">
                <a:solidFill>
                  <a:srgbClr val="FF0000"/>
                </a:solidFill>
              </a:rPr>
              <a:t>Texas – Cruz has slight lead</a:t>
            </a:r>
          </a:p>
          <a:p>
            <a:pPr marL="385763" indent="-385763">
              <a:buAutoNum type="arabicPeriod"/>
            </a:pPr>
            <a:endParaRPr lang="en-US" sz="2100" dirty="0"/>
          </a:p>
          <a:p>
            <a:pPr marL="385763" indent="-385763">
              <a:buAutoNum type="arabicPeriod"/>
            </a:pPr>
            <a:endParaRPr lang="en-US" sz="2100" dirty="0"/>
          </a:p>
          <a:p>
            <a:pPr marL="385763" indent="-385763">
              <a:buAutoNum type="arabicPeriod"/>
            </a:pPr>
            <a:endParaRPr lang="en-US" sz="2100" dirty="0"/>
          </a:p>
        </p:txBody>
      </p:sp>
      <p:sp>
        <p:nvSpPr>
          <p:cNvPr id="4" name="TextBox 3">
            <a:extLst>
              <a:ext uri="{FF2B5EF4-FFF2-40B4-BE49-F238E27FC236}">
                <a16:creationId xmlns:a16="http://schemas.microsoft.com/office/drawing/2014/main" id="{8B5EB236-089B-D20B-400C-DA25B49285D6}"/>
              </a:ext>
            </a:extLst>
          </p:cNvPr>
          <p:cNvSpPr txBox="1"/>
          <p:nvPr/>
        </p:nvSpPr>
        <p:spPr>
          <a:xfrm>
            <a:off x="6629400" y="3429000"/>
            <a:ext cx="3581400" cy="3046988"/>
          </a:xfrm>
          <a:prstGeom prst="rect">
            <a:avLst/>
          </a:prstGeom>
          <a:noFill/>
        </p:spPr>
        <p:txBody>
          <a:bodyPr wrap="square" rtlCol="0">
            <a:spAutoFit/>
          </a:bodyPr>
          <a:lstStyle/>
          <a:p>
            <a:r>
              <a:rPr lang="en-US" sz="2400" dirty="0"/>
              <a:t>Senate is 51-49 Democratic now. Democrats only chance of retaining control is a 50-50 Senate combined with a presidential win. Republicans likely to gain control with at least 51 seats.</a:t>
            </a:r>
          </a:p>
        </p:txBody>
      </p:sp>
    </p:spTree>
    <p:extLst>
      <p:ext uri="{BB962C8B-B14F-4D97-AF65-F5344CB8AC3E}">
        <p14:creationId xmlns:p14="http://schemas.microsoft.com/office/powerpoint/2010/main" val="81139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A7FA-EE30-FF0C-76B5-94F9B1CFC9B2}"/>
              </a:ext>
            </a:extLst>
          </p:cNvPr>
          <p:cNvSpPr>
            <a:spLocks noGrp="1"/>
          </p:cNvSpPr>
          <p:nvPr>
            <p:ph type="title"/>
          </p:nvPr>
        </p:nvSpPr>
        <p:spPr/>
        <p:txBody>
          <a:bodyPr>
            <a:normAutofit fontScale="90000"/>
          </a:bodyPr>
          <a:lstStyle/>
          <a:p>
            <a:r>
              <a:rPr lang="en-US" dirty="0"/>
              <a:t>But can the polls be trusted?–</a:t>
            </a:r>
            <a:br>
              <a:rPr lang="en-US" dirty="0"/>
            </a:br>
            <a:r>
              <a:rPr lang="en-US" dirty="0"/>
              <a:t>Here’s the record for 2000-2020</a:t>
            </a:r>
          </a:p>
        </p:txBody>
      </p:sp>
      <p:graphicFrame>
        <p:nvGraphicFramePr>
          <p:cNvPr id="6" name="Content Placeholder 5">
            <a:extLst>
              <a:ext uri="{FF2B5EF4-FFF2-40B4-BE49-F238E27FC236}">
                <a16:creationId xmlns:a16="http://schemas.microsoft.com/office/drawing/2014/main" id="{FFCE9897-BDC2-DCF6-9785-A53E3C671C6D}"/>
              </a:ext>
            </a:extLst>
          </p:cNvPr>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166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89236-E0A4-A300-CAF6-D98420522179}"/>
              </a:ext>
            </a:extLst>
          </p:cNvPr>
          <p:cNvSpPr>
            <a:spLocks noGrp="1"/>
          </p:cNvSpPr>
          <p:nvPr>
            <p:ph type="title"/>
          </p:nvPr>
        </p:nvSpPr>
        <p:spPr/>
        <p:txBody>
          <a:bodyPr>
            <a:normAutofit fontScale="90000"/>
          </a:bodyPr>
          <a:lstStyle/>
          <a:p>
            <a:r>
              <a:rPr lang="en-US" dirty="0"/>
              <a:t>Accounting for the 3 percent error in</a:t>
            </a:r>
            <a:br>
              <a:rPr lang="en-US" dirty="0"/>
            </a:br>
            <a:r>
              <a:rPr lang="en-US" dirty="0"/>
              <a:t>in the 2016 and 2020 polls</a:t>
            </a:r>
          </a:p>
        </p:txBody>
      </p:sp>
      <p:sp>
        <p:nvSpPr>
          <p:cNvPr id="3" name="Content Placeholder 2">
            <a:extLst>
              <a:ext uri="{FF2B5EF4-FFF2-40B4-BE49-F238E27FC236}">
                <a16:creationId xmlns:a16="http://schemas.microsoft.com/office/drawing/2014/main" id="{3AC66A68-84AB-172C-2ECD-22BE41137342}"/>
              </a:ext>
            </a:extLst>
          </p:cNvPr>
          <p:cNvSpPr>
            <a:spLocks noGrp="1"/>
          </p:cNvSpPr>
          <p:nvPr>
            <p:ph idx="1"/>
          </p:nvPr>
        </p:nvSpPr>
        <p:spPr>
          <a:xfrm>
            <a:off x="150471" y="1600200"/>
            <a:ext cx="11933499" cy="4876800"/>
          </a:xfrm>
        </p:spPr>
        <p:txBody>
          <a:bodyPr>
            <a:normAutofit fontScale="92500" lnSpcReduction="10000"/>
          </a:bodyPr>
          <a:lstStyle/>
          <a:p>
            <a:pPr marL="0" indent="0">
              <a:buNone/>
            </a:pPr>
            <a:r>
              <a:rPr lang="en-US" b="1" dirty="0"/>
              <a:t>2016</a:t>
            </a:r>
            <a:r>
              <a:rPr lang="en-US" dirty="0"/>
              <a:t> – undercount of non-college-educated voters</a:t>
            </a:r>
          </a:p>
          <a:p>
            <a:pPr marL="0" indent="0">
              <a:buNone/>
            </a:pPr>
            <a:r>
              <a:rPr lang="en-US" b="1" dirty="0"/>
              <a:t>2020</a:t>
            </a:r>
            <a:r>
              <a:rPr lang="en-US" dirty="0"/>
              <a:t> – undercount of Trump’s most hardcore supporters</a:t>
            </a:r>
          </a:p>
          <a:p>
            <a:pPr marL="0" indent="0">
              <a:buNone/>
            </a:pPr>
            <a:r>
              <a:rPr lang="en-US" dirty="0"/>
              <a:t>	</a:t>
            </a:r>
          </a:p>
          <a:p>
            <a:pPr marL="0" indent="0">
              <a:buNone/>
            </a:pPr>
            <a:r>
              <a:rPr lang="en-US" dirty="0"/>
              <a:t>Pollsters have built those corrections into their models</a:t>
            </a:r>
          </a:p>
          <a:p>
            <a:pPr marL="0" indent="0">
              <a:buNone/>
            </a:pPr>
            <a:r>
              <a:rPr lang="en-US" dirty="0"/>
              <a:t>	But – we won’t know if they fixed the problem until votes are cast.</a:t>
            </a:r>
          </a:p>
          <a:p>
            <a:pPr marL="0" indent="0">
              <a:buNone/>
            </a:pPr>
            <a:r>
              <a:rPr lang="en-US" b="1" dirty="0"/>
              <a:t>The reality?</a:t>
            </a:r>
          </a:p>
          <a:p>
            <a:pPr marL="0" indent="0">
              <a:buNone/>
            </a:pPr>
            <a:r>
              <a:rPr lang="en-US" dirty="0"/>
              <a:t>	Harris could be slightly ahead nationally (if problem fixed)</a:t>
            </a:r>
          </a:p>
          <a:p>
            <a:pPr marL="0" indent="0">
              <a:buNone/>
            </a:pPr>
            <a:r>
              <a:rPr lang="en-US" dirty="0"/>
              <a:t>	Trump could be ahead (if the polling problem persists)</a:t>
            </a:r>
          </a:p>
          <a:p>
            <a:pPr marL="0" indent="0">
              <a:buNone/>
            </a:pPr>
            <a:r>
              <a:rPr lang="en-US" dirty="0"/>
              <a:t>	Harris could have an even bigger lead (if pollsters overcorrected)</a:t>
            </a:r>
            <a:endParaRPr lang="en-US" b="1" dirty="0"/>
          </a:p>
        </p:txBody>
      </p:sp>
    </p:spTree>
    <p:extLst>
      <p:ext uri="{BB962C8B-B14F-4D97-AF65-F5344CB8AC3E}">
        <p14:creationId xmlns:p14="http://schemas.microsoft.com/office/powerpoint/2010/main" val="203580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FE6F3-CCE5-74B1-9FF4-E509D250D148}"/>
              </a:ext>
            </a:extLst>
          </p:cNvPr>
          <p:cNvSpPr>
            <a:spLocks noGrp="1"/>
          </p:cNvSpPr>
          <p:nvPr>
            <p:ph type="title"/>
          </p:nvPr>
        </p:nvSpPr>
        <p:spPr/>
        <p:txBody>
          <a:bodyPr/>
          <a:lstStyle/>
          <a:p>
            <a:r>
              <a:rPr lang="en-US" dirty="0"/>
              <a:t>A second unknown - Turnout</a:t>
            </a:r>
          </a:p>
        </p:txBody>
      </p:sp>
      <p:graphicFrame>
        <p:nvGraphicFramePr>
          <p:cNvPr id="6" name="Content Placeholder 5">
            <a:extLst>
              <a:ext uri="{FF2B5EF4-FFF2-40B4-BE49-F238E27FC236}">
                <a16:creationId xmlns:a16="http://schemas.microsoft.com/office/drawing/2014/main" id="{EC1F4148-EC25-A6BE-295B-9B003C8955D4}"/>
              </a:ext>
            </a:extLst>
          </p:cNvPr>
          <p:cNvGraphicFramePr>
            <a:graphicFrameLocks noGrp="1"/>
          </p:cNvGraphicFramePr>
          <p:nvPr>
            <p:ph idx="1"/>
            <p:extLst>
              <p:ext uri="{D42A27DB-BD31-4B8C-83A1-F6EECF244321}">
                <p14:modId xmlns:p14="http://schemas.microsoft.com/office/powerpoint/2010/main" val="2728461649"/>
              </p:ext>
            </p:extLst>
          </p:nvPr>
        </p:nvGraphicFramePr>
        <p:xfrm>
          <a:off x="1169043" y="1600200"/>
          <a:ext cx="10023676" cy="440706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C08B443-E681-BF76-00C9-488EA9CF2E7A}"/>
              </a:ext>
            </a:extLst>
          </p:cNvPr>
          <p:cNvSpPr txBox="1"/>
          <p:nvPr/>
        </p:nvSpPr>
        <p:spPr>
          <a:xfrm>
            <a:off x="914400" y="6099858"/>
            <a:ext cx="5963171" cy="369332"/>
          </a:xfrm>
          <a:prstGeom prst="rect">
            <a:avLst/>
          </a:prstGeom>
          <a:noFill/>
        </p:spPr>
        <p:txBody>
          <a:bodyPr wrap="none" rtlCol="0">
            <a:spAutoFit/>
          </a:bodyPr>
          <a:lstStyle/>
          <a:p>
            <a:r>
              <a:rPr lang="en-US" dirty="0"/>
              <a:t>Source: New York Times/Siena College poll, October 25, 2024 </a:t>
            </a:r>
          </a:p>
        </p:txBody>
      </p:sp>
    </p:spTree>
    <p:extLst>
      <p:ext uri="{BB962C8B-B14F-4D97-AF65-F5344CB8AC3E}">
        <p14:creationId xmlns:p14="http://schemas.microsoft.com/office/powerpoint/2010/main" val="2663865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B448-775B-411D-92C3-F6126B204D86}"/>
              </a:ext>
            </a:extLst>
          </p:cNvPr>
          <p:cNvSpPr>
            <a:spLocks noGrp="1"/>
          </p:cNvSpPr>
          <p:nvPr>
            <p:ph type="title"/>
          </p:nvPr>
        </p:nvSpPr>
        <p:spPr/>
        <p:txBody>
          <a:bodyPr>
            <a:normAutofit/>
          </a:bodyPr>
          <a:lstStyle/>
          <a:p>
            <a:r>
              <a:rPr lang="en-US" dirty="0"/>
              <a:t>The better turnout predictor – “Enthusiasm Level”</a:t>
            </a:r>
          </a:p>
        </p:txBody>
      </p:sp>
      <p:sp>
        <p:nvSpPr>
          <p:cNvPr id="3" name="Content Placeholder 2">
            <a:extLst>
              <a:ext uri="{FF2B5EF4-FFF2-40B4-BE49-F238E27FC236}">
                <a16:creationId xmlns:a16="http://schemas.microsoft.com/office/drawing/2014/main" id="{493F37D2-4DAC-4F91-9CCD-E2A4FE9D8201}"/>
              </a:ext>
            </a:extLst>
          </p:cNvPr>
          <p:cNvSpPr>
            <a:spLocks noGrp="1"/>
          </p:cNvSpPr>
          <p:nvPr>
            <p:ph idx="1"/>
          </p:nvPr>
        </p:nvSpPr>
        <p:spPr>
          <a:xfrm>
            <a:off x="2245489" y="1752600"/>
            <a:ext cx="7697164" cy="4572000"/>
          </a:xfrm>
        </p:spPr>
        <p:txBody>
          <a:bodyPr>
            <a:normAutofit/>
          </a:bodyPr>
          <a:lstStyle/>
          <a:p>
            <a:pPr marL="0" indent="0">
              <a:buNone/>
            </a:pPr>
            <a:r>
              <a:rPr lang="en-US" b="1" dirty="0"/>
              <a:t>“Enthusiasm” </a:t>
            </a:r>
            <a:r>
              <a:rPr lang="en-US" dirty="0"/>
              <a:t>is measured by asking respondents whether they are “more enthusiastic than usual” in casting their vote.</a:t>
            </a:r>
          </a:p>
          <a:p>
            <a:pPr marL="0" indent="0">
              <a:buNone/>
            </a:pPr>
            <a:r>
              <a:rPr lang="en-US" dirty="0"/>
              <a:t>It turns out to be </a:t>
            </a:r>
            <a:r>
              <a:rPr lang="en-US" b="1" dirty="0"/>
              <a:t>a better predictor </a:t>
            </a:r>
            <a:r>
              <a:rPr lang="en-US" dirty="0"/>
              <a:t>of actual turnout than asking people whether they intend to vote.</a:t>
            </a:r>
          </a:p>
        </p:txBody>
      </p:sp>
    </p:spTree>
    <p:extLst>
      <p:ext uri="{BB962C8B-B14F-4D97-AF65-F5344CB8AC3E}">
        <p14:creationId xmlns:p14="http://schemas.microsoft.com/office/powerpoint/2010/main" val="66168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2115</TotalTime>
  <Words>2332</Words>
  <Application>Microsoft Office PowerPoint</Application>
  <PresentationFormat>Widescreen</PresentationFormat>
  <Paragraphs>340</Paragraphs>
  <Slides>52</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Aptos</vt:lpstr>
      <vt:lpstr>Arial</vt:lpstr>
      <vt:lpstr>Calibri</vt:lpstr>
      <vt:lpstr>Wingdings</vt:lpstr>
      <vt:lpstr>Clarity</vt:lpstr>
      <vt:lpstr>Harris, not Biden Dynamics of the 2024 presidential election </vt:lpstr>
      <vt:lpstr>PowerPoint Presentation</vt:lpstr>
      <vt:lpstr>Harris, not Biden The difference a candidate makes </vt:lpstr>
      <vt:lpstr>A Campaign With Few Precedents</vt:lpstr>
      <vt:lpstr>Presidential Race, by Month</vt:lpstr>
      <vt:lpstr>But can the polls be trusted?– Here’s the record for 2000-2020</vt:lpstr>
      <vt:lpstr>Accounting for the 3 percent error in in the 2016 and 2020 polls</vt:lpstr>
      <vt:lpstr>A second unknown - Turnout</vt:lpstr>
      <vt:lpstr>The better turnout predictor – “Enthusiasm Level”</vt:lpstr>
      <vt:lpstr>Enthusiasm Level, 2008-2020</vt:lpstr>
      <vt:lpstr>Enthusiasm Level – 2024</vt:lpstr>
      <vt:lpstr>Enthusiasm Level – Biden vs. Harris</vt:lpstr>
      <vt:lpstr>Early Voting (as of Oct 25)</vt:lpstr>
      <vt:lpstr>PowerPoint Presentation</vt:lpstr>
      <vt:lpstr>“The Gender Gap”  the difference in the voting preference of women and men</vt:lpstr>
      <vt:lpstr>“The Gender Gap”  the difference in the voting preference of men and women</vt:lpstr>
      <vt:lpstr>Women &amp; Men, 2024</vt:lpstr>
      <vt:lpstr>Black, Hispanic &amp; White Voters</vt:lpstr>
      <vt:lpstr>The Black Vote, 2020 and 2024 – </vt:lpstr>
      <vt:lpstr>The Hispanic Vote, 2020 and 2024</vt:lpstr>
      <vt:lpstr>The White Vote</vt:lpstr>
      <vt:lpstr>White Working-Class Voters, 2020 and 2024</vt:lpstr>
      <vt:lpstr>White College-Educated Voters, 2012-2020</vt:lpstr>
      <vt:lpstr>White College-Educated Voters with 2024 added</vt:lpstr>
      <vt:lpstr>White College-Educated Voters</vt:lpstr>
      <vt:lpstr>Suburban Voters, 2024 </vt:lpstr>
      <vt:lpstr>Party Identifiers</vt:lpstr>
      <vt:lpstr>Independents – A decisive voice when partisans vote the party line</vt:lpstr>
      <vt:lpstr>Independents</vt:lpstr>
      <vt:lpstr>Young Voters (ages 18-29)</vt:lpstr>
      <vt:lpstr>The cumulative effect of Democratic among young adults, 2020 election</vt:lpstr>
      <vt:lpstr>Young voters, 2024</vt:lpstr>
      <vt:lpstr>Key voting bloc 2024: Young Voters</vt:lpstr>
      <vt:lpstr>2024 Vote Preference by Age</vt:lpstr>
      <vt:lpstr>PowerPoint Presentation</vt:lpstr>
      <vt:lpstr>Battleground States When Biden Still in Race</vt:lpstr>
      <vt:lpstr>Battleground States Now All states are within sampling error</vt:lpstr>
      <vt:lpstr>Can the Battleground Polls Be Trusted? Polling accuracy, 2016 and 2020</vt:lpstr>
      <vt:lpstr>Nebraska? Battleground State?</vt:lpstr>
      <vt:lpstr>How Nebraska’s 2nd District Could Decide the Election</vt:lpstr>
      <vt:lpstr>Who’s ahead in Nebraska’s 2nd District?</vt:lpstr>
      <vt:lpstr>PowerPoint Presentation</vt:lpstr>
      <vt:lpstr>PowerPoint Presentation</vt:lpstr>
      <vt:lpstr>PowerPoint Presentation</vt:lpstr>
      <vt:lpstr>PowerPoint Presentation</vt:lpstr>
      <vt:lpstr>Even if Harris is up by 3 percent, it might not be enough - GOP’s electoral college advantage</vt:lpstr>
      <vt:lpstr>The House Races</vt:lpstr>
      <vt:lpstr>Generic House Ballot, 2024  </vt:lpstr>
      <vt:lpstr>2024 Senate Races</vt:lpstr>
      <vt:lpstr>2024 Senate Races – Democrats are defending 23 seats, Republicans 11 seats</vt:lpstr>
      <vt:lpstr>The Senate Seats Most Likely to Flip in 2024 </vt:lpstr>
      <vt:lpstr>The Senate races that will decide Senate Control  (rating based on most recent polls)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Patterson, Thomas E.</dc:creator>
  <cp:lastModifiedBy>Patterson, Thomas E.</cp:lastModifiedBy>
  <cp:revision>5</cp:revision>
  <dcterms:created xsi:type="dcterms:W3CDTF">2024-10-13T15:31:40Z</dcterms:created>
  <dcterms:modified xsi:type="dcterms:W3CDTF">2024-10-28T15:51:43Z</dcterms:modified>
</cp:coreProperties>
</file>