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2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rawings/drawing3.xml" ContentType="application/vnd.openxmlformats-officedocument.drawingml.chartshapes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charts/chart9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drawings/drawing5.xml" ContentType="application/vnd.openxmlformats-officedocument.drawingml.chartshapes+xml"/>
  <Override PartName="/ppt/charts/chart10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1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2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drawings/drawing6.xml" ContentType="application/vnd.openxmlformats-officedocument.drawingml.chartshapes+xml"/>
  <Override PartName="/ppt/charts/chart13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4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5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6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7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8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19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1"/>
  </p:notesMasterIdLst>
  <p:sldIdLst>
    <p:sldId id="258" r:id="rId2"/>
    <p:sldId id="598" r:id="rId3"/>
    <p:sldId id="970" r:id="rId4"/>
    <p:sldId id="916" r:id="rId5"/>
    <p:sldId id="949" r:id="rId6"/>
    <p:sldId id="921" r:id="rId7"/>
    <p:sldId id="257" r:id="rId8"/>
    <p:sldId id="965" r:id="rId9"/>
    <p:sldId id="967" r:id="rId10"/>
    <p:sldId id="923" r:id="rId11"/>
    <p:sldId id="960" r:id="rId12"/>
    <p:sldId id="902" r:id="rId13"/>
    <p:sldId id="974" r:id="rId14"/>
    <p:sldId id="951" r:id="rId15"/>
    <p:sldId id="973" r:id="rId16"/>
    <p:sldId id="924" r:id="rId17"/>
    <p:sldId id="926" r:id="rId18"/>
    <p:sldId id="927" r:id="rId19"/>
    <p:sldId id="928" r:id="rId20"/>
    <p:sldId id="931" r:id="rId21"/>
    <p:sldId id="933" r:id="rId22"/>
    <p:sldId id="956" r:id="rId23"/>
    <p:sldId id="939" r:id="rId24"/>
    <p:sldId id="971" r:id="rId25"/>
    <p:sldId id="947" r:id="rId26"/>
    <p:sldId id="954" r:id="rId27"/>
    <p:sldId id="943" r:id="rId28"/>
    <p:sldId id="972" r:id="rId29"/>
    <p:sldId id="911" r:id="rId30"/>
    <p:sldId id="953" r:id="rId31"/>
    <p:sldId id="955" r:id="rId32"/>
    <p:sldId id="966" r:id="rId33"/>
    <p:sldId id="969" r:id="rId34"/>
    <p:sldId id="944" r:id="rId35"/>
    <p:sldId id="958" r:id="rId36"/>
    <p:sldId id="946" r:id="rId37"/>
    <p:sldId id="937" r:id="rId38"/>
    <p:sldId id="950" r:id="rId39"/>
    <p:sldId id="934" r:id="rId4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5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chartUserShapes" Target="../drawings/drawing6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Relationship Id="rId4" Type="http://schemas.openxmlformats.org/officeDocument/2006/relationships/chartUserShapes" Target="../drawings/drawing3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9.xml"/><Relationship Id="rId1" Type="http://schemas.microsoft.com/office/2011/relationships/chartStyle" Target="style9.xml"/><Relationship Id="rId4" Type="http://schemas.openxmlformats.org/officeDocument/2006/relationships/chartUserShapes" Target="../drawings/drawing5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"/>
          <c:y val="8.4745762711864406E-3"/>
          <c:w val="0.97429906542056077"/>
          <c:h val="0.80055073624271544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x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3.5046728971962616E-3"/>
                  <c:y val="-4.80225988700564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949-4882-93E5-5014491A623D}"/>
                </c:ext>
              </c:extLst>
            </c:dLbl>
            <c:dLbl>
              <c:idx val="1"/>
              <c:layout>
                <c:manualLayout>
                  <c:x val="-4.7897196261682241E-2"/>
                  <c:y val="-5.367231638418078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949-4882-93E5-5014491A62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  <c:pt idx="3">
                  <c:v>May</c:v>
                </c:pt>
                <c:pt idx="4">
                  <c:v>Jun</c:v>
                </c:pt>
                <c:pt idx="5">
                  <c:v>Jul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5.8</c:v>
                </c:pt>
                <c:pt idx="1">
                  <c:v>7.1</c:v>
                </c:pt>
                <c:pt idx="2">
                  <c:v>23.1</c:v>
                </c:pt>
                <c:pt idx="3">
                  <c:v>21</c:v>
                </c:pt>
                <c:pt idx="4">
                  <c:v>17.8</c:v>
                </c:pt>
                <c:pt idx="5">
                  <c:v>16.3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E949-4882-93E5-5014491A62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y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3.5046728971962616E-3"/>
                  <c:y val="3.107344632768361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949-4882-93E5-5014491A623D}"/>
                </c:ext>
              </c:extLst>
            </c:dLbl>
            <c:dLbl>
              <c:idx val="2"/>
              <c:layout>
                <c:manualLayout>
                  <c:x val="1.1682242990654205E-3"/>
                  <c:y val="-3.9548022598870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949-4882-93E5-5014491A623D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Feb</c:v>
                </c:pt>
                <c:pt idx="1">
                  <c:v>Mar</c:v>
                </c:pt>
                <c:pt idx="2">
                  <c:v>Apr</c:v>
                </c:pt>
                <c:pt idx="3">
                  <c:v>May</c:v>
                </c:pt>
                <c:pt idx="4">
                  <c:v>Jun</c:v>
                </c:pt>
                <c:pt idx="5">
                  <c:v>Jul</c:v>
                </c:pt>
              </c:strCache>
            </c: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3.5</c:v>
                </c:pt>
                <c:pt idx="1">
                  <c:v>4.4000000000000004</c:v>
                </c:pt>
                <c:pt idx="2">
                  <c:v>14.7</c:v>
                </c:pt>
                <c:pt idx="3">
                  <c:v>13.3</c:v>
                </c:pt>
                <c:pt idx="4">
                  <c:v>11.1</c:v>
                </c:pt>
                <c:pt idx="5">
                  <c:v>10.199999999999999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E949-4882-93E5-5014491A62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6130704"/>
        <c:axId val="756137592"/>
      </c:lineChart>
      <c:catAx>
        <c:axId val="756130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137592"/>
        <c:crosses val="autoZero"/>
        <c:auto val="1"/>
        <c:lblAlgn val="ctr"/>
        <c:lblOffset val="100"/>
        <c:noMultiLvlLbl val="0"/>
      </c:catAx>
      <c:valAx>
        <c:axId val="75613759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7561307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Time lapse since first reported community transmission in 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more than 21/none</c:v>
                </c:pt>
                <c:pt idx="1">
                  <c:v>16-20 days</c:v>
                </c:pt>
                <c:pt idx="2">
                  <c:v>15 days or less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18</c:v>
                </c:pt>
                <c:pt idx="1">
                  <c:v>7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C0-4109-B700-1061E1FCC9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more than 21/none</c:v>
                </c:pt>
                <c:pt idx="1">
                  <c:v>16-20 days</c:v>
                </c:pt>
                <c:pt idx="2">
                  <c:v>15 days or less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6</c:v>
                </c:pt>
                <c:pt idx="1">
                  <c:v>15</c:v>
                </c:pt>
                <c:pt idx="2">
                  <c:v>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C0-4109-B700-1061E1FCC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24060256"/>
        <c:axId val="924064520"/>
      </c:barChart>
      <c:catAx>
        <c:axId val="924060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4064520"/>
        <c:crosses val="autoZero"/>
        <c:auto val="1"/>
        <c:lblAlgn val="ctr"/>
        <c:lblOffset val="100"/>
        <c:noMultiLvlLbl val="0"/>
      </c:catAx>
      <c:valAx>
        <c:axId val="9240645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406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Time lapse since first reported community transmission in US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more than 30/none</c:v>
                </c:pt>
                <c:pt idx="1">
                  <c:v>25-30 days</c:v>
                </c:pt>
                <c:pt idx="2">
                  <c:v>24 days or less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20</c:v>
                </c:pt>
                <c:pt idx="1">
                  <c:v>5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C0-4109-B700-1061E1FCC94B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more than 30/none</c:v>
                </c:pt>
                <c:pt idx="1">
                  <c:v>25-30 days</c:v>
                </c:pt>
                <c:pt idx="2">
                  <c:v>24 days or less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12</c:v>
                </c:pt>
                <c:pt idx="1">
                  <c:v>7</c:v>
                </c:pt>
                <c:pt idx="2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C0-4109-B700-1061E1FCC9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924060256"/>
        <c:axId val="924064520"/>
      </c:barChart>
      <c:catAx>
        <c:axId val="9240602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4064520"/>
        <c:crosses val="autoZero"/>
        <c:auto val="1"/>
        <c:lblAlgn val="ctr"/>
        <c:lblOffset val="100"/>
        <c:noMultiLvlLbl val="0"/>
      </c:catAx>
      <c:valAx>
        <c:axId val="924064520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9240602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3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7-day moving average of deaths per 100,00 from time first deaths reported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3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ln w="57150" cap="rnd">
              <a:solidFill>
                <a:srgbClr val="FF0000"/>
              </a:solidFill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1.4018691588785003E-2"/>
                  <c:y val="-5.6497175141242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DAB7-4818-9091-BE11B87D4C6F}"/>
                </c:ext>
              </c:extLst>
            </c:dLbl>
            <c:dLbl>
              <c:idx val="1"/>
              <c:layout>
                <c:manualLayout>
                  <c:x val="-3.8551401869158876E-2"/>
                  <c:y val="-5.649717514124293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AB7-4818-9091-BE11B87D4C6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50 day mark</c:v>
                </c:pt>
                <c:pt idx="1">
                  <c:v>175 day mark</c:v>
                </c:pt>
                <c:pt idx="2">
                  <c:v>300 day mark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0.27</c:v>
                </c:pt>
                <c:pt idx="1">
                  <c:v>0.33</c:v>
                </c:pt>
                <c:pt idx="2">
                  <c:v>1.1000000000000001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DAB7-4818-9091-BE11B87D4C6F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ln w="57150" cap="rnd">
              <a:solidFill>
                <a:srgbClr val="0070C0"/>
              </a:solidFill>
              <a:round/>
            </a:ln>
            <a:effectLst/>
          </c:spPr>
          <c:marker>
            <c:symbol val="none"/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50 day mark</c:v>
                </c:pt>
                <c:pt idx="1">
                  <c:v>175 day mark</c:v>
                </c:pt>
                <c:pt idx="2">
                  <c:v>300 day mark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0.89</c:v>
                </c:pt>
                <c:pt idx="1">
                  <c:v>0.23</c:v>
                </c:pt>
                <c:pt idx="2">
                  <c:v>0.92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DAB7-4818-9091-BE11B87D4C6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756135296"/>
        <c:axId val="756130048"/>
      </c:lineChart>
      <c:catAx>
        <c:axId val="75613529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130048"/>
        <c:crosses val="autoZero"/>
        <c:auto val="1"/>
        <c:lblAlgn val="ctr"/>
        <c:lblOffset val="100"/>
        <c:noMultiLvlLbl val="0"/>
      </c:catAx>
      <c:valAx>
        <c:axId val="756130048"/>
        <c:scaling>
          <c:orientation val="minMax"/>
          <c:min val="0.2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5613529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800"/>
      </a:pPr>
      <a:endParaRPr lang="en-US"/>
    </a:p>
  </c:txPr>
  <c:externalData r:id="rId3">
    <c:autoUpdate val="0"/>
  </c:externalData>
  <c:userShapes r:id="rId4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State ranking in vaccinations per capita (as of 4/18/21)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10</c:v>
                </c:pt>
                <c:pt idx="1">
                  <c:v>5</c:v>
                </c:pt>
                <c:pt idx="2">
                  <c:v>3</c:v>
                </c:pt>
                <c:pt idx="3">
                  <c:v>5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E-4F54-A817-149486CB83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0</c:v>
                </c:pt>
                <c:pt idx="1">
                  <c:v>5</c:v>
                </c:pt>
                <c:pt idx="2">
                  <c:v>7</c:v>
                </c:pt>
                <c:pt idx="3">
                  <c:v>5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5E-4F54-A817-149486CB8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78330752"/>
        <c:axId val="778331408"/>
      </c:barChart>
      <c:catAx>
        <c:axId val="77833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331408"/>
        <c:crosses val="autoZero"/>
        <c:auto val="1"/>
        <c:lblAlgn val="ctr"/>
        <c:lblOffset val="100"/>
        <c:noMultiLvlLbl val="0"/>
      </c:catAx>
      <c:valAx>
        <c:axId val="778331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833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percentage of respondents 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Have not/will not take</c:v>
                </c:pt>
              </c:strCache>
            </c:strRef>
          </c:tx>
          <c:spPr>
            <a:solidFill>
              <a:srgbClr val="FFC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Republicans</c:v>
                </c:pt>
                <c:pt idx="1">
                  <c:v>Democrats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F02-47F1-A95E-F4ECA01D0FC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Have/will take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Republicans</c:v>
                </c:pt>
                <c:pt idx="1">
                  <c:v>Democrats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50</c:v>
                </c:pt>
                <c:pt idx="1">
                  <c:v>91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F02-47F1-A95E-F4ECA01D0FC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08921976"/>
        <c:axId val="708915416"/>
      </c:barChart>
      <c:catAx>
        <c:axId val="7089219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08915416"/>
        <c:crosses val="autoZero"/>
        <c:auto val="1"/>
        <c:lblAlgn val="ctr"/>
        <c:lblOffset val="100"/>
        <c:noMultiLvlLbl val="0"/>
      </c:catAx>
      <c:valAx>
        <c:axId val="708915416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0892197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6.4114265214511745E-2"/>
          <c:y val="0.85647470972908046"/>
          <c:w val="0.88345371256163074"/>
          <c:h val="0.143525290270919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State ranking in non-farm</a:t>
            </a:r>
            <a:r>
              <a:rPr lang="en-US" sz="2400" baseline="0" dirty="0"/>
              <a:t> jobs lost </a:t>
            </a:r>
            <a:r>
              <a:rPr lang="en-US" sz="2400" dirty="0"/>
              <a:t>per capita </a:t>
            </a:r>
          </a:p>
          <a:p>
            <a:pPr>
              <a:defRPr/>
            </a:pPr>
            <a:r>
              <a:rPr lang="en-US" sz="2400" dirty="0"/>
              <a:t>(between</a:t>
            </a:r>
            <a:r>
              <a:rPr lang="en-US" sz="2400" baseline="0" dirty="0"/>
              <a:t> Feb 2020 and Feb 2021)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2</c:v>
                </c:pt>
                <c:pt idx="1">
                  <c:v>4</c:v>
                </c:pt>
                <c:pt idx="2">
                  <c:v>5</c:v>
                </c:pt>
                <c:pt idx="3">
                  <c:v>7</c:v>
                </c:pt>
                <c:pt idx="4">
                  <c:v>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E-4F54-A817-149486CB83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8</c:v>
                </c:pt>
                <c:pt idx="1">
                  <c:v>6</c:v>
                </c:pt>
                <c:pt idx="2">
                  <c:v>5</c:v>
                </c:pt>
                <c:pt idx="3">
                  <c:v>3</c:v>
                </c:pt>
                <c:pt idx="4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5E-4F54-A817-149486CB8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78330752"/>
        <c:axId val="778331408"/>
      </c:barChart>
      <c:catAx>
        <c:axId val="77833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331408"/>
        <c:crosses val="autoZero"/>
        <c:auto val="1"/>
        <c:lblAlgn val="ctr"/>
        <c:lblOffset val="100"/>
        <c:noMultiLvlLbl val="0"/>
      </c:catAx>
      <c:valAx>
        <c:axId val="778331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833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State ranking in decline in GDP from smallest decline to largest</a:t>
            </a:r>
          </a:p>
          <a:p>
            <a:pPr>
              <a:defRPr/>
            </a:pPr>
            <a:r>
              <a:rPr lang="en-US" sz="2400" dirty="0"/>
              <a:t>(between</a:t>
            </a:r>
            <a:r>
              <a:rPr lang="en-US" sz="2400" baseline="0" dirty="0"/>
              <a:t> 1stQ and 2ndQ, 2020)</a:t>
            </a:r>
            <a:endParaRPr lang="en-US" sz="2400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3</c:v>
                </c:pt>
                <c:pt idx="1">
                  <c:v>6</c:v>
                </c:pt>
                <c:pt idx="2">
                  <c:v>5</c:v>
                </c:pt>
                <c:pt idx="3">
                  <c:v>6</c:v>
                </c:pt>
                <c:pt idx="4">
                  <c:v>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E-4F54-A817-149486CB83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7</c:v>
                </c:pt>
                <c:pt idx="1">
                  <c:v>4</c:v>
                </c:pt>
                <c:pt idx="2">
                  <c:v>5</c:v>
                </c:pt>
                <c:pt idx="3">
                  <c:v>4</c:v>
                </c:pt>
                <c:pt idx="4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5E-4F54-A817-149486CB8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78330752"/>
        <c:axId val="778331408"/>
      </c:barChart>
      <c:catAx>
        <c:axId val="77833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331408"/>
        <c:crosses val="autoZero"/>
        <c:auto val="1"/>
        <c:lblAlgn val="ctr"/>
        <c:lblOffset val="100"/>
        <c:noMultiLvlLbl val="0"/>
      </c:catAx>
      <c:valAx>
        <c:axId val="778331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833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State ranking in increase in GDP in 4thQ, 2020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Republican governor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Sheet1!$B$2:$B$6</c:f>
              <c:numCache>
                <c:formatCode>General</c:formatCode>
                <c:ptCount val="5"/>
                <c:pt idx="0">
                  <c:v>1</c:v>
                </c:pt>
                <c:pt idx="1">
                  <c:v>6</c:v>
                </c:pt>
                <c:pt idx="2">
                  <c:v>6</c:v>
                </c:pt>
                <c:pt idx="3">
                  <c:v>7</c:v>
                </c:pt>
                <c:pt idx="4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15E-4F54-A817-149486CB8316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Democratic governor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Sheet1!$A$2:$A$6</c:f>
              <c:strCache>
                <c:ptCount val="5"/>
                <c:pt idx="0">
                  <c:v>Worst 10</c:v>
                </c:pt>
                <c:pt idx="1">
                  <c:v>Next-to-worst 10</c:v>
                </c:pt>
                <c:pt idx="2">
                  <c:v>Middle 10</c:v>
                </c:pt>
                <c:pt idx="3">
                  <c:v>Next-to-best 10</c:v>
                </c:pt>
                <c:pt idx="4">
                  <c:v>Best 10</c:v>
                </c:pt>
              </c:strCache>
            </c:strRef>
          </c:cat>
          <c:val>
            <c:numRef>
              <c:f>Sheet1!$C$2:$C$6</c:f>
              <c:numCache>
                <c:formatCode>General</c:formatCode>
                <c:ptCount val="5"/>
                <c:pt idx="0">
                  <c:v>9</c:v>
                </c:pt>
                <c:pt idx="1">
                  <c:v>4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15E-4F54-A817-149486CB831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778330752"/>
        <c:axId val="778331408"/>
      </c:barChart>
      <c:catAx>
        <c:axId val="778330752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778331408"/>
        <c:crosses val="autoZero"/>
        <c:auto val="1"/>
        <c:lblAlgn val="ctr"/>
        <c:lblOffset val="100"/>
        <c:noMultiLvlLbl val="0"/>
      </c:catAx>
      <c:valAx>
        <c:axId val="77833140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7783307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ratio of death rates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Sheet1!$A$2:$A$7</c:f>
              <c:strCache>
                <c:ptCount val="6"/>
                <c:pt idx="0">
                  <c:v>Indigenous</c:v>
                </c:pt>
                <c:pt idx="1">
                  <c:v>Pacific Islander</c:v>
                </c:pt>
                <c:pt idx="2">
                  <c:v>Latino</c:v>
                </c:pt>
                <c:pt idx="3">
                  <c:v>Black</c:v>
                </c:pt>
                <c:pt idx="4">
                  <c:v>White</c:v>
                </c:pt>
                <c:pt idx="5">
                  <c:v>Asian American</c:v>
                </c:pt>
              </c:strCache>
            </c: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3.3</c:v>
                </c:pt>
                <c:pt idx="1">
                  <c:v>2.6</c:v>
                </c:pt>
                <c:pt idx="2">
                  <c:v>2.4</c:v>
                </c:pt>
                <c:pt idx="3">
                  <c:v>2</c:v>
                </c:pt>
                <c:pt idx="4">
                  <c:v>1</c:v>
                </c:pt>
                <c:pt idx="5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E58-4901-8257-3CCB62FB6CA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92704504"/>
        <c:axId val="1092704832"/>
      </c:barChart>
      <c:catAx>
        <c:axId val="109270450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2704832"/>
        <c:crosses val="autoZero"/>
        <c:auto val="1"/>
        <c:lblAlgn val="ctr"/>
        <c:lblOffset val="100"/>
        <c:noMultiLvlLbl val="0"/>
      </c:catAx>
      <c:valAx>
        <c:axId val="109270483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109270450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/>
              <a:t>percentage approving of president’s/state governor’s response to Covid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approving of response to Covid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F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72AA-4B0D-81F8-BEA8D2527B26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5-72AA-4B0D-81F8-BEA8D2527B26}"/>
              </c:ext>
            </c:extLst>
          </c:dPt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72AA-4B0D-81F8-BEA8D2527B2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Democratic governor average</c:v>
                </c:pt>
                <c:pt idx="1">
                  <c:v>Republican governor average</c:v>
                </c:pt>
                <c:pt idx="2">
                  <c:v>Trump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69</c:v>
                </c:pt>
                <c:pt idx="1">
                  <c:v>67</c:v>
                </c:pt>
                <c:pt idx="2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2AA-4B0D-81F8-BEA8D2527B2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0671288"/>
        <c:axId val="840682112"/>
      </c:barChart>
      <c:catAx>
        <c:axId val="8406712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0682112"/>
        <c:crosses val="autoZero"/>
        <c:auto val="1"/>
        <c:lblAlgn val="ctr"/>
        <c:lblOffset val="100"/>
        <c:noMultiLvlLbl val="0"/>
      </c:catAx>
      <c:valAx>
        <c:axId val="840682112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067128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Western</a:t>
            </a:r>
            <a:r>
              <a:rPr lang="en-US" baseline="0" dirty="0"/>
              <a:t> democracies’ average </a:t>
            </a:r>
            <a:r>
              <a:rPr lang="en-US" dirty="0"/>
              <a:t>Covid death rate/100,000 (as of</a:t>
            </a:r>
            <a:r>
              <a:rPr lang="en-US" baseline="0" dirty="0"/>
              <a:t> 4/16/2021)</a:t>
            </a:r>
            <a:endParaRPr lang="en-US" dirty="0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Covid death rate/100,000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Unitary</c:v>
                </c:pt>
                <c:pt idx="1">
                  <c:v>Federal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135.4</c:v>
                </c:pt>
                <c:pt idx="1">
                  <c:v>128.19999999999999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AE-40E7-9D7D-450F87F39D4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1095399776"/>
        <c:axId val="1095398792"/>
      </c:barChart>
      <c:catAx>
        <c:axId val="109539977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095398792"/>
        <c:crosses val="autoZero"/>
        <c:auto val="1"/>
        <c:lblAlgn val="ctr"/>
        <c:lblOffset val="100"/>
        <c:noMultiLvlLbl val="0"/>
      </c:catAx>
      <c:valAx>
        <c:axId val="1095398792"/>
        <c:scaling>
          <c:orientation val="minMax"/>
          <c:min val="0"/>
        </c:scaling>
        <c:delete val="1"/>
        <c:axPos val="b"/>
        <c:numFmt formatCode="General" sourceLinked="1"/>
        <c:majorTickMark val="none"/>
        <c:minorTickMark val="none"/>
        <c:tickLblPos val="nextTo"/>
        <c:crossAx val="109539977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38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800" dirty="0"/>
              <a:t>percentage of respondents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8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Approve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Republicans</c:v>
                </c:pt>
                <c:pt idx="1">
                  <c:v>Democrats</c:v>
                </c:pt>
                <c:pt idx="2">
                  <c:v>All voters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86</c:v>
                </c:pt>
                <c:pt idx="1">
                  <c:v>7</c:v>
                </c:pt>
                <c:pt idx="2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0BE-4A68-A256-D0844EF3728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Disapprove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Republicans</c:v>
                </c:pt>
                <c:pt idx="1">
                  <c:v>Democrats</c:v>
                </c:pt>
                <c:pt idx="2">
                  <c:v>All voters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11</c:v>
                </c:pt>
                <c:pt idx="1">
                  <c:v>90</c:v>
                </c:pt>
                <c:pt idx="2">
                  <c:v>54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10BE-4A68-A256-D0844EF3728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axId val="545887688"/>
        <c:axId val="545895888"/>
      </c:barChart>
      <c:catAx>
        <c:axId val="545887688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45895888"/>
        <c:crosses val="autoZero"/>
        <c:auto val="1"/>
        <c:lblAlgn val="ctr"/>
        <c:lblOffset val="100"/>
        <c:noMultiLvlLbl val="0"/>
      </c:catAx>
      <c:valAx>
        <c:axId val="545895888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5458876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3200"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dirty="0"/>
              <a:t>Did you wear mask when outside home in last week (percent “yes”)?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Democrats</c:v>
                </c:pt>
              </c:strCache>
            </c:strRef>
          </c:tx>
          <c:spPr>
            <a:ln w="38100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61</c:v>
                </c:pt>
                <c:pt idx="1">
                  <c:v>93</c:v>
                </c:pt>
                <c:pt idx="2">
                  <c:v>98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18E1-4522-B74D-2D3F2415956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Republicans</c:v>
                </c:pt>
              </c:strCache>
            </c:strRef>
          </c:tx>
          <c:spPr>
            <a:ln w="381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Sheet1!$A$2:$A$4</c:f>
              <c:strCache>
                <c:ptCount val="3"/>
                <c:pt idx="0">
                  <c:v>April</c:v>
                </c:pt>
                <c:pt idx="1">
                  <c:v>May</c:v>
                </c:pt>
                <c:pt idx="2">
                  <c:v>June</c:v>
                </c:pt>
              </c:strCache>
            </c:strRef>
          </c:cat>
          <c:val>
            <c:numRef>
              <c:f>Sheet1!$C$2:$C$4</c:f>
              <c:numCache>
                <c:formatCode>General</c:formatCode>
                <c:ptCount val="3"/>
                <c:pt idx="0">
                  <c:v>42</c:v>
                </c:pt>
                <c:pt idx="1">
                  <c:v>63</c:v>
                </c:pt>
                <c:pt idx="2">
                  <c:v>66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18E1-4522-B74D-2D3F241595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1843224"/>
        <c:axId val="841840928"/>
      </c:lineChart>
      <c:catAx>
        <c:axId val="8418432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3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1840928"/>
        <c:crosses val="autoZero"/>
        <c:auto val="1"/>
        <c:lblAlgn val="ctr"/>
        <c:lblOffset val="100"/>
        <c:noMultiLvlLbl val="0"/>
      </c:catAx>
      <c:valAx>
        <c:axId val="841840928"/>
        <c:scaling>
          <c:orientation val="minMax"/>
          <c:max val="100"/>
          <c:min val="3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184322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/>
              <a:t>percentage of respondents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Democrats</c:v>
                </c:pt>
              </c:strCache>
            </c:strRef>
          </c:tx>
          <c:spPr>
            <a:solidFill>
              <a:srgbClr val="0070C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March</c:v>
                </c:pt>
                <c:pt idx="1">
                  <c:v>June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7</c:v>
                </c:pt>
                <c:pt idx="1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C6D-4FDA-A480-CEA36CF1533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Republicans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March</c:v>
                </c:pt>
                <c:pt idx="1">
                  <c:v>June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11</c:v>
                </c:pt>
                <c:pt idx="1">
                  <c:v>31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C6D-4FDA-A480-CEA36CF153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924058288"/>
        <c:axId val="924060912"/>
      </c:barChart>
      <c:catAx>
        <c:axId val="9240582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924060912"/>
        <c:crosses val="autoZero"/>
        <c:auto val="1"/>
        <c:lblAlgn val="ctr"/>
        <c:lblOffset val="100"/>
        <c:noMultiLvlLbl val="0"/>
      </c:catAx>
      <c:valAx>
        <c:axId val="924060912"/>
        <c:scaling>
          <c:orientation val="minMax"/>
        </c:scaling>
        <c:delete val="1"/>
        <c:axPos val="l"/>
        <c:numFmt formatCode="General" sourceLinked="1"/>
        <c:majorTickMark val="none"/>
        <c:minorTickMark val="none"/>
        <c:tickLblPos val="nextTo"/>
        <c:crossAx val="9240582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dirty="0"/>
              <a:t>percentage of coverage (positive &amp; negative statements only)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Fox News w/  Brett Baier</c:v>
                </c:pt>
                <c:pt idx="1">
                  <c:v>CBS Evening News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31</c:v>
                </c:pt>
                <c:pt idx="1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37-4208-A9BE-01374A9D56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Fox News w/  Brett Baier</c:v>
                </c:pt>
                <c:pt idx="1">
                  <c:v>CBS Evening News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69</c:v>
                </c:pt>
                <c:pt idx="1">
                  <c:v>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37-4208-A9BE-01374A9D56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1848144"/>
        <c:axId val="841849784"/>
      </c:barChart>
      <c:catAx>
        <c:axId val="841848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1849784"/>
        <c:crosses val="autoZero"/>
        <c:auto val="1"/>
        <c:lblAlgn val="ctr"/>
        <c:lblOffset val="100"/>
        <c:noMultiLvlLbl val="0"/>
      </c:catAx>
      <c:valAx>
        <c:axId val="8418497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184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3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88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400" b="0" dirty="0"/>
              <a:t>percentage of coverage (positive &amp; negative statements only)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Positive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Fox News w/  Brett Baier</c:v>
                </c:pt>
                <c:pt idx="1">
                  <c:v>CBS Evening News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93</c:v>
                </c:pt>
                <c:pt idx="1">
                  <c:v>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337-4208-A9BE-01374A9D56A9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Negative</c:v>
                </c:pt>
              </c:strCache>
            </c:strRef>
          </c:tx>
          <c:spPr>
            <a:solidFill>
              <a:srgbClr val="FF000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Sheet1!$A$2:$A$3</c:f>
              <c:strCache>
                <c:ptCount val="2"/>
                <c:pt idx="0">
                  <c:v>Fox News w/  Brett Baier</c:v>
                </c:pt>
                <c:pt idx="1">
                  <c:v>CBS Evening News</c:v>
                </c:pt>
              </c:strCache>
            </c:strRef>
          </c:cat>
          <c:val>
            <c:numRef>
              <c:f>Sheet1!$C$2:$C$3</c:f>
              <c:numCache>
                <c:formatCode>General</c:formatCode>
                <c:ptCount val="2"/>
                <c:pt idx="0">
                  <c:v>7</c:v>
                </c:pt>
                <c:pt idx="1">
                  <c:v>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337-4208-A9BE-01374A9D56A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1848144"/>
        <c:axId val="841849784"/>
      </c:barChart>
      <c:catAx>
        <c:axId val="84184814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1849784"/>
        <c:crosses val="autoZero"/>
        <c:auto val="1"/>
        <c:lblAlgn val="ctr"/>
        <c:lblOffset val="100"/>
        <c:noMultiLvlLbl val="0"/>
      </c:catAx>
      <c:valAx>
        <c:axId val="84184978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18481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 b="1"/>
      </a:pPr>
      <a:endParaRPr lang="en-US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88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1262362940613729"/>
          <c:y val="0.17817194781738871"/>
          <c:w val="0.87452590330414304"/>
          <c:h val="0.78366817239306152"/>
        </c:manualLayout>
      </c:layout>
      <c:barChart>
        <c:barDir val="bar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percentage of conservative talk show listeners/viewers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rgbClr val="00B05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32BD-476A-B319-A448281D0635}"/>
              </c:ext>
            </c:extLst>
          </c:dPt>
          <c:dPt>
            <c:idx val="1"/>
            <c:invertIfNegative val="0"/>
            <c:bubble3D val="0"/>
            <c:spPr>
              <a:solidFill>
                <a:srgbClr val="FF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6-32BD-476A-B319-A448281D063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2"/>
                <c:pt idx="0">
                  <c:v>no</c:v>
                </c:pt>
                <c:pt idx="1">
                  <c:v>yes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3</c:v>
                </c:pt>
                <c:pt idx="1">
                  <c:v>78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BD-476A-B319-A448281D063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846714056"/>
        <c:axId val="846717664"/>
      </c:barChart>
      <c:catAx>
        <c:axId val="8467140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6717664"/>
        <c:crosses val="autoZero"/>
        <c:auto val="1"/>
        <c:lblAlgn val="ctr"/>
        <c:lblOffset val="100"/>
        <c:noMultiLvlLbl val="0"/>
      </c:catAx>
      <c:valAx>
        <c:axId val="846717664"/>
        <c:scaling>
          <c:orientation val="minMax"/>
        </c:scaling>
        <c:delete val="1"/>
        <c:axPos val="b"/>
        <c:numFmt formatCode="General" sourceLinked="1"/>
        <c:majorTickMark val="none"/>
        <c:minorTickMark val="none"/>
        <c:tickLblPos val="nextTo"/>
        <c:crossAx val="8467140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2400"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Mainstream print media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Sheet1!$A$2:$A$7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2.5</c:v>
                </c:pt>
                <c:pt idx="1">
                  <c:v>2.4</c:v>
                </c:pt>
                <c:pt idx="2">
                  <c:v>2.2000000000000002</c:v>
                </c:pt>
                <c:pt idx="3">
                  <c:v>2.1</c:v>
                </c:pt>
                <c:pt idx="4">
                  <c:v>2</c:v>
                </c:pt>
                <c:pt idx="5">
                  <c:v>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4B5E-4EF7-B86F-8646AB9883EA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Conservative medi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numRef>
              <c:f>Sheet1!$A$2:$A$7</c:f>
              <c:numCache>
                <c:formatCode>General</c:formatCode>
                <c:ptCount val="6"/>
                <c:pt idx="0">
                  <c:v>0</c:v>
                </c:pt>
                <c:pt idx="1">
                  <c:v>1</c:v>
                </c:pt>
                <c:pt idx="2">
                  <c:v>2</c:v>
                </c:pt>
                <c:pt idx="3">
                  <c:v>3</c:v>
                </c:pt>
                <c:pt idx="4">
                  <c:v>4</c:v>
                </c:pt>
                <c:pt idx="5">
                  <c:v>5</c:v>
                </c:pt>
              </c:numCache>
            </c:numRef>
          </c:cat>
          <c:val>
            <c:numRef>
              <c:f>Sheet1!$C$2:$C$7</c:f>
              <c:numCache>
                <c:formatCode>General</c:formatCode>
                <c:ptCount val="6"/>
                <c:pt idx="0">
                  <c:v>1.8</c:v>
                </c:pt>
                <c:pt idx="1">
                  <c:v>2.1</c:v>
                </c:pt>
                <c:pt idx="2">
                  <c:v>2.2999999999999998</c:v>
                </c:pt>
                <c:pt idx="3">
                  <c:v>2.5</c:v>
                </c:pt>
                <c:pt idx="4">
                  <c:v>2.7</c:v>
                </c:pt>
                <c:pt idx="5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4B5E-4EF7-B86F-8646AB9883E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846740624"/>
        <c:axId val="846740296"/>
      </c:lineChart>
      <c:catAx>
        <c:axId val="8467406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6740296"/>
        <c:crosses val="autoZero"/>
        <c:auto val="1"/>
        <c:lblAlgn val="ctr"/>
        <c:lblOffset val="100"/>
        <c:noMultiLvlLbl val="0"/>
      </c:catAx>
      <c:valAx>
        <c:axId val="846740296"/>
        <c:scaling>
          <c:orientation val="minMax"/>
          <c:min val="1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846740624"/>
        <c:crosses val="autoZero"/>
        <c:crossBetween val="between"/>
      </c:valAx>
      <c:spPr>
        <a:noFill/>
        <a:ln w="25400"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0.05751</cdr:x>
      <cdr:y>0.17288</cdr:y>
    </cdr:from>
    <cdr:to>
      <cdr:x>0.14162</cdr:x>
      <cdr:y>0.37627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470BEBA7-B7A6-4DBD-B2E2-E8B55A877DA6}"/>
            </a:ext>
          </a:extLst>
        </cdr:cNvPr>
        <cdr:cNvSpPr txBox="1"/>
      </cdr:nvSpPr>
      <cdr:spPr>
        <a:xfrm xmlns:a="http://schemas.openxmlformats.org/drawingml/2006/main">
          <a:off x="625157" y="77724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Unemployed (in millions)</a:t>
          </a:r>
        </a:p>
      </cdr:txBody>
    </cdr:sp>
  </cdr:relSizeAnchor>
  <cdr:relSizeAnchor xmlns:cdr="http://schemas.openxmlformats.org/drawingml/2006/chartDrawing">
    <cdr:from>
      <cdr:x>0.44349</cdr:x>
      <cdr:y>0.55028</cdr:y>
    </cdr:from>
    <cdr:to>
      <cdr:x>0.5276</cdr:x>
      <cdr:y>0.75367</cdr:y>
    </cdr:to>
    <cdr:sp macro="" textlink="">
      <cdr:nvSpPr>
        <cdr:cNvPr id="3" name="TextBox 1">
          <a:extLst xmlns:a="http://schemas.openxmlformats.org/drawingml/2006/main">
            <a:ext uri="{FF2B5EF4-FFF2-40B4-BE49-F238E27FC236}">
              <a16:creationId xmlns:a16="http://schemas.microsoft.com/office/drawing/2014/main" id="{E8EBEECA-E1AC-413B-A863-B0B7D8294CE1}"/>
            </a:ext>
          </a:extLst>
        </cdr:cNvPr>
        <cdr:cNvSpPr txBox="1"/>
      </cdr:nvSpPr>
      <cdr:spPr>
        <a:xfrm xmlns:a="http://schemas.openxmlformats.org/drawingml/2006/main">
          <a:off x="4821237" y="2473960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Unemployment rate (percent)</a:t>
          </a:r>
        </a:p>
      </cdr:txBody>
    </cdr:sp>
  </cdr:relSizeAnchor>
  <cdr:relSizeAnchor xmlns:cdr="http://schemas.openxmlformats.org/drawingml/2006/chartDrawing">
    <cdr:from>
      <cdr:x>0.18461</cdr:x>
      <cdr:y>0.30395</cdr:y>
    </cdr:from>
    <cdr:to>
      <cdr:x>0.29302</cdr:x>
      <cdr:y>0.34463</cdr:y>
    </cdr:to>
    <cdr:cxnSp macro="">
      <cdr:nvCxnSpPr>
        <cdr:cNvPr id="5" name="Straight Arrow Connector 4">
          <a:extLst xmlns:a="http://schemas.openxmlformats.org/drawingml/2006/main">
            <a:ext uri="{FF2B5EF4-FFF2-40B4-BE49-F238E27FC236}">
              <a16:creationId xmlns:a16="http://schemas.microsoft.com/office/drawing/2014/main" id="{49DA99FB-D43F-4A73-878D-86C1F5997B3E}"/>
            </a:ext>
          </a:extLst>
        </cdr:cNvPr>
        <cdr:cNvCxnSpPr/>
      </cdr:nvCxnSpPr>
      <cdr:spPr>
        <a:xfrm xmlns:a="http://schemas.openxmlformats.org/drawingml/2006/main">
          <a:off x="2006917" y="1366520"/>
          <a:ext cx="1178560" cy="18288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0.39769</cdr:x>
      <cdr:y>0.40678</cdr:y>
    </cdr:from>
    <cdr:to>
      <cdr:x>0.44816</cdr:x>
      <cdr:y>0.57062</cdr:y>
    </cdr:to>
    <cdr:cxnSp macro="">
      <cdr:nvCxnSpPr>
        <cdr:cNvPr id="8" name="Straight Arrow Connector 7">
          <a:extLst xmlns:a="http://schemas.openxmlformats.org/drawingml/2006/main">
            <a:ext uri="{FF2B5EF4-FFF2-40B4-BE49-F238E27FC236}">
              <a16:creationId xmlns:a16="http://schemas.microsoft.com/office/drawing/2014/main" id="{DD3DCA8D-F5F7-4ACD-BDFC-9ED27B4934CB}"/>
            </a:ext>
          </a:extLst>
        </cdr:cNvPr>
        <cdr:cNvCxnSpPr/>
      </cdr:nvCxnSpPr>
      <cdr:spPr>
        <a:xfrm xmlns:a="http://schemas.openxmlformats.org/drawingml/2006/main" flipH="1" flipV="1">
          <a:off x="4323397" y="1828800"/>
          <a:ext cx="548640" cy="736600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</cdr:x>
      <cdr:y>0.1056</cdr:y>
    </cdr:from>
    <cdr:to>
      <cdr:x>0.08692</cdr:x>
      <cdr:y>0.29844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978ADB97-1A76-45F6-9618-0EC5EA4ED478}"/>
            </a:ext>
          </a:extLst>
        </cdr:cNvPr>
        <cdr:cNvSpPr txBox="1"/>
      </cdr:nvSpPr>
      <cdr:spPr>
        <a:xfrm xmlns:a="http://schemas.openxmlformats.org/drawingml/2006/main">
          <a:off x="0" y="467361"/>
          <a:ext cx="894080" cy="8534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800" b="1" dirty="0"/>
        </a:p>
      </cdr:txBody>
    </cdr:sp>
  </cdr:relSizeAnchor>
  <cdr:relSizeAnchor xmlns:cdr="http://schemas.openxmlformats.org/drawingml/2006/chartDrawing">
    <cdr:from>
      <cdr:x>0.88147</cdr:x>
      <cdr:y>0.43647</cdr:y>
    </cdr:from>
    <cdr:to>
      <cdr:x>1</cdr:x>
      <cdr:y>0.7131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4310F948-7999-4491-A5D6-4597CE7A32C9}"/>
            </a:ext>
          </a:extLst>
        </cdr:cNvPr>
        <cdr:cNvSpPr txBox="1"/>
      </cdr:nvSpPr>
      <cdr:spPr>
        <a:xfrm xmlns:a="http://schemas.openxmlformats.org/drawingml/2006/main">
          <a:off x="9067401" y="1843421"/>
          <a:ext cx="1219281" cy="116832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endParaRPr lang="en-US" sz="2400" dirty="0"/>
        </a:p>
        <a:p xmlns:a="http://schemas.openxmlformats.org/drawingml/2006/main">
          <a:r>
            <a:rPr lang="en-US" sz="2400" dirty="0"/>
            <a:t>R=-.06</a:t>
          </a: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0.21984</cdr:x>
      <cdr:y>0.24485</cdr:y>
    </cdr:from>
    <cdr:to>
      <cdr:x>0.30395</cdr:x>
      <cdr:y>0.44824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BE225EDD-DD4D-4831-AE55-AB477FA57973}"/>
            </a:ext>
          </a:extLst>
        </cdr:cNvPr>
        <cdr:cNvSpPr txBox="1"/>
      </cdr:nvSpPr>
      <cdr:spPr>
        <a:xfrm xmlns:a="http://schemas.openxmlformats.org/drawingml/2006/main">
          <a:off x="2389871" y="1100797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Democrats</a:t>
          </a:r>
        </a:p>
      </cdr:txBody>
    </cdr:sp>
  </cdr:relSizeAnchor>
  <cdr:relSizeAnchor xmlns:cdr="http://schemas.openxmlformats.org/drawingml/2006/chartDrawing">
    <cdr:from>
      <cdr:x>0.6166</cdr:x>
      <cdr:y>0.55967</cdr:y>
    </cdr:from>
    <cdr:to>
      <cdr:x>0.70021</cdr:x>
      <cdr:y>0.76384</cdr:y>
    </cdr:to>
    <cdr:sp macro="" textlink="">
      <cdr:nvSpPr>
        <cdr:cNvPr id="4" name="TextBox 1">
          <a:extLst xmlns:a="http://schemas.openxmlformats.org/drawingml/2006/main">
            <a:ext uri="{FF2B5EF4-FFF2-40B4-BE49-F238E27FC236}">
              <a16:creationId xmlns:a16="http://schemas.microsoft.com/office/drawing/2014/main" id="{4BDBCA10-43B0-42AF-B60A-7E6B7008A27D}"/>
            </a:ext>
          </a:extLst>
        </cdr:cNvPr>
        <cdr:cNvSpPr txBox="1"/>
      </cdr:nvSpPr>
      <cdr:spPr>
        <a:xfrm xmlns:a="http://schemas.openxmlformats.org/drawingml/2006/main">
          <a:off x="6703181" y="2516163"/>
          <a:ext cx="908930" cy="91791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2400" dirty="0"/>
            <a:t>Republicans</a:t>
          </a:r>
        </a:p>
      </cdr:txBody>
    </cdr:sp>
  </cdr:relSizeAnchor>
  <cdr:relSizeAnchor xmlns:cdr="http://schemas.openxmlformats.org/drawingml/2006/chartDrawing">
    <cdr:from>
      <cdr:x>0.357</cdr:x>
      <cdr:y>0.28866</cdr:y>
    </cdr:from>
    <cdr:to>
      <cdr:x>0.41135</cdr:x>
      <cdr:y>0.31369</cdr:y>
    </cdr:to>
    <cdr:cxnSp macro="">
      <cdr:nvCxnSpPr>
        <cdr:cNvPr id="6" name="Straight Arrow Connector 5">
          <a:extLst xmlns:a="http://schemas.openxmlformats.org/drawingml/2006/main">
            <a:ext uri="{FF2B5EF4-FFF2-40B4-BE49-F238E27FC236}">
              <a16:creationId xmlns:a16="http://schemas.microsoft.com/office/drawing/2014/main" id="{2DD10D45-9811-4B05-B93B-3330393BA60C}"/>
            </a:ext>
          </a:extLst>
        </cdr:cNvPr>
        <cdr:cNvCxnSpPr/>
      </cdr:nvCxnSpPr>
      <cdr:spPr>
        <a:xfrm xmlns:a="http://schemas.openxmlformats.org/drawingml/2006/main">
          <a:off x="3881046" y="1297745"/>
          <a:ext cx="590843" cy="112541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0.57181</cdr:x>
      <cdr:y>0.52334</cdr:y>
    </cdr:from>
    <cdr:to>
      <cdr:x>0.60287</cdr:x>
      <cdr:y>0.59531</cdr:y>
    </cdr:to>
    <cdr:cxnSp macro="">
      <cdr:nvCxnSpPr>
        <cdr:cNvPr id="14" name="Straight Arrow Connector 13">
          <a:extLst xmlns:a="http://schemas.openxmlformats.org/drawingml/2006/main">
            <a:ext uri="{FF2B5EF4-FFF2-40B4-BE49-F238E27FC236}">
              <a16:creationId xmlns:a16="http://schemas.microsoft.com/office/drawing/2014/main" id="{19F584D4-0305-452E-AF04-7162A4765AF3}"/>
            </a:ext>
          </a:extLst>
        </cdr:cNvPr>
        <cdr:cNvCxnSpPr/>
      </cdr:nvCxnSpPr>
      <cdr:spPr>
        <a:xfrm xmlns:a="http://schemas.openxmlformats.org/drawingml/2006/main" flipH="1" flipV="1">
          <a:off x="6216283" y="2352822"/>
          <a:ext cx="337625" cy="32355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</cdr:x>
      <cdr:y>0.32179</cdr:y>
    </cdr:from>
    <cdr:to>
      <cdr:x>0.09264</cdr:x>
      <cdr:y>0.58552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12620574-1265-4572-A3BA-839E7E3C7E9A}"/>
            </a:ext>
          </a:extLst>
        </cdr:cNvPr>
        <cdr:cNvSpPr txBox="1"/>
      </cdr:nvSpPr>
      <cdr:spPr>
        <a:xfrm xmlns:a="http://schemas.openxmlformats.org/drawingml/2006/main">
          <a:off x="-817563" y="1178035"/>
          <a:ext cx="1007142" cy="96550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b="1" dirty="0"/>
            <a:t>Has the pandemic been made out to be a bigger deal than it actually is?</a:t>
          </a: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0.51876</cdr:x>
      <cdr:y>0.54524</cdr:y>
    </cdr:from>
    <cdr:to>
      <cdr:x>0.60287</cdr:x>
      <cdr:y>0.7455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13828E33-395F-49E7-948F-8CC1864CD898}"/>
            </a:ext>
          </a:extLst>
        </cdr:cNvPr>
        <cdr:cNvSpPr txBox="1"/>
      </cdr:nvSpPr>
      <cdr:spPr>
        <a:xfrm xmlns:a="http://schemas.openxmlformats.org/drawingml/2006/main">
          <a:off x="5639508" y="2451294"/>
          <a:ext cx="914400" cy="9003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mainstream print media</a:t>
          </a:r>
        </a:p>
      </cdr:txBody>
    </cdr:sp>
  </cdr:relSizeAnchor>
  <cdr:relSizeAnchor xmlns:cdr="http://schemas.openxmlformats.org/drawingml/2006/chartDrawing">
    <cdr:from>
      <cdr:x>0.48554</cdr:x>
      <cdr:y>0.4403</cdr:y>
    </cdr:from>
    <cdr:to>
      <cdr:x>0.54852</cdr:x>
      <cdr:y>0.56089</cdr:y>
    </cdr:to>
    <cdr:cxnSp macro="">
      <cdr:nvCxnSpPr>
        <cdr:cNvPr id="4" name="Straight Arrow Connector 3">
          <a:extLst xmlns:a="http://schemas.openxmlformats.org/drawingml/2006/main">
            <a:ext uri="{FF2B5EF4-FFF2-40B4-BE49-F238E27FC236}">
              <a16:creationId xmlns:a16="http://schemas.microsoft.com/office/drawing/2014/main" id="{15D1E4A1-32C9-437B-AC30-19B7D9D4138C}"/>
            </a:ext>
          </a:extLst>
        </cdr:cNvPr>
        <cdr:cNvCxnSpPr/>
      </cdr:nvCxnSpPr>
      <cdr:spPr>
        <a:xfrm xmlns:a="http://schemas.openxmlformats.org/drawingml/2006/main" flipH="1" flipV="1">
          <a:off x="5278437" y="1979497"/>
          <a:ext cx="684628" cy="542137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0.69863</cdr:x>
      <cdr:y>0.26362</cdr:y>
    </cdr:from>
    <cdr:to>
      <cdr:x>0.78274</cdr:x>
      <cdr:y>0.46701</cdr:y>
    </cdr:to>
    <cdr:sp macro="" textlink="">
      <cdr:nvSpPr>
        <cdr:cNvPr id="7" name="TextBox 6">
          <a:extLst xmlns:a="http://schemas.openxmlformats.org/drawingml/2006/main">
            <a:ext uri="{FF2B5EF4-FFF2-40B4-BE49-F238E27FC236}">
              <a16:creationId xmlns:a16="http://schemas.microsoft.com/office/drawing/2014/main" id="{E4378175-F87E-44CF-9EEE-BEA8E498E144}"/>
            </a:ext>
          </a:extLst>
        </cdr:cNvPr>
        <cdr:cNvSpPr txBox="1"/>
      </cdr:nvSpPr>
      <cdr:spPr>
        <a:xfrm xmlns:a="http://schemas.openxmlformats.org/drawingml/2006/main">
          <a:off x="7594917" y="1185204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en-US" sz="2400" dirty="0"/>
            <a:t>conservative media</a:t>
          </a:r>
        </a:p>
      </cdr:txBody>
    </cdr:sp>
  </cdr:relSizeAnchor>
  <cdr:relSizeAnchor xmlns:cdr="http://schemas.openxmlformats.org/drawingml/2006/chartDrawing">
    <cdr:from>
      <cdr:x>0.74651</cdr:x>
      <cdr:y>0.19166</cdr:y>
    </cdr:from>
    <cdr:to>
      <cdr:x>0.79697</cdr:x>
      <cdr:y>0.29179</cdr:y>
    </cdr:to>
    <cdr:cxnSp macro="">
      <cdr:nvCxnSpPr>
        <cdr:cNvPr id="9" name="Straight Arrow Connector 8">
          <a:extLst xmlns:a="http://schemas.openxmlformats.org/drawingml/2006/main">
            <a:ext uri="{FF2B5EF4-FFF2-40B4-BE49-F238E27FC236}">
              <a16:creationId xmlns:a16="http://schemas.microsoft.com/office/drawing/2014/main" id="{DE939630-A4E3-4C4B-B026-2C0CBBA0AA71}"/>
            </a:ext>
          </a:extLst>
        </cdr:cNvPr>
        <cdr:cNvCxnSpPr/>
      </cdr:nvCxnSpPr>
      <cdr:spPr>
        <a:xfrm xmlns:a="http://schemas.openxmlformats.org/drawingml/2006/main" flipH="1" flipV="1">
          <a:off x="8115423" y="861646"/>
          <a:ext cx="548639" cy="450166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drawings/drawing6.xml><?xml version="1.0" encoding="utf-8"?>
<c:userShapes xmlns:c="http://schemas.openxmlformats.org/drawingml/2006/chart">
  <cdr:relSizeAnchor xmlns:cdr="http://schemas.openxmlformats.org/drawingml/2006/chartDrawing">
    <cdr:from>
      <cdr:x>0.16062</cdr:x>
      <cdr:y>0.33229</cdr:y>
    </cdr:from>
    <cdr:to>
      <cdr:x>0.23536</cdr:x>
      <cdr:y>0.3794</cdr:y>
    </cdr:to>
    <cdr:cxnSp macro="">
      <cdr:nvCxnSpPr>
        <cdr:cNvPr id="3" name="Straight Arrow Connector 2">
          <a:extLst xmlns:a="http://schemas.openxmlformats.org/drawingml/2006/main">
            <a:ext uri="{FF2B5EF4-FFF2-40B4-BE49-F238E27FC236}">
              <a16:creationId xmlns:a16="http://schemas.microsoft.com/office/drawing/2014/main" id="{9B6B6C5A-B9D2-4F49-88CA-79DDF5EF8D22}"/>
            </a:ext>
          </a:extLst>
        </cdr:cNvPr>
        <cdr:cNvCxnSpPr/>
      </cdr:nvCxnSpPr>
      <cdr:spPr>
        <a:xfrm xmlns:a="http://schemas.openxmlformats.org/drawingml/2006/main">
          <a:off x="1746080" y="1493910"/>
          <a:ext cx="812603" cy="211798"/>
        </a:xfrm>
        <a:prstGeom xmlns:a="http://schemas.openxmlformats.org/drawingml/2006/main" prst="straightConnector1">
          <a:avLst/>
        </a:prstGeom>
        <a:ln xmlns:a="http://schemas.openxmlformats.org/drawingml/2006/main">
          <a:tailEnd type="triangle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5E11AB3-FED3-4B57-B234-69D374D91A1E}" type="datetimeFigureOut">
              <a:rPr lang="en-US" smtClean="0"/>
              <a:t>4/22/2021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39EE8E-BF11-46AD-9B8D-45624C791BC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225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29EA44-EC7E-42EC-814A-FD8F28E087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518689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129EA44-EC7E-42EC-814A-FD8F28E087B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16354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-12192" y="6053328"/>
            <a:ext cx="2999232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1" name="Rectangle 10"/>
          <p:cNvSpPr/>
          <p:nvPr/>
        </p:nvSpPr>
        <p:spPr>
          <a:xfrm>
            <a:off x="3145536" y="6044184"/>
            <a:ext cx="90464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3149600" y="4038600"/>
            <a:ext cx="8636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3149600" y="6050037"/>
            <a:ext cx="89408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101600" y="6068699"/>
            <a:ext cx="27432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23A271A1-F6D6-438B-A432-4747EE7ECD40}" type="datetimeFigureOut">
              <a:rPr lang="en-US" smtClean="0"/>
              <a:pPr algn="ctr" eaLnBrk="1" latinLnBrk="0" hangingPunct="1"/>
              <a:t>4/22/2021</a:t>
            </a:fld>
            <a:endParaRPr lang="en-US" sz="2000" dirty="0">
              <a:solidFill>
                <a:srgbClr val="FFFFFF"/>
              </a:solidFill>
            </a:endParaRPr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780524" y="236539"/>
            <a:ext cx="78232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10668000" y="228600"/>
            <a:ext cx="11176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3250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542714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37600" y="609601"/>
            <a:ext cx="2743200" cy="5516563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609600"/>
            <a:ext cx="7416800" cy="5516564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737600" y="6248403"/>
            <a:ext cx="2946400" cy="365125"/>
          </a:xfrm>
        </p:spPr>
        <p:txBody>
          <a:bodyPr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09602" y="6248208"/>
            <a:ext cx="7431311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8128424" y="0"/>
            <a:ext cx="42672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8189384" y="609600"/>
            <a:ext cx="3048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8189384" y="0"/>
            <a:ext cx="3048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8075084" y="103716"/>
            <a:ext cx="533400" cy="325968"/>
          </a:xfrm>
        </p:spPr>
        <p:txBody>
          <a:bodyPr/>
          <a:lstStyle/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57456606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8ED75-EBCD-834E-93BA-F63EF46E9656}" type="datetimeFigureOut">
              <a:rPr lang="en-US" smtClean="0"/>
              <a:pPr/>
              <a:t>4/22/2021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03B505-3E52-2047-ACDD-57D394456C2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91454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structions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436045" y="6528815"/>
            <a:ext cx="1278151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fld id="{40BFEAB2-FD83-41F2-9787-AD5D1A1760C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>
          <a:xfrm>
            <a:off x="475488" y="1371600"/>
            <a:ext cx="11379200" cy="461645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1962913" y="274321"/>
            <a:ext cx="9907035" cy="82296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9" name="Picture 8" descr="A close up of a sign&#10;&#10;Description automatically generated">
            <a:extLst>
              <a:ext uri="{FF2B5EF4-FFF2-40B4-BE49-F238E27FC236}">
                <a16:creationId xmlns:a16="http://schemas.microsoft.com/office/drawing/2014/main" id="{20E0FA0B-E922-D649-BCC5-C8D22D94687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47" y="343719"/>
            <a:ext cx="1173021" cy="879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09705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0" orient="horz" pos="206">
          <p15:clr>
            <a:srgbClr val="FBAE40"/>
          </p15:clr>
        </p15:guide>
        <p15:guide id="2" orient="horz" pos="377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6864" y="228600"/>
            <a:ext cx="10871200" cy="990600"/>
          </a:xfrm>
        </p:spPr>
        <p:txBody>
          <a:bodyPr/>
          <a:lstStyle>
            <a:lvl1pPr algn="ctr">
              <a:defRPr sz="4800"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495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</a:lstStyle>
          <a:p>
            <a:pPr lvl="0" eaLnBrk="1" latinLnBrk="0" hangingPunct="1"/>
            <a:r>
              <a:rPr lang="en-US" dirty="0"/>
              <a:t>Click to edit Master text styles</a:t>
            </a:r>
          </a:p>
          <a:p>
            <a:pPr lvl="1" eaLnBrk="1" latinLnBrk="0" hangingPunct="1"/>
            <a:r>
              <a:rPr lang="en-US" dirty="0"/>
              <a:t>Second level</a:t>
            </a:r>
          </a:p>
          <a:p>
            <a:pPr lvl="2" eaLnBrk="1" latinLnBrk="0" hangingPunct="1"/>
            <a:r>
              <a:rPr lang="en-US" dirty="0"/>
              <a:t>Third level</a:t>
            </a:r>
          </a:p>
          <a:p>
            <a:pPr lvl="3" eaLnBrk="1" latinLnBrk="0" hangingPunct="1"/>
            <a:r>
              <a:rPr lang="en-US" dirty="0"/>
              <a:t>Fourth level</a:t>
            </a:r>
          </a:p>
          <a:p>
            <a:pPr lvl="4" eaLnBrk="1" latinLnBrk="0" hangingPunct="1"/>
            <a:r>
              <a:rPr lang="en-US" dirty="0"/>
              <a:t>Fifth level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9484436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8801" y="2743200"/>
            <a:ext cx="9497484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12192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7272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1828800" y="1600200"/>
            <a:ext cx="103632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1600200"/>
            <a:ext cx="1016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7272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6236037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kumimoji="0" lang="en-US" dirty="0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812800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459868" y="1589567"/>
            <a:ext cx="5181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7372388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1200" y="273050"/>
            <a:ext cx="108712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812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6400800" y="2438400"/>
            <a:ext cx="5181600" cy="35814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812800" y="1752600"/>
            <a:ext cx="51816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6400800" y="1752600"/>
            <a:ext cx="51816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998260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68247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711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7320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2800" y="273050"/>
            <a:ext cx="107696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F0C94032-CD4C-4C25-B0C2-CEC720522D92}" type="slidenum">
              <a:rPr kumimoji="0" lang="en-US" smtClean="0"/>
              <a:pPr/>
              <a:t>‹#›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812800" y="1752600"/>
            <a:ext cx="21336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3149600" y="1752600"/>
            <a:ext cx="8534400" cy="44196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3382047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33600" y="5486400"/>
            <a:ext cx="97536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12192" y="4572000"/>
            <a:ext cx="12192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-12192" y="4663440"/>
            <a:ext cx="195072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0" name="Rectangle 9"/>
          <p:cNvSpPr/>
          <p:nvPr/>
        </p:nvSpPr>
        <p:spPr>
          <a:xfrm>
            <a:off x="2060448" y="4654296"/>
            <a:ext cx="10131552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4648200"/>
            <a:ext cx="97536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1" name="Rectangle 10"/>
          <p:cNvSpPr/>
          <p:nvPr/>
        </p:nvSpPr>
        <p:spPr bwMode="white">
          <a:xfrm>
            <a:off x="1930400" y="0"/>
            <a:ext cx="134112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8331200" y="6248401"/>
            <a:ext cx="3556000" cy="365125"/>
          </a:xfrm>
        </p:spPr>
        <p:txBody>
          <a:bodyPr rtlCol="0"/>
          <a:lstStyle/>
          <a:p>
            <a:fld id="{23A271A1-F6D6-438B-A432-4747EE7ECD40}" type="datetimeFigureOut">
              <a:rPr lang="en-US" smtClean="0"/>
              <a:pPr/>
              <a:t>4/22/2021</a:t>
            </a:fld>
            <a:endParaRPr lang="en-US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9304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2800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2133600" y="6248207"/>
            <a:ext cx="6096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80768" y="0"/>
            <a:ext cx="10111232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286273453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812800" y="228600"/>
            <a:ext cx="108712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816864" y="1600200"/>
            <a:ext cx="108712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8128000" y="6248401"/>
            <a:ext cx="3556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23A271A1-F6D6-438B-A432-4747EE7ECD40}" type="datetimeFigureOut">
              <a:rPr lang="en-US" smtClean="0"/>
              <a:pPr/>
              <a:t>4/22/2021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812801" y="6248207"/>
            <a:ext cx="7228111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12192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7112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9" name="Rectangle 8"/>
          <p:cNvSpPr/>
          <p:nvPr/>
        </p:nvSpPr>
        <p:spPr>
          <a:xfrm>
            <a:off x="787400" y="1280160"/>
            <a:ext cx="1140460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7112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‹#›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632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265" y="2040988"/>
            <a:ext cx="11943470" cy="1828800"/>
          </a:xfrm>
        </p:spPr>
        <p:txBody>
          <a:bodyPr>
            <a:noAutofit/>
          </a:bodyPr>
          <a:lstStyle/>
          <a:p>
            <a:pPr algn="ctr"/>
            <a:r>
              <a:rPr lang="en-US" sz="6600" dirty="0"/>
              <a:t>Politics &amp; COVID-19</a:t>
            </a:r>
            <a:br>
              <a:rPr lang="en-US" sz="6600" dirty="0"/>
            </a:br>
            <a:r>
              <a:rPr lang="en-US" sz="3600" dirty="0"/>
              <a:t>McGraw Hill Webinar, April 2021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250" y="6096000"/>
            <a:ext cx="8947150" cy="639836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Thomas Patterson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758CC5-8253-4E88-9F51-31E9D858BF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864" y="0"/>
            <a:ext cx="10871200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What mattered nationally</a:t>
            </a:r>
            <a:br>
              <a:rPr lang="en-US" dirty="0"/>
            </a:br>
            <a:r>
              <a:rPr lang="en-US" dirty="0"/>
              <a:t>was clarity of signaling by major leaders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F5ED0E-1378-44EF-9377-D7E2411A5DB7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948069"/>
            <a:ext cx="10871200" cy="5310859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sz="4600" dirty="0"/>
              <a:t>Harvard/Cornell leadership study:</a:t>
            </a:r>
          </a:p>
          <a:p>
            <a:pPr marL="0" indent="0">
              <a:buNone/>
            </a:pPr>
            <a:r>
              <a:rPr lang="en-US" sz="4600" dirty="0"/>
              <a:t>	</a:t>
            </a:r>
            <a:r>
              <a:rPr lang="en-US" sz="4600" b="1" dirty="0"/>
              <a:t>Consensus: </a:t>
            </a:r>
            <a:r>
              <a:rPr lang="en-US" sz="4600" dirty="0"/>
              <a:t>When major leaders were 	communicating a consistent message on 	Covid threat, damage to public health </a:t>
            </a:r>
            <a:r>
              <a:rPr lang="en-US" sz="4600" u="sng" dirty="0"/>
              <a:t>and</a:t>
            </a:r>
            <a:r>
              <a:rPr lang="en-US" sz="4600" dirty="0"/>
              <a:t> 	the economy was lower.</a:t>
            </a:r>
          </a:p>
          <a:p>
            <a:pPr marL="0" indent="0">
              <a:buNone/>
            </a:pPr>
            <a:r>
              <a:rPr lang="en-US" sz="4600" dirty="0"/>
              <a:t>	</a:t>
            </a:r>
            <a:r>
              <a:rPr lang="en-US" sz="4600" b="1" dirty="0"/>
              <a:t>Conflict:</a:t>
            </a:r>
            <a:r>
              <a:rPr lang="en-US" sz="4600" dirty="0"/>
              <a:t> When major leaders were at odds 	over severity, damage to both was higher.</a:t>
            </a:r>
          </a:p>
          <a:p>
            <a:pPr marL="0" indent="0">
              <a:buNone/>
            </a:pPr>
            <a:endParaRPr lang="en-US" sz="4600" dirty="0"/>
          </a:p>
          <a:p>
            <a:pPr marL="0" indent="0">
              <a:buNone/>
            </a:pPr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30001474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B0F14A-00A0-4B4C-A644-F923435DA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American Case – Conflicting Messages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6444A6-DB55-403F-9DBE-51989B44E85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4933122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Donald Trump and other major leaders downplayed the Covid threat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/>
              <a:t>	</a:t>
            </a:r>
            <a:r>
              <a:rPr lang="en-US" sz="2400" b="1" dirty="0"/>
              <a:t>TRUMP:</a:t>
            </a:r>
            <a:r>
              <a:rPr lang="en-US" sz="2400" dirty="0"/>
              <a:t> “America will again, and soon, be open for business — very soon — a 	lot sooner than three or four months that somebody was suggesting. A lot 	sooner.” (3/23/2020)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/>
              <a:t>	</a:t>
            </a:r>
            <a:r>
              <a:rPr lang="en-US" sz="2400" b="1" dirty="0"/>
              <a:t>TRUMP:</a:t>
            </a:r>
            <a:r>
              <a:rPr lang="en-US" sz="2400" dirty="0"/>
              <a:t> [On CDC’s mask advisory] “It’s going to be, really, a voluntary thing. 	You can do it. You don’t have to do it. I’m choosing not to do it.” (4/3/2020)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b="1" dirty="0"/>
              <a:t>Andrew Cuomo and other major leaders highlighted the threat: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/>
              <a:t>	</a:t>
            </a:r>
            <a:r>
              <a:rPr lang="en-US" sz="2400" b="1" dirty="0"/>
              <a:t>CUOMO: </a:t>
            </a:r>
            <a:r>
              <a:rPr lang="en-US" sz="2400" dirty="0"/>
              <a:t>“This virus . . . is powerful. It's more dangerous than we expected." 	(3/3/2020)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None/>
            </a:pPr>
            <a:r>
              <a:rPr lang="en-US" sz="2400" dirty="0"/>
              <a:t>	</a:t>
            </a:r>
            <a:r>
              <a:rPr lang="en-US" sz="2400" b="1" dirty="0"/>
              <a:t>CUOMO:</a:t>
            </a:r>
            <a:r>
              <a:rPr lang="en-US" sz="2400" dirty="0"/>
              <a:t>  “We're doing . . . aggressive testing and strong social distancing 	protocols.” (3/14/2020)</a:t>
            </a:r>
          </a:p>
        </p:txBody>
      </p:sp>
    </p:spTree>
    <p:extLst>
      <p:ext uri="{BB962C8B-B14F-4D97-AF65-F5344CB8AC3E}">
        <p14:creationId xmlns:p14="http://schemas.microsoft.com/office/powerpoint/2010/main" val="407018006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513083-5E61-4482-9326-FEECA7BD88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Party Polarization: Messaging &amp; Cue Taking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EACB03-15FF-4F32-910F-43ACE33ADED4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962150"/>
            <a:ext cx="10871200" cy="4523056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en-US" sz="3600" b="1" dirty="0"/>
              <a:t>The conflicting messaging divided along party lines, with Republican leaders downplaying the health threat relative to Democratic leaders. 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	</a:t>
            </a:r>
            <a:r>
              <a:rPr lang="en-US" sz="4100" b="1" dirty="0"/>
              <a:t>Party polarization:</a:t>
            </a:r>
          </a:p>
          <a:p>
            <a:pPr marL="0" indent="0">
              <a:buNone/>
            </a:pPr>
            <a:r>
              <a:rPr lang="en-US" sz="3600" dirty="0"/>
              <a:t>		</a:t>
            </a:r>
          </a:p>
          <a:p>
            <a:pPr marL="0" indent="0">
              <a:buNone/>
            </a:pPr>
            <a:r>
              <a:rPr lang="en-US" sz="3600" dirty="0"/>
              <a:t>		heightened our tendency to take cues from our party’s 				leaders and like-minded media.</a:t>
            </a:r>
          </a:p>
          <a:p>
            <a:pPr marL="0" indent="0">
              <a:buNone/>
            </a:pPr>
            <a:r>
              <a:rPr lang="en-US" sz="3600" dirty="0"/>
              <a:t>			</a:t>
            </a:r>
          </a:p>
          <a:p>
            <a:pPr marL="0" indent="0">
              <a:buNone/>
            </a:pPr>
            <a:r>
              <a:rPr lang="en-US" sz="3600" dirty="0"/>
              <a:t>		heightened </a:t>
            </a:r>
            <a:r>
              <a:rPr lang="en-US" sz="3600" b="1" dirty="0"/>
              <a:t>confirmation bias </a:t>
            </a:r>
            <a:r>
              <a:rPr lang="en-US" sz="3600" dirty="0"/>
              <a:t>– our tendency to hear 				what we want to hear when faced with conflicting messages.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	</a:t>
            </a:r>
            <a:endParaRPr lang="en-US" sz="3600" b="1" dirty="0"/>
          </a:p>
        </p:txBody>
      </p:sp>
    </p:spTree>
    <p:extLst>
      <p:ext uri="{BB962C8B-B14F-4D97-AF65-F5344CB8AC3E}">
        <p14:creationId xmlns:p14="http://schemas.microsoft.com/office/powerpoint/2010/main" val="12575155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98C17C-BD1E-4303-B19A-172AF5AEAA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Donald Trump’s Handling of Pandemic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2AA83A4F-C865-499B-AD6C-C90020F7E9F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429804013"/>
              </p:ext>
            </p:extLst>
          </p:nvPr>
        </p:nvGraphicFramePr>
        <p:xfrm>
          <a:off x="817563" y="1600200"/>
          <a:ext cx="10871200" cy="48990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21F8399-F032-495D-99F4-F49E1FF4D89D}"/>
              </a:ext>
            </a:extLst>
          </p:cNvPr>
          <p:cNvSpPr txBox="1"/>
          <p:nvPr/>
        </p:nvSpPr>
        <p:spPr>
          <a:xfrm>
            <a:off x="492369" y="6358597"/>
            <a:ext cx="39695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ABC News/</a:t>
            </a:r>
            <a:r>
              <a:rPr lang="en-US" dirty="0" err="1"/>
              <a:t>Ispos</a:t>
            </a:r>
            <a:r>
              <a:rPr lang="en-US" dirty="0"/>
              <a:t> poll, April 2020</a:t>
            </a:r>
          </a:p>
        </p:txBody>
      </p:sp>
    </p:spTree>
    <p:extLst>
      <p:ext uri="{BB962C8B-B14F-4D97-AF65-F5344CB8AC3E}">
        <p14:creationId xmlns:p14="http://schemas.microsoft.com/office/powerpoint/2010/main" val="34706393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61DBB6-3F13-485D-A565-9455E0750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7625" y="228600"/>
            <a:ext cx="11633981" cy="990600"/>
          </a:xfrm>
        </p:spPr>
        <p:txBody>
          <a:bodyPr>
            <a:normAutofit/>
          </a:bodyPr>
          <a:lstStyle/>
          <a:p>
            <a:r>
              <a:rPr lang="en-US" dirty="0"/>
              <a:t>Partisan Response (Reported Mask Wearing)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563533FD-55F6-4956-91A0-71722066238C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A1C1904B-0CD3-497F-81BD-0EBA37CC3826}"/>
              </a:ext>
            </a:extLst>
          </p:cNvPr>
          <p:cNvSpPr txBox="1"/>
          <p:nvPr/>
        </p:nvSpPr>
        <p:spPr>
          <a:xfrm>
            <a:off x="520505" y="6386732"/>
            <a:ext cx="37451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Gallup polls, April-June 2020..</a:t>
            </a:r>
          </a:p>
        </p:txBody>
      </p:sp>
    </p:spTree>
    <p:extLst>
      <p:ext uri="{BB962C8B-B14F-4D97-AF65-F5344CB8AC3E}">
        <p14:creationId xmlns:p14="http://schemas.microsoft.com/office/powerpoint/2010/main" val="1049125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2D0948-077F-453A-95A5-920467D7C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dirty="0"/>
              <a:t>Partisan Response</a:t>
            </a:r>
          </a:p>
        </p:txBody>
      </p:sp>
      <p:graphicFrame>
        <p:nvGraphicFramePr>
          <p:cNvPr id="14" name="Content Placeholder 13">
            <a:extLst>
              <a:ext uri="{FF2B5EF4-FFF2-40B4-BE49-F238E27FC236}">
                <a16:creationId xmlns:a16="http://schemas.microsoft.com/office/drawing/2014/main" id="{BFEA4FED-C680-45DE-B96D-2B22CC172B33}"/>
              </a:ext>
            </a:extLst>
          </p:cNvPr>
          <p:cNvGraphicFramePr>
            <a:graphicFrameLocks noGrp="1"/>
          </p:cNvGraphicFramePr>
          <p:nvPr>
            <p:ph sz="quarter" idx="2"/>
            <p:extLst>
              <p:ext uri="{D42A27DB-BD31-4B8C-83A1-F6EECF244321}">
                <p14:modId xmlns:p14="http://schemas.microsoft.com/office/powerpoint/2010/main" val="4019515323"/>
              </p:ext>
            </p:extLst>
          </p:nvPr>
        </p:nvGraphicFramePr>
        <p:xfrm>
          <a:off x="1364566" y="2438399"/>
          <a:ext cx="9214338" cy="380765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2EFB70EC-9229-47ED-B511-7585ACBC7EED}"/>
              </a:ext>
            </a:extLst>
          </p:cNvPr>
          <p:cNvSpPr>
            <a:spLocks noGrp="1"/>
          </p:cNvSpPr>
          <p:nvPr>
            <p:ph type="body" sz="quarter" idx="1"/>
          </p:nvPr>
        </p:nvSpPr>
        <p:spPr>
          <a:xfrm>
            <a:off x="1361438" y="1699844"/>
            <a:ext cx="9214337" cy="640080"/>
          </a:xfrm>
          <a:solidFill>
            <a:srgbClr val="0070C0"/>
          </a:solidFill>
        </p:spPr>
        <p:txBody>
          <a:bodyPr>
            <a:noAutofit/>
          </a:bodyPr>
          <a:lstStyle/>
          <a:p>
            <a:pPr algn="ctr"/>
            <a:r>
              <a:rPr lang="en-US" sz="2400" dirty="0"/>
              <a:t>Would you feel comfortable attending a crowded party?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675A265-2427-41B4-9CB7-EDB2D3581CF0}"/>
              </a:ext>
            </a:extLst>
          </p:cNvPr>
          <p:cNvSpPr txBox="1"/>
          <p:nvPr/>
        </p:nvSpPr>
        <p:spPr>
          <a:xfrm>
            <a:off x="309489" y="6344529"/>
            <a:ext cx="43363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Pew Research Center poll, June 2020</a:t>
            </a:r>
          </a:p>
        </p:txBody>
      </p:sp>
    </p:spTree>
    <p:extLst>
      <p:ext uri="{BB962C8B-B14F-4D97-AF65-F5344CB8AC3E}">
        <p14:creationId xmlns:p14="http://schemas.microsoft.com/office/powerpoint/2010/main" val="33476357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BEC8-5755-4F22-AE38-009C51E37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5300" dirty="0"/>
              <a:t>News Media Signaling</a:t>
            </a:r>
            <a:br>
              <a:rPr lang="en-US" dirty="0"/>
            </a:br>
            <a:r>
              <a:rPr lang="en-US" sz="4000" dirty="0"/>
              <a:t>Trump-related Covid Coverage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61B1782-293B-4346-B3E5-282D5B97DEE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857096527"/>
              </p:ext>
            </p:extLst>
          </p:nvPr>
        </p:nvGraphicFramePr>
        <p:xfrm>
          <a:off x="816864" y="1789043"/>
          <a:ext cx="10871899" cy="465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19F5A53A-9658-478F-9D16-8067F57898E1}"/>
              </a:ext>
            </a:extLst>
          </p:cNvPr>
          <p:cNvSpPr txBox="1"/>
          <p:nvPr/>
        </p:nvSpPr>
        <p:spPr>
          <a:xfrm>
            <a:off x="225287" y="6364069"/>
            <a:ext cx="81002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Thomas Patterson, analysis of Media Tenor data, March 1-November 3, 2020.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31212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32BEC8-5755-4F22-AE38-009C51E378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565" y="228600"/>
            <a:ext cx="11290499" cy="990600"/>
          </a:xfrm>
        </p:spPr>
        <p:txBody>
          <a:bodyPr>
            <a:normAutofit/>
          </a:bodyPr>
          <a:lstStyle/>
          <a:p>
            <a:r>
              <a:rPr lang="en-US" dirty="0"/>
              <a:t>Trump-related Economic Coverage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F61B1782-293B-4346-B3E5-282D5B97DEE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893382318"/>
              </p:ext>
            </p:extLst>
          </p:nvPr>
        </p:nvGraphicFramePr>
        <p:xfrm>
          <a:off x="816864" y="1789043"/>
          <a:ext cx="10871899" cy="46515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C2266F77-F9E7-4253-8E67-452293FCB79A}"/>
              </a:ext>
            </a:extLst>
          </p:cNvPr>
          <p:cNvSpPr txBox="1"/>
          <p:nvPr/>
        </p:nvSpPr>
        <p:spPr>
          <a:xfrm>
            <a:off x="251791" y="6427304"/>
            <a:ext cx="80489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Thomas Patterson, analysis of Media Tenor data, March 1-November 3, 2020.</a:t>
            </a:r>
          </a:p>
        </p:txBody>
      </p:sp>
    </p:spTree>
    <p:extLst>
      <p:ext uri="{BB962C8B-B14F-4D97-AF65-F5344CB8AC3E}">
        <p14:creationId xmlns:p14="http://schemas.microsoft.com/office/powerpoint/2010/main" val="145399671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8986CD-8C0D-4252-AFBD-24CA323C21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864" y="596348"/>
            <a:ext cx="10871200" cy="1003852"/>
          </a:xfrm>
        </p:spPr>
        <p:txBody>
          <a:bodyPr>
            <a:noAutofit/>
          </a:bodyPr>
          <a:lstStyle/>
          <a:p>
            <a:r>
              <a:rPr lang="en-US" sz="3600" dirty="0"/>
              <a:t>Conservative talk shows were</a:t>
            </a:r>
            <a:br>
              <a:rPr lang="en-US" sz="3600" dirty="0"/>
            </a:br>
            <a:r>
              <a:rPr lang="en-US" sz="3600" dirty="0"/>
              <a:t>aligned with Trump on Covid threat</a:t>
            </a:r>
            <a:br>
              <a:rPr lang="en-US" sz="3600" dirty="0"/>
            </a:br>
            <a:br>
              <a:rPr lang="en-US" sz="3600" dirty="0"/>
            </a:br>
            <a:endParaRPr lang="en-US" sz="36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A60B60-6861-45C5-9F79-B7126B29143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2053882" y="1855304"/>
            <a:ext cx="9087729" cy="47740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“Healthy people, generally, 99 percent recover very fast, even if they contract it. . . Put it in perspective: 26 people were shot in Chicago alone over the weekend. I doubt you heard about it. You notice there’s no widespread hysteria about violence in Chicago.” </a:t>
            </a:r>
          </a:p>
          <a:p>
            <a:pPr marL="0" indent="0">
              <a:buNone/>
            </a:pPr>
            <a:r>
              <a:rPr lang="en-US" sz="2400" dirty="0"/>
              <a:t>							</a:t>
            </a:r>
            <a:r>
              <a:rPr lang="en-US" sz="2400" i="1" dirty="0"/>
              <a:t>Sean Hannity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i="1" dirty="0"/>
              <a:t>“</a:t>
            </a:r>
            <a:r>
              <a:rPr lang="en-US" sz="2400" dirty="0"/>
              <a:t>It’s no worse than the common cold, folks,”</a:t>
            </a:r>
          </a:p>
          <a:p>
            <a:pPr marL="0" indent="0">
              <a:buNone/>
            </a:pPr>
            <a:r>
              <a:rPr lang="en-US" sz="2400" i="1" dirty="0"/>
              <a:t>							Rush Limbaugh</a:t>
            </a:r>
          </a:p>
          <a:p>
            <a:pPr marL="0" indent="0">
              <a:buNone/>
            </a:pPr>
            <a:endParaRPr lang="en-US" sz="2400" i="1" dirty="0"/>
          </a:p>
          <a:p>
            <a:pPr marL="0" indent="0">
              <a:buNone/>
            </a:pPr>
            <a:r>
              <a:rPr lang="en-US" sz="2400" dirty="0"/>
              <a:t>“It’s a great time to fly.”</a:t>
            </a:r>
          </a:p>
          <a:p>
            <a:pPr marL="0" indent="0">
              <a:buNone/>
            </a:pPr>
            <a:r>
              <a:rPr lang="en-US" sz="2400" dirty="0"/>
              <a:t>							</a:t>
            </a:r>
            <a:r>
              <a:rPr lang="en-US" sz="2400" i="1" dirty="0"/>
              <a:t>Laura Ingraham</a:t>
            </a:r>
          </a:p>
        </p:txBody>
      </p:sp>
    </p:spTree>
    <p:extLst>
      <p:ext uri="{BB962C8B-B14F-4D97-AF65-F5344CB8AC3E}">
        <p14:creationId xmlns:p14="http://schemas.microsoft.com/office/powerpoint/2010/main" val="39239823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ED8206-CBA6-49D2-8D64-A998BC0DF8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Conservative talk-show viewers/listeners perception of pandemic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433400D-DB3E-484E-9121-8C2D590CC705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11007081"/>
              </p:ext>
            </p:extLst>
          </p:nvPr>
        </p:nvGraphicFramePr>
        <p:xfrm>
          <a:off x="817563" y="1600200"/>
          <a:ext cx="10871200" cy="366091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80FA434D-CDE0-4610-A31F-56D5FB137ACF}"/>
              </a:ext>
            </a:extLst>
          </p:cNvPr>
          <p:cNvSpPr txBox="1"/>
          <p:nvPr/>
        </p:nvSpPr>
        <p:spPr>
          <a:xfrm>
            <a:off x="251791" y="6268278"/>
            <a:ext cx="52117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Pew Research Center survey, September 2020.</a:t>
            </a:r>
          </a:p>
        </p:txBody>
      </p:sp>
    </p:spTree>
    <p:extLst>
      <p:ext uri="{BB962C8B-B14F-4D97-AF65-F5344CB8AC3E}">
        <p14:creationId xmlns:p14="http://schemas.microsoft.com/office/powerpoint/2010/main" val="17332341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C84C170-8AC5-4F42-AA93-9D70B1A403A5}"/>
              </a:ext>
            </a:extLst>
          </p:cNvPr>
          <p:cNvSpPr txBox="1">
            <a:spLocks/>
          </p:cNvSpPr>
          <p:nvPr/>
        </p:nvSpPr>
        <p:spPr>
          <a:xfrm>
            <a:off x="2221194" y="323729"/>
            <a:ext cx="7749612" cy="688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9pPr>
          </a:lstStyle>
          <a:p>
            <a:pPr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3600">
                <a:solidFill>
                  <a:srgbClr val="000000"/>
                </a:solidFill>
                <a:latin typeface="Proxima Nova Black" panose="02000506030000020004" pitchFamily="2" charset="0"/>
                <a:cs typeface="VectipedeRg-Regular"/>
              </a:rPr>
              <a:t>WE THE PEOPLE, 14e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ECAD6C-5100-2942-BF26-567A12F9B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152" y="1658813"/>
            <a:ext cx="3284797" cy="5093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6DE515-4EAA-D148-8E49-C0BB64E822D5}"/>
              </a:ext>
            </a:extLst>
          </p:cNvPr>
          <p:cNvSpPr txBox="1">
            <a:spLocks/>
          </p:cNvSpPr>
          <p:nvPr/>
        </p:nvSpPr>
        <p:spPr>
          <a:xfrm>
            <a:off x="562267" y="1658813"/>
            <a:ext cx="4660692" cy="260704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u="sng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NUMBER ONE</a:t>
            </a: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in American Government 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500" dirty="0">
              <a:solidFill>
                <a:srgbClr val="00051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Accessibility through Readability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500" dirty="0">
              <a:solidFill>
                <a:srgbClr val="00051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Critical Thinking Emphasis</a:t>
            </a:r>
            <a:r>
              <a:rPr lang="en-US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—Case Studies &amp; Pedagogy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500" dirty="0">
              <a:solidFill>
                <a:srgbClr val="00051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Even-handed approach </a:t>
            </a:r>
            <a:r>
              <a:rPr lang="en-US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with broad appeal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500" b="1" dirty="0">
              <a:solidFill>
                <a:srgbClr val="00051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Unparalleled Instructor Support</a:t>
            </a:r>
            <a:r>
              <a:rPr lang="en-US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—</a:t>
            </a:r>
            <a:r>
              <a:rPr lang="en-US" dirty="0">
                <a:solidFill>
                  <a:srgbClr val="00051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 Complimentary </a:t>
            </a:r>
            <a:r>
              <a:rPr lang="en-US" dirty="0" err="1">
                <a:solidFill>
                  <a:srgbClr val="00051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HarvardX</a:t>
            </a:r>
            <a:r>
              <a:rPr lang="en-US" dirty="0">
                <a:solidFill>
                  <a:srgbClr val="00051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/EdX Video Lectures</a:t>
            </a:r>
            <a:endParaRPr lang="en-US" dirty="0">
              <a:solidFill>
                <a:srgbClr val="0005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à"/>
              <a:defRPr/>
            </a:pPr>
            <a:endParaRPr lang="en-US" sz="2400" dirty="0">
              <a:solidFill>
                <a:srgbClr val="00000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285750" indent="-285750" algn="ctr">
              <a:buFont typeface="Wingdings" panose="05000000000000000000" pitchFamily="2" charset="2"/>
              <a:buChar char="à"/>
              <a:defRPr/>
            </a:pPr>
            <a:endParaRPr lang="en-US" sz="28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" name="Explosion: 8 Points 2">
            <a:extLst>
              <a:ext uri="{FF2B5EF4-FFF2-40B4-BE49-F238E27FC236}">
                <a16:creationId xmlns:a16="http://schemas.microsoft.com/office/drawing/2014/main" id="{3130C460-EEBE-490D-9477-795235A20635}"/>
              </a:ext>
            </a:extLst>
          </p:cNvPr>
          <p:cNvSpPr/>
          <p:nvPr/>
        </p:nvSpPr>
        <p:spPr>
          <a:xfrm rot="21207866">
            <a:off x="8132135" y="1649459"/>
            <a:ext cx="3874806" cy="347301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AVAILABLE FOR SUMMER &amp; FALL 2021 CLASSES!</a:t>
            </a:r>
          </a:p>
        </p:txBody>
      </p:sp>
    </p:spTree>
    <p:extLst>
      <p:ext uri="{BB962C8B-B14F-4D97-AF65-F5344CB8AC3E}">
        <p14:creationId xmlns:p14="http://schemas.microsoft.com/office/powerpoint/2010/main" val="33154443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896CF97-1D61-45D6-992B-15436D5449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 Misinformation and Media Exposure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14A0D7F9-2161-4B5A-B360-4A97DBABEFC9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551168901"/>
              </p:ext>
            </p:extLst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400BA698-B05F-4537-95D9-47C93068456F}"/>
              </a:ext>
            </a:extLst>
          </p:cNvPr>
          <p:cNvSpPr txBox="1"/>
          <p:nvPr/>
        </p:nvSpPr>
        <p:spPr>
          <a:xfrm>
            <a:off x="4245792" y="5865167"/>
            <a:ext cx="40133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Level of exposure – low to high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94D697C-450C-40C0-8223-AEBAF7EB754A}"/>
              </a:ext>
            </a:extLst>
          </p:cNvPr>
          <p:cNvSpPr/>
          <p:nvPr/>
        </p:nvSpPr>
        <p:spPr>
          <a:xfrm rot="16200000">
            <a:off x="-1631322" y="2405044"/>
            <a:ext cx="4570939" cy="234930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tx1"/>
                </a:solidFill>
              </a:rPr>
              <a:t>Level of misinformation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19067B52-C538-46E5-BF18-D174A7877EA8}"/>
              </a:ext>
            </a:extLst>
          </p:cNvPr>
          <p:cNvSpPr txBox="1"/>
          <p:nvPr/>
        </p:nvSpPr>
        <p:spPr>
          <a:xfrm>
            <a:off x="337626" y="6344528"/>
            <a:ext cx="115636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Source; Kathleen Hall Jamieson, “The Relation between Media Consumption and Misinformation at the Outset of the SARS-CoV-2 Pandemic in the US,” </a:t>
            </a:r>
            <a:r>
              <a:rPr lang="en-US" sz="1200" i="1" dirty="0"/>
              <a:t>Harvard Kennedy School</a:t>
            </a:r>
          </a:p>
          <a:p>
            <a:r>
              <a:rPr lang="en-US" sz="1200" i="1" dirty="0"/>
              <a:t>Misinformation Journal</a:t>
            </a:r>
            <a:r>
              <a:rPr lang="en-US" sz="1200" dirty="0"/>
              <a:t>, April 2020.</a:t>
            </a:r>
          </a:p>
        </p:txBody>
      </p:sp>
    </p:spTree>
    <p:extLst>
      <p:ext uri="{BB962C8B-B14F-4D97-AF65-F5344CB8AC3E}">
        <p14:creationId xmlns:p14="http://schemas.microsoft.com/office/powerpoint/2010/main" val="37677932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DBA374-75BE-4209-BA5F-20C3BFC1F6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Federalism Comes In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FE4C4A9-F185-4A1D-B612-9C0ABD169E9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0200"/>
            <a:ext cx="10871200" cy="5029200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b="1" dirty="0"/>
              <a:t>Trump’s power</a:t>
            </a:r>
          </a:p>
          <a:p>
            <a:pPr marL="0" indent="0">
              <a:buNone/>
            </a:pPr>
            <a:r>
              <a:rPr lang="en-US" dirty="0"/>
              <a:t>	bully pulpit</a:t>
            </a:r>
          </a:p>
          <a:p>
            <a:pPr marL="0" indent="0">
              <a:buNone/>
            </a:pPr>
            <a:r>
              <a:rPr lang="en-US" dirty="0"/>
              <a:t>	could restrict travel into country</a:t>
            </a:r>
          </a:p>
          <a:p>
            <a:pPr marL="0" indent="0">
              <a:buNone/>
            </a:pPr>
            <a:r>
              <a:rPr lang="en-US" dirty="0"/>
              <a:t>	could have directed mask wearing/social distancing for federal 	employees and when on federal property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b="1" dirty="0"/>
              <a:t>Governors’ power</a:t>
            </a:r>
          </a:p>
          <a:p>
            <a:pPr marL="0" indent="0">
              <a:buNone/>
            </a:pPr>
            <a:r>
              <a:rPr lang="en-US" dirty="0"/>
              <a:t>	constitutionally, public health policy is largely reserved for states</a:t>
            </a:r>
          </a:p>
          <a:p>
            <a:pPr marL="0" indent="0">
              <a:buNone/>
            </a:pPr>
            <a:r>
              <a:rPr lang="en-US" dirty="0"/>
              <a:t>	governors have public health emergency powers – can order 	statewide mask wearing, social distancing, closings, curfews, </a:t>
            </a:r>
            <a:r>
              <a:rPr lang="en-US" dirty="0" err="1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402546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660CDE-3CCD-4148-86D6-DFD09FEACE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Journal of Health Politics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0C9705C-2D3D-494A-B8D8-7EC6C2543490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927274"/>
            <a:ext cx="10871200" cy="4600134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r>
              <a:rPr lang="en-US" sz="12800" dirty="0"/>
              <a:t>Examined how quickly states imposed preventive measures, using five predictor variables:</a:t>
            </a:r>
          </a:p>
          <a:p>
            <a:pPr marL="1851660" lvl="4" indent="-342900">
              <a:buAutoNum type="arabicPeriod"/>
            </a:pPr>
            <a:r>
              <a:rPr lang="en-US" sz="12500" dirty="0"/>
              <a:t>Governor’s political party</a:t>
            </a:r>
          </a:p>
          <a:p>
            <a:pPr marL="1851660" lvl="4" indent="-342900">
              <a:buAutoNum type="arabicPeriod"/>
            </a:pPr>
            <a:r>
              <a:rPr lang="en-US" sz="12500" dirty="0"/>
              <a:t>Population density of state</a:t>
            </a:r>
          </a:p>
          <a:p>
            <a:pPr marL="1851660" lvl="4" indent="-342900">
              <a:buAutoNum type="arabicPeriod"/>
            </a:pPr>
            <a:r>
              <a:rPr lang="en-US" sz="12500" i="0" u="none" strike="noStrike" baseline="0" dirty="0"/>
              <a:t>Level of Covid in neighboring states</a:t>
            </a:r>
          </a:p>
          <a:p>
            <a:pPr marL="1851660" lvl="4" indent="-342900">
              <a:buAutoNum type="arabicPeriod"/>
            </a:pPr>
            <a:r>
              <a:rPr lang="en-US" sz="12500" dirty="0"/>
              <a:t>Level of Covid within the state</a:t>
            </a:r>
          </a:p>
          <a:p>
            <a:pPr marL="1851660" lvl="4" indent="-342900">
              <a:buAutoNum type="arabicPeriod"/>
            </a:pPr>
            <a:r>
              <a:rPr lang="en-US" sz="12500" dirty="0"/>
              <a:t>Level of state’s economic prosperity</a:t>
            </a:r>
          </a:p>
          <a:p>
            <a:pPr marL="0" indent="0">
              <a:buNone/>
            </a:pPr>
            <a:endParaRPr lang="en-US" sz="12800" dirty="0"/>
          </a:p>
          <a:p>
            <a:pPr marL="0" indent="0">
              <a:buNone/>
            </a:pPr>
            <a:r>
              <a:rPr lang="en-US" sz="12800" dirty="0"/>
              <a:t>		Best predictor: </a:t>
            </a:r>
          </a:p>
          <a:p>
            <a:pPr marL="0" indent="0">
              <a:buNone/>
            </a:pPr>
            <a:r>
              <a:rPr lang="en-US" sz="12800" dirty="0"/>
              <a:t>				Governor’s political party</a:t>
            </a:r>
          </a:p>
          <a:p>
            <a:pPr marL="0" indent="0">
              <a:buNone/>
            </a:pPr>
            <a:endParaRPr lang="en-US" sz="12800" dirty="0"/>
          </a:p>
          <a:p>
            <a:pPr marL="662940" lvl="1" indent="-342900">
              <a:buAutoNum type="arabicPeriod"/>
            </a:pPr>
            <a:r>
              <a:rPr lang="en-US" dirty="0"/>
              <a:t>\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343637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9CADD-DD72-4CE8-B550-E6131FD5C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Governors’ Response –</a:t>
            </a:r>
            <a:br>
              <a:rPr lang="en-US" dirty="0"/>
            </a:br>
            <a:r>
              <a:rPr lang="en-US" dirty="0"/>
              <a:t>Restrictions on Social Gatherings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40640A-66CD-4FEB-9847-8806933E4E44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723766910"/>
              </p:ext>
            </p:extLst>
          </p:nvPr>
        </p:nvGraphicFramePr>
        <p:xfrm>
          <a:off x="817563" y="1600200"/>
          <a:ext cx="10871200" cy="457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2C41F1D-DD94-474A-899A-88444B44831F}"/>
              </a:ext>
            </a:extLst>
          </p:cNvPr>
          <p:cNvSpPr txBox="1"/>
          <p:nvPr/>
        </p:nvSpPr>
        <p:spPr>
          <a:xfrm>
            <a:off x="503237" y="6281281"/>
            <a:ext cx="16384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Source: Christopher Adolph, et al, “Pandemic Politics: Timing State-Level Social Distancing Responses to COVID-19,”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Journal of Health Politics, Policy and Law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  August 2020, pp. 1-17. 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305693481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C9CADD-DD72-4CE8-B550-E6131FD5C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Governors’ Response –</a:t>
            </a:r>
            <a:br>
              <a:rPr lang="en-US" dirty="0"/>
            </a:br>
            <a:r>
              <a:rPr lang="en-US" dirty="0"/>
              <a:t>Order to close non-essential businesses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9B40640A-66CD-4FEB-9847-8806933E4E44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71412954"/>
              </p:ext>
            </p:extLst>
          </p:nvPr>
        </p:nvGraphicFramePr>
        <p:xfrm>
          <a:off x="817563" y="1600200"/>
          <a:ext cx="10871200" cy="45770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52C41F1D-DD94-474A-899A-88444B44831F}"/>
              </a:ext>
            </a:extLst>
          </p:cNvPr>
          <p:cNvSpPr txBox="1"/>
          <p:nvPr/>
        </p:nvSpPr>
        <p:spPr>
          <a:xfrm>
            <a:off x="503237" y="6281281"/>
            <a:ext cx="16384614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Source: Christopher Adolph, et al, “Pandemic Politics: Timing State-Level Social Distancing Responses to COVID-19,” </a:t>
            </a:r>
            <a:r>
              <a:rPr lang="en-US" sz="1200" i="1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Journal of Health Politics, Policy and Law</a:t>
            </a:r>
            <a:r>
              <a:rPr lang="en-US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,  August 2020, pp. 1-17. </a:t>
            </a:r>
            <a:endParaRPr lang="en-US" sz="12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C26084-4148-4F09-9A1B-67A7619DF82F}"/>
              </a:ext>
            </a:extLst>
          </p:cNvPr>
          <p:cNvSpPr txBox="1"/>
          <p:nvPr/>
        </p:nvSpPr>
        <p:spPr>
          <a:xfrm>
            <a:off x="8271803" y="2433711"/>
            <a:ext cx="300627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 study also found that </a:t>
            </a:r>
          </a:p>
          <a:p>
            <a:r>
              <a:rPr lang="en-US" dirty="0"/>
              <a:t>Republican governors were</a:t>
            </a:r>
          </a:p>
          <a:p>
            <a:r>
              <a:rPr lang="en-US" dirty="0"/>
              <a:t>lower to:</a:t>
            </a:r>
          </a:p>
          <a:p>
            <a:r>
              <a:rPr lang="en-US" dirty="0"/>
              <a:t>   close schools</a:t>
            </a:r>
          </a:p>
          <a:p>
            <a:r>
              <a:rPr lang="en-US" dirty="0"/>
              <a:t>   restrict restaurant operations</a:t>
            </a:r>
          </a:p>
          <a:p>
            <a:r>
              <a:rPr lang="en-US" dirty="0"/>
              <a:t>   issue stay-at-home orders</a:t>
            </a:r>
          </a:p>
        </p:txBody>
      </p:sp>
    </p:spTree>
    <p:extLst>
      <p:ext uri="{BB962C8B-B14F-4D97-AF65-F5344CB8AC3E}">
        <p14:creationId xmlns:p14="http://schemas.microsoft.com/office/powerpoint/2010/main" val="25105350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9161C1-5300-461A-A2C5-4BAE8347ED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 deaths over time 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F9104ED-A9B6-4A12-90FD-555BADB2D5F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974391253"/>
              </p:ext>
            </p:extLst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2EE81E08-B50B-4427-A467-D5634916739C}"/>
              </a:ext>
            </a:extLst>
          </p:cNvPr>
          <p:cNvSpPr txBox="1"/>
          <p:nvPr/>
        </p:nvSpPr>
        <p:spPr>
          <a:xfrm>
            <a:off x="345440" y="6096000"/>
            <a:ext cx="44364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Thomas Patterson, based on CDC date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5A3C37C-7C21-48AE-AF50-02AD25543796}"/>
              </a:ext>
            </a:extLst>
          </p:cNvPr>
          <p:cNvSpPr txBox="1"/>
          <p:nvPr/>
        </p:nvSpPr>
        <p:spPr>
          <a:xfrm>
            <a:off x="1575581" y="2447779"/>
            <a:ext cx="23793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NY, NJ, PA, CT, &amp; RI</a:t>
            </a:r>
          </a:p>
          <a:p>
            <a:r>
              <a:rPr lang="en-US" dirty="0"/>
              <a:t>account for high number</a:t>
            </a:r>
          </a:p>
        </p:txBody>
      </p:sp>
    </p:spTree>
    <p:extLst>
      <p:ext uri="{BB962C8B-B14F-4D97-AF65-F5344CB8AC3E}">
        <p14:creationId xmlns:p14="http://schemas.microsoft.com/office/powerpoint/2010/main" val="275245801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1B0212-8737-4CC0-9D50-5CAE64B40A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Covid Deaths (as of 4/16/2021)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64FABE-D8D5-47D4-B6C5-BC7422F60CF2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/>
              <a:t>States with:</a:t>
            </a:r>
          </a:p>
          <a:p>
            <a:pPr marL="0" indent="0">
              <a:buNone/>
            </a:pPr>
            <a:r>
              <a:rPr lang="en-US" dirty="0"/>
              <a:t>	Republican governor  	162/100,000</a:t>
            </a:r>
          </a:p>
          <a:p>
            <a:pPr marL="0" indent="0">
              <a:buNone/>
            </a:pPr>
            <a:r>
              <a:rPr lang="en-US" dirty="0"/>
              <a:t>	Democratic governor	154/100,000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Excluding states (NY, NJ, MA, PA, CT, RI) at the epicenter of first wave of COVID:</a:t>
            </a:r>
          </a:p>
          <a:p>
            <a:pPr marL="0" indent="0">
              <a:buNone/>
            </a:pPr>
            <a:r>
              <a:rPr lang="en-US" dirty="0"/>
              <a:t>	Republican governor 	159/100,000</a:t>
            </a:r>
          </a:p>
          <a:p>
            <a:pPr marL="0" indent="0">
              <a:buNone/>
            </a:pPr>
            <a:r>
              <a:rPr lang="en-US" dirty="0"/>
              <a:t>	Democratic governor 	126/100,000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E5868E-4F25-42BF-966B-F22E692BD760}"/>
              </a:ext>
            </a:extLst>
          </p:cNvPr>
          <p:cNvSpPr txBox="1"/>
          <p:nvPr/>
        </p:nvSpPr>
        <p:spPr>
          <a:xfrm>
            <a:off x="422031" y="6288258"/>
            <a:ext cx="61888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Derived by author from New York Times Covid data base.</a:t>
            </a:r>
          </a:p>
        </p:txBody>
      </p:sp>
    </p:spTree>
    <p:extLst>
      <p:ext uri="{BB962C8B-B14F-4D97-AF65-F5344CB8AC3E}">
        <p14:creationId xmlns:p14="http://schemas.microsoft.com/office/powerpoint/2010/main" val="408459337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FAE60-E7FD-4397-8765-03EBEBB27D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Covid Vaccination Rates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7F4B242-A493-4936-B07B-14BEEB2F608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721866345"/>
              </p:ext>
            </p:extLst>
          </p:nvPr>
        </p:nvGraphicFramePr>
        <p:xfrm>
          <a:off x="817563" y="1600200"/>
          <a:ext cx="10871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0102BC46-D9AB-4E74-B5D4-D0DA939A21B5}"/>
              </a:ext>
            </a:extLst>
          </p:cNvPr>
          <p:cNvSpPr txBox="1"/>
          <p:nvPr/>
        </p:nvSpPr>
        <p:spPr>
          <a:xfrm>
            <a:off x="238539" y="6520070"/>
            <a:ext cx="99808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Note: Based on those who are fully vaccinated. The rankings vary only slightly if based on single dose only</a:t>
            </a:r>
          </a:p>
        </p:txBody>
      </p:sp>
    </p:spTree>
    <p:extLst>
      <p:ext uri="{BB962C8B-B14F-4D97-AF65-F5344CB8AC3E}">
        <p14:creationId xmlns:p14="http://schemas.microsoft.com/office/powerpoint/2010/main" val="30638730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232310-D3E7-4A06-889B-04CDD55458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Vaccine or No Vaccine, by Partisanship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E6E69D6-24F0-49AD-8841-618944E43A7F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01339117"/>
              </p:ext>
            </p:extLst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530F856-A505-49A9-A6C4-69F4E53D014B}"/>
              </a:ext>
            </a:extLst>
          </p:cNvPr>
          <p:cNvSpPr txBox="1"/>
          <p:nvPr/>
        </p:nvSpPr>
        <p:spPr>
          <a:xfrm>
            <a:off x="464234" y="6358597"/>
            <a:ext cx="34932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Quinnipiac poll, April 2020 </a:t>
            </a:r>
          </a:p>
        </p:txBody>
      </p:sp>
    </p:spTree>
    <p:extLst>
      <p:ext uri="{BB962C8B-B14F-4D97-AF65-F5344CB8AC3E}">
        <p14:creationId xmlns:p14="http://schemas.microsoft.com/office/powerpoint/2010/main" val="275812407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FAE60-E7FD-4397-8765-03EBEBB27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228600"/>
            <a:ext cx="11521440" cy="990600"/>
          </a:xfrm>
        </p:spPr>
        <p:txBody>
          <a:bodyPr>
            <a:normAutofit/>
          </a:bodyPr>
          <a:lstStyle/>
          <a:p>
            <a:r>
              <a:rPr lang="en-US" dirty="0"/>
              <a:t>Economic dimension (jobs)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7F4B242-A493-4936-B07B-14BEEB2F608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90478658"/>
              </p:ext>
            </p:extLst>
          </p:nvPr>
        </p:nvGraphicFramePr>
        <p:xfrm>
          <a:off x="817563" y="1600200"/>
          <a:ext cx="10871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AD8B5F5-26FC-4F52-B39D-9865CEA81018}"/>
              </a:ext>
            </a:extLst>
          </p:cNvPr>
          <p:cNvSpPr txBox="1"/>
          <p:nvPr/>
        </p:nvSpPr>
        <p:spPr>
          <a:xfrm>
            <a:off x="154745" y="6443003"/>
            <a:ext cx="643156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</a:t>
            </a:r>
            <a:r>
              <a:rPr lang="en-US" dirty="0" err="1"/>
              <a:t>Carsey</a:t>
            </a:r>
            <a:r>
              <a:rPr lang="en-US" dirty="0"/>
              <a:t> School of Public Policy, University of New Hampshire</a:t>
            </a:r>
          </a:p>
        </p:txBody>
      </p:sp>
    </p:spTree>
    <p:extLst>
      <p:ext uri="{BB962C8B-B14F-4D97-AF65-F5344CB8AC3E}">
        <p14:creationId xmlns:p14="http://schemas.microsoft.com/office/powerpoint/2010/main" val="40113920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6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265" y="2040988"/>
            <a:ext cx="11943470" cy="1828800"/>
          </a:xfrm>
        </p:spPr>
        <p:txBody>
          <a:bodyPr>
            <a:noAutofit/>
          </a:bodyPr>
          <a:lstStyle/>
          <a:p>
            <a:pPr algn="ctr"/>
            <a:r>
              <a:rPr lang="en-US" sz="6600" dirty="0"/>
              <a:t>Politics &amp; COVID-19</a:t>
            </a:r>
            <a:br>
              <a:rPr lang="en-US" sz="6600" dirty="0"/>
            </a:br>
            <a:r>
              <a:rPr lang="en-US" sz="3600" dirty="0"/>
              <a:t>McGraw Hill Webinar, April 2021</a:t>
            </a:r>
            <a:br>
              <a:rPr lang="en-US" sz="3600" dirty="0"/>
            </a:b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143250" y="6096000"/>
            <a:ext cx="8947150" cy="639836"/>
          </a:xfrm>
        </p:spPr>
        <p:txBody>
          <a:bodyPr>
            <a:noAutofit/>
          </a:bodyPr>
          <a:lstStyle/>
          <a:p>
            <a:pPr algn="ctr"/>
            <a:r>
              <a:rPr lang="en-US" sz="4400" dirty="0"/>
              <a:t>Thomas Patterson</a:t>
            </a:r>
          </a:p>
        </p:txBody>
      </p:sp>
    </p:spTree>
    <p:extLst>
      <p:ext uri="{BB962C8B-B14F-4D97-AF65-F5344CB8AC3E}">
        <p14:creationId xmlns:p14="http://schemas.microsoft.com/office/powerpoint/2010/main" val="230822335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FAE60-E7FD-4397-8765-03EBEBB27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228600"/>
            <a:ext cx="11521440" cy="990600"/>
          </a:xfrm>
        </p:spPr>
        <p:txBody>
          <a:bodyPr>
            <a:normAutofit/>
          </a:bodyPr>
          <a:lstStyle/>
          <a:p>
            <a:r>
              <a:rPr lang="en-US" dirty="0"/>
              <a:t>Economic dimension (GDP, Q1-Q2, 2020)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7F4B242-A493-4936-B07B-14BEEB2F608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195915735"/>
              </p:ext>
            </p:extLst>
          </p:nvPr>
        </p:nvGraphicFramePr>
        <p:xfrm>
          <a:off x="817563" y="1600200"/>
          <a:ext cx="10871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AD8B5F5-26FC-4F52-B39D-9865CEA81018}"/>
              </a:ext>
            </a:extLst>
          </p:cNvPr>
          <p:cNvSpPr txBox="1"/>
          <p:nvPr/>
        </p:nvSpPr>
        <p:spPr>
          <a:xfrm>
            <a:off x="154745" y="6443003"/>
            <a:ext cx="381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US Bureau of Economic Analysis</a:t>
            </a:r>
          </a:p>
        </p:txBody>
      </p:sp>
    </p:spTree>
    <p:extLst>
      <p:ext uri="{BB962C8B-B14F-4D97-AF65-F5344CB8AC3E}">
        <p14:creationId xmlns:p14="http://schemas.microsoft.com/office/powerpoint/2010/main" val="387005912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CFAE60-E7FD-4397-8765-03EBEBB27D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692" y="228600"/>
            <a:ext cx="11521440" cy="990600"/>
          </a:xfrm>
        </p:spPr>
        <p:txBody>
          <a:bodyPr>
            <a:normAutofit/>
          </a:bodyPr>
          <a:lstStyle/>
          <a:p>
            <a:r>
              <a:rPr lang="en-US" dirty="0"/>
              <a:t>Economic dimension (GDP, Q4, 2020)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37F4B242-A493-4936-B07B-14BEEB2F608B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586114837"/>
              </p:ext>
            </p:extLst>
          </p:nvPr>
        </p:nvGraphicFramePr>
        <p:xfrm>
          <a:off x="817563" y="1600200"/>
          <a:ext cx="10871200" cy="5029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EAD8B5F5-26FC-4F52-B39D-9865CEA81018}"/>
              </a:ext>
            </a:extLst>
          </p:cNvPr>
          <p:cNvSpPr txBox="1"/>
          <p:nvPr/>
        </p:nvSpPr>
        <p:spPr>
          <a:xfrm>
            <a:off x="154745" y="6443003"/>
            <a:ext cx="38127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US Bureau of Economic Analysis</a:t>
            </a:r>
          </a:p>
        </p:txBody>
      </p:sp>
    </p:spTree>
    <p:extLst>
      <p:ext uri="{BB962C8B-B14F-4D97-AF65-F5344CB8AC3E}">
        <p14:creationId xmlns:p14="http://schemas.microsoft.com/office/powerpoint/2010/main" val="230110618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18C02-2565-428E-B225-E196C5598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7" y="228600"/>
            <a:ext cx="11277247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50 States –</a:t>
            </a:r>
            <a:br>
              <a:rPr lang="en-US" dirty="0"/>
            </a:br>
            <a:r>
              <a:rPr lang="en-US" dirty="0"/>
              <a:t>Trade-off </a:t>
            </a:r>
            <a:r>
              <a:rPr lang="en-US" sz="4800" dirty="0"/>
              <a:t>between deaths and economic impact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944DBF-040F-47B8-821E-A82EF9D5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417982" y="2199859"/>
            <a:ext cx="556345" cy="30445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9E8FBBC-E70C-485E-9CFD-771E25E40047}"/>
              </a:ext>
            </a:extLst>
          </p:cNvPr>
          <p:cNvSpPr/>
          <p:nvPr/>
        </p:nvSpPr>
        <p:spPr>
          <a:xfrm>
            <a:off x="4240696" y="6122504"/>
            <a:ext cx="3975652" cy="553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Percentage increase in GDP, 4Q, 2020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CAD670F-27F5-4215-9244-2019E06E288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213114" y="1603512"/>
            <a:ext cx="6892972" cy="43732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BA1126-AF23-40B9-A543-BEF2E1147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0958" y="2776043"/>
            <a:ext cx="5755127" cy="112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91559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18C02-2565-428E-B225-E196C5598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7" y="228600"/>
            <a:ext cx="11277247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States (less NY, NJ, MA, RI, CT, PA) –</a:t>
            </a:r>
            <a:br>
              <a:rPr lang="en-US" dirty="0"/>
            </a:br>
            <a:r>
              <a:rPr lang="en-US" dirty="0"/>
              <a:t>Trade-off </a:t>
            </a:r>
            <a:r>
              <a:rPr lang="en-US" sz="4800" dirty="0"/>
              <a:t>between deaths and economic impact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944DBF-040F-47B8-821E-A82EF9D5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417982" y="2199859"/>
            <a:ext cx="556345" cy="30445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9E8FBBC-E70C-485E-9CFD-771E25E40047}"/>
              </a:ext>
            </a:extLst>
          </p:cNvPr>
          <p:cNvSpPr/>
          <p:nvPr/>
        </p:nvSpPr>
        <p:spPr>
          <a:xfrm>
            <a:off x="4240696" y="6122504"/>
            <a:ext cx="3975652" cy="553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w Cen MT"/>
                <a:ea typeface="+mn-ea"/>
                <a:cs typeface="+mn-cs"/>
              </a:rPr>
              <a:t>Percentage increase in GDP, 4Q, 2020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9848EE-EBA3-4092-B04A-A4B8814350B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222695" y="1631852"/>
            <a:ext cx="6428935" cy="417810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12642C1-D4FC-410C-939E-A045B8E4EA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59721" y="2810741"/>
            <a:ext cx="5043269" cy="12365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438322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0A6AF7-78A3-49E4-9FD2-94022672D1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AAB478-A936-4CC1-911A-6BDF45BE3DF9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2264898"/>
            <a:ext cx="10871200" cy="383110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dirty="0"/>
              <a:t>Thank you</a:t>
            </a:r>
          </a:p>
          <a:p>
            <a:pPr marL="0" indent="0" algn="ctr">
              <a:buNone/>
            </a:pPr>
            <a:endParaRPr lang="en-US" sz="4400" dirty="0"/>
          </a:p>
          <a:p>
            <a:pPr marL="0" indent="0" algn="ctr">
              <a:buNone/>
            </a:pPr>
            <a:r>
              <a:rPr lang="en-US" sz="4400" dirty="0"/>
              <a:t>Questions, Objections, Comments</a:t>
            </a:r>
          </a:p>
        </p:txBody>
      </p:sp>
    </p:spTree>
    <p:extLst>
      <p:ext uri="{BB962C8B-B14F-4D97-AF65-F5344CB8AC3E}">
        <p14:creationId xmlns:p14="http://schemas.microsoft.com/office/powerpoint/2010/main" val="363873651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2">
            <a:extLst>
              <a:ext uri="{FF2B5EF4-FFF2-40B4-BE49-F238E27FC236}">
                <a16:creationId xmlns:a16="http://schemas.microsoft.com/office/drawing/2014/main" id="{0C84C170-8AC5-4F42-AA93-9D70B1A403A5}"/>
              </a:ext>
            </a:extLst>
          </p:cNvPr>
          <p:cNvSpPr txBox="1">
            <a:spLocks/>
          </p:cNvSpPr>
          <p:nvPr/>
        </p:nvSpPr>
        <p:spPr>
          <a:xfrm>
            <a:off x="2221194" y="323729"/>
            <a:ext cx="7749612" cy="6889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rgbClr val="FF0000"/>
                </a:solidFill>
                <a:latin typeface="+mj-lt"/>
                <a:ea typeface="+mj-ea"/>
                <a:cs typeface="+mj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FF0000"/>
                </a:solidFill>
                <a:latin typeface="Arial" pitchFamily="34" charset="0"/>
              </a:defRPr>
            </a:lvl9pPr>
          </a:lstStyle>
          <a:p>
            <a:pPr>
              <a:lnSpc>
                <a:spcPts val="3600"/>
              </a:lnSpc>
              <a:spcBef>
                <a:spcPts val="1200"/>
              </a:spcBef>
              <a:spcAft>
                <a:spcPts val="1200"/>
              </a:spcAft>
              <a:defRPr/>
            </a:pPr>
            <a:r>
              <a:rPr lang="en-US" sz="3600">
                <a:solidFill>
                  <a:srgbClr val="000000"/>
                </a:solidFill>
                <a:latin typeface="Proxima Nova Black" panose="02000506030000020004" pitchFamily="2" charset="0"/>
                <a:cs typeface="VectipedeRg-Regular"/>
              </a:rPr>
              <a:t>WE THE PEOPLE, 14e 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6ECAD6C-5100-2942-BF26-567A12F9BE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152" y="1658813"/>
            <a:ext cx="3284797" cy="509347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86DE515-4EAA-D148-8E49-C0BB64E822D5}"/>
              </a:ext>
            </a:extLst>
          </p:cNvPr>
          <p:cNvSpPr txBox="1">
            <a:spLocks/>
          </p:cNvSpPr>
          <p:nvPr/>
        </p:nvSpPr>
        <p:spPr>
          <a:xfrm>
            <a:off x="562267" y="1658813"/>
            <a:ext cx="4660692" cy="2607041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30188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ClrTx/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60375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455613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685800" indent="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None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u="sng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NUMBER ONE</a:t>
            </a: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 </a:t>
            </a:r>
            <a:r>
              <a:rPr lang="en-US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in American Government 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500" dirty="0">
              <a:solidFill>
                <a:srgbClr val="00051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Accessibility through Readability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500" dirty="0">
              <a:solidFill>
                <a:srgbClr val="00051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Critical Thinking Emphasis</a:t>
            </a:r>
            <a:r>
              <a:rPr lang="en-US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—Case Studies &amp; Pedagogy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500" dirty="0">
              <a:solidFill>
                <a:srgbClr val="00051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Even-handed approach </a:t>
            </a:r>
            <a:r>
              <a:rPr lang="en-US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with broad appeal</a:t>
            </a:r>
          </a:p>
          <a:p>
            <a:pPr marL="171450" indent="-171450">
              <a:buFont typeface="Wingdings" panose="05000000000000000000" pitchFamily="2" charset="2"/>
              <a:buChar char="Ø"/>
              <a:defRPr/>
            </a:pPr>
            <a:endParaRPr lang="en-US" sz="500" b="1" dirty="0">
              <a:solidFill>
                <a:srgbClr val="00051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342900" indent="-342900">
              <a:buFont typeface="Wingdings" panose="05000000000000000000" pitchFamily="2" charset="2"/>
              <a:buChar char="Ø"/>
              <a:defRPr/>
            </a:pPr>
            <a:r>
              <a:rPr lang="en-US" b="1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Unparalleled Instructor Support</a:t>
            </a:r>
            <a:r>
              <a:rPr lang="en-US" dirty="0">
                <a:solidFill>
                  <a:srgbClr val="000510"/>
                </a:solidFill>
                <a:latin typeface="Arial" panose="020B0604020202020204"/>
                <a:sym typeface="Wingdings" panose="05000000000000000000" pitchFamily="2" charset="2"/>
              </a:rPr>
              <a:t>—</a:t>
            </a:r>
            <a:r>
              <a:rPr lang="en-US" dirty="0">
                <a:solidFill>
                  <a:srgbClr val="00051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24 Complimentary </a:t>
            </a:r>
            <a:r>
              <a:rPr lang="en-US" dirty="0" err="1">
                <a:solidFill>
                  <a:srgbClr val="00051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HarvardX</a:t>
            </a:r>
            <a:r>
              <a:rPr lang="en-US" dirty="0">
                <a:solidFill>
                  <a:srgbClr val="00051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/EdX Video Lectures</a:t>
            </a:r>
            <a:endParaRPr lang="en-US" dirty="0">
              <a:solidFill>
                <a:srgbClr val="00051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 algn="ctr">
              <a:buFont typeface="Wingdings" panose="05000000000000000000" pitchFamily="2" charset="2"/>
              <a:buChar char="à"/>
              <a:defRPr/>
            </a:pPr>
            <a:endParaRPr lang="en-US" sz="2400" dirty="0">
              <a:solidFill>
                <a:srgbClr val="000000"/>
              </a:solidFill>
              <a:latin typeface="Arial" panose="020B0604020202020204"/>
              <a:sym typeface="Wingdings" panose="05000000000000000000" pitchFamily="2" charset="2"/>
            </a:endParaRPr>
          </a:p>
          <a:p>
            <a:pPr marL="285750" indent="-285750" algn="ctr">
              <a:buFont typeface="Wingdings" panose="05000000000000000000" pitchFamily="2" charset="2"/>
              <a:buChar char="à"/>
              <a:defRPr/>
            </a:pPr>
            <a:endParaRPr lang="en-US" sz="2800" dirty="0">
              <a:solidFill>
                <a:srgbClr val="000000"/>
              </a:solidFill>
              <a:latin typeface="Arial" panose="020B0604020202020204"/>
            </a:endParaRPr>
          </a:p>
        </p:txBody>
      </p:sp>
      <p:sp>
        <p:nvSpPr>
          <p:cNvPr id="3" name="Explosion: 8 Points 2">
            <a:extLst>
              <a:ext uri="{FF2B5EF4-FFF2-40B4-BE49-F238E27FC236}">
                <a16:creationId xmlns:a16="http://schemas.microsoft.com/office/drawing/2014/main" id="{3130C460-EEBE-490D-9477-795235A20635}"/>
              </a:ext>
            </a:extLst>
          </p:cNvPr>
          <p:cNvSpPr/>
          <p:nvPr/>
        </p:nvSpPr>
        <p:spPr>
          <a:xfrm rot="21207866">
            <a:off x="8132135" y="1649459"/>
            <a:ext cx="3874806" cy="3473019"/>
          </a:xfrm>
          <a:prstGeom prst="irregularSeal1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5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AVAILABLE FOR SUMMER &amp; FALL 2021 CLASSES!</a:t>
            </a:r>
          </a:p>
        </p:txBody>
      </p:sp>
    </p:spTree>
    <p:extLst>
      <p:ext uri="{BB962C8B-B14F-4D97-AF65-F5344CB8AC3E}">
        <p14:creationId xmlns:p14="http://schemas.microsoft.com/office/powerpoint/2010/main" val="25651659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EBEE43-1A95-4F9F-9EE8-222E328728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Adjusted for Age, Ratio of Death Rates Higher for Minorities except Asian Americans</a:t>
            </a:r>
          </a:p>
        </p:txBody>
      </p:sp>
      <p:graphicFrame>
        <p:nvGraphicFramePr>
          <p:cNvPr id="7" name="Content Placeholder 6">
            <a:extLst>
              <a:ext uri="{FF2B5EF4-FFF2-40B4-BE49-F238E27FC236}">
                <a16:creationId xmlns:a16="http://schemas.microsoft.com/office/drawing/2014/main" id="{26B27367-69F6-48C6-875B-748EF3B047A2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3274108653"/>
              </p:ext>
            </p:extLst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32882596-9B97-4FF1-8AD2-4B31235A6C87}"/>
              </a:ext>
            </a:extLst>
          </p:cNvPr>
          <p:cNvSpPr txBox="1"/>
          <p:nvPr/>
        </p:nvSpPr>
        <p:spPr>
          <a:xfrm>
            <a:off x="386080" y="6306234"/>
            <a:ext cx="263322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APM Research Lab</a:t>
            </a:r>
          </a:p>
        </p:txBody>
      </p:sp>
    </p:spTree>
    <p:extLst>
      <p:ext uri="{BB962C8B-B14F-4D97-AF65-F5344CB8AC3E}">
        <p14:creationId xmlns:p14="http://schemas.microsoft.com/office/powerpoint/2010/main" val="122405702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F0288F-A141-44B0-9477-ACEA2A5E7A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 dirty="0"/>
              <a:t>Contrary to a common belief, Covid death rate was not necessarily higher in more densely population areas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F84BB9-B9C6-4B62-8768-7E802AD7EF3A}"/>
              </a:ext>
            </a:extLst>
          </p:cNvPr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en-US" dirty="0"/>
              <a:t>The ten counties with highest death rates all had populations under 10,000</a:t>
            </a:r>
          </a:p>
          <a:p>
            <a:pPr marL="0" indent="0" algn="ctr">
              <a:buNone/>
            </a:pPr>
            <a:r>
              <a:rPr lang="en-US" sz="2600" dirty="0"/>
              <a:t>Jerauld, South Dakota</a:t>
            </a:r>
          </a:p>
          <a:p>
            <a:pPr marL="0" indent="0" algn="ctr">
              <a:buNone/>
            </a:pPr>
            <a:r>
              <a:rPr lang="en-US" sz="2600" dirty="0"/>
              <a:t>Gove, Kansas</a:t>
            </a:r>
          </a:p>
          <a:p>
            <a:pPr marL="0" indent="0" algn="ctr">
              <a:buNone/>
            </a:pPr>
            <a:r>
              <a:rPr lang="en-US" sz="2600" dirty="0"/>
              <a:t>Foard, Texas</a:t>
            </a:r>
          </a:p>
          <a:p>
            <a:pPr marL="0" indent="0" algn="ctr">
              <a:buNone/>
            </a:pPr>
            <a:r>
              <a:rPr lang="en-US" sz="2600" dirty="0"/>
              <a:t>Iron, Wisconsin</a:t>
            </a:r>
          </a:p>
          <a:p>
            <a:pPr marL="0" indent="0" algn="ctr">
              <a:buNone/>
            </a:pPr>
            <a:r>
              <a:rPr lang="en-US" sz="2600" dirty="0"/>
              <a:t>Galax, Virginia</a:t>
            </a:r>
          </a:p>
          <a:p>
            <a:pPr marL="0" indent="0" algn="ctr">
              <a:buNone/>
            </a:pPr>
            <a:r>
              <a:rPr lang="en-US" sz="2600" dirty="0"/>
              <a:t>Buffalo, South Dakota</a:t>
            </a:r>
          </a:p>
          <a:p>
            <a:pPr marL="0" indent="0" algn="ctr">
              <a:buNone/>
            </a:pPr>
            <a:r>
              <a:rPr lang="en-US" sz="2600" dirty="0"/>
              <a:t>Dickey, North Dakota</a:t>
            </a:r>
          </a:p>
          <a:p>
            <a:pPr marL="0" indent="0" algn="ctr">
              <a:buNone/>
            </a:pPr>
            <a:r>
              <a:rPr lang="en-US" sz="2600" dirty="0"/>
              <a:t>Emporia, Virginia</a:t>
            </a:r>
          </a:p>
          <a:p>
            <a:pPr marL="0" indent="0" algn="ctr">
              <a:buNone/>
            </a:pPr>
            <a:r>
              <a:rPr lang="en-US" sz="2600" dirty="0"/>
              <a:t>Hancock, Georgia</a:t>
            </a:r>
          </a:p>
          <a:p>
            <a:pPr marL="0" indent="0" algn="ctr">
              <a:buNone/>
            </a:pPr>
            <a:r>
              <a:rPr lang="en-US" sz="2600" dirty="0"/>
              <a:t>Gregory, South Dakota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B6400AD-CD6A-45F2-A9C7-AB19CD8BDC71}"/>
              </a:ext>
            </a:extLst>
          </p:cNvPr>
          <p:cNvSpPr txBox="1"/>
          <p:nvPr/>
        </p:nvSpPr>
        <p:spPr>
          <a:xfrm>
            <a:off x="436098" y="6316394"/>
            <a:ext cx="289431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CDC, February, 2021</a:t>
            </a:r>
          </a:p>
        </p:txBody>
      </p:sp>
    </p:spTree>
    <p:extLst>
      <p:ext uri="{BB962C8B-B14F-4D97-AF65-F5344CB8AC3E}">
        <p14:creationId xmlns:p14="http://schemas.microsoft.com/office/powerpoint/2010/main" val="19949308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0CFD86-2DD1-4DAB-A0E6-2C375CFFCC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Hannity-Carlson Study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C924D6-5BE8-4E47-BF29-08F4973B03D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484244"/>
            <a:ext cx="10871200" cy="49563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/>
              <a:t>Study examined two audiences -</a:t>
            </a:r>
          </a:p>
          <a:p>
            <a:pPr marL="0" indent="0">
              <a:buNone/>
            </a:pPr>
            <a:r>
              <a:rPr lang="en-US" dirty="0"/>
              <a:t>	Audience for Sean Hannity, who downplayed the threat</a:t>
            </a:r>
            <a:br>
              <a:rPr lang="en-US" dirty="0"/>
            </a:br>
            <a:r>
              <a:rPr lang="en-US" dirty="0"/>
              <a:t>	Audience for Tucker Carlson, who said threat was serious</a:t>
            </a:r>
          </a:p>
          <a:p>
            <a:pPr marL="0" indent="0">
              <a:buNone/>
            </a:pPr>
            <a:r>
              <a:rPr lang="en-US" dirty="0"/>
              <a:t>Survey finding: </a:t>
            </a:r>
          </a:p>
          <a:p>
            <a:pPr marL="0" indent="0">
              <a:buNone/>
            </a:pPr>
            <a:r>
              <a:rPr lang="en-US" dirty="0"/>
              <a:t>	On average, Carlson audience members changed protective 	behavior much earlier than did Hannity audience members</a:t>
            </a:r>
          </a:p>
          <a:p>
            <a:pPr marL="0" indent="0">
              <a:buNone/>
            </a:pPr>
            <a:r>
              <a:rPr lang="en-US" dirty="0"/>
              <a:t>Epidemiological/audience ratings finding: </a:t>
            </a:r>
          </a:p>
          <a:p>
            <a:pPr marL="0" indent="0">
              <a:buNone/>
            </a:pPr>
            <a:r>
              <a:rPr lang="en-US" dirty="0"/>
              <a:t>	U.S. counties with higher audience ratings for Hannity had 	higher average death and hospitalization rates than other 	counties.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501EE66-3520-4626-917A-DA017E7CF2EE}"/>
              </a:ext>
            </a:extLst>
          </p:cNvPr>
          <p:cNvSpPr txBox="1"/>
          <p:nvPr/>
        </p:nvSpPr>
        <p:spPr>
          <a:xfrm>
            <a:off x="265043" y="6387548"/>
            <a:ext cx="1036437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Source: Leonardo </a:t>
            </a:r>
            <a:r>
              <a:rPr lang="en-US" sz="1200" dirty="0" err="1"/>
              <a:t>Bursztyn</a:t>
            </a:r>
            <a:r>
              <a:rPr lang="en-US" sz="1200" dirty="0"/>
              <a:t>, </a:t>
            </a:r>
            <a:r>
              <a:rPr lang="en-US" sz="1200" dirty="0" err="1"/>
              <a:t>Aakaash</a:t>
            </a:r>
            <a:r>
              <a:rPr lang="en-US" sz="1200" dirty="0"/>
              <a:t> Rao, Christopher Roth, and David </a:t>
            </a:r>
            <a:r>
              <a:rPr lang="en-US" sz="1200" dirty="0" err="1"/>
              <a:t>Yanagizawa</a:t>
            </a:r>
            <a:r>
              <a:rPr lang="en-US" sz="1200" dirty="0"/>
              <a:t>-Drott, “Misinformation During a Pandemic, University of Chicago, September 2020.</a:t>
            </a:r>
          </a:p>
        </p:txBody>
      </p:sp>
    </p:spTree>
    <p:extLst>
      <p:ext uri="{BB962C8B-B14F-4D97-AF65-F5344CB8AC3E}">
        <p14:creationId xmlns:p14="http://schemas.microsoft.com/office/powerpoint/2010/main" val="185724994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420F49-019E-4096-AA80-D4507B80DD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Trump v. Governors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E3EF3D3-562E-442F-A31A-DF192BE79DDF}"/>
              </a:ext>
            </a:extLst>
          </p:cNvPr>
          <p:cNvGraphicFramePr>
            <a:graphicFrameLocks noGrp="1"/>
          </p:cNvGraphicFramePr>
          <p:nvPr>
            <p:ph sz="quarter" idx="1"/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23635909-6586-498E-98F4-23421CF8697F}"/>
              </a:ext>
            </a:extLst>
          </p:cNvPr>
          <p:cNvSpPr txBox="1"/>
          <p:nvPr/>
        </p:nvSpPr>
        <p:spPr>
          <a:xfrm>
            <a:off x="239151" y="6444734"/>
            <a:ext cx="5292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 Survey Monkey state-by-state polls, May 2020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947EE67-11FF-4133-95F7-D66ACBB0E3C0}"/>
              </a:ext>
            </a:extLst>
          </p:cNvPr>
          <p:cNvSpPr txBox="1"/>
          <p:nvPr/>
        </p:nvSpPr>
        <p:spPr>
          <a:xfrm>
            <a:off x="492369" y="2489982"/>
            <a:ext cx="40453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State-by-state polls were conducted.</a:t>
            </a:r>
          </a:p>
          <a:p>
            <a:r>
              <a:rPr lang="en-US" sz="2000" b="1" dirty="0"/>
              <a:t>All governors but one </a:t>
            </a:r>
          </a:p>
          <a:p>
            <a:r>
              <a:rPr lang="en-US" sz="2000" b="1" dirty="0"/>
              <a:t>(Kemp of Georgia) had higher </a:t>
            </a:r>
          </a:p>
          <a:p>
            <a:r>
              <a:rPr lang="en-US" sz="2000" b="1" dirty="0"/>
              <a:t>approval ratings than Trump.</a:t>
            </a:r>
          </a:p>
        </p:txBody>
      </p:sp>
    </p:spTree>
    <p:extLst>
      <p:ext uri="{BB962C8B-B14F-4D97-AF65-F5344CB8AC3E}">
        <p14:creationId xmlns:p14="http://schemas.microsoft.com/office/powerpoint/2010/main" val="13592453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453DB6-872A-4537-BF7E-A6FEE0A275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6864" y="133350"/>
            <a:ext cx="10871200" cy="990600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/>
              <a:t>COVID-19</a:t>
            </a:r>
            <a:br>
              <a:rPr lang="en-US" dirty="0"/>
            </a:br>
            <a:r>
              <a:rPr lang="en-US" dirty="0"/>
              <a:t>The biggest public health failure in our history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0C8030-67B7-4D5B-9540-FC56770DB36D}"/>
              </a:ext>
            </a:extLst>
          </p:cNvPr>
          <p:cNvSpPr>
            <a:spLocks noGrp="1"/>
          </p:cNvSpPr>
          <p:nvPr>
            <p:ph sz="quarter" idx="1"/>
          </p:nvPr>
        </p:nvSpPr>
        <p:spPr>
          <a:xfrm>
            <a:off x="816864" y="1603513"/>
            <a:ext cx="10871200" cy="478403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The United States should have been a world leader in reducing fatalities from Covid-19</a:t>
            </a:r>
          </a:p>
          <a:p>
            <a:pPr marL="0" indent="0">
              <a:buNone/>
            </a:pPr>
            <a:r>
              <a:rPr lang="en-US" dirty="0"/>
              <a:t>	Per capita, US has the most ICU units and hospital beds 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Yet on deaths per capita, US ranks 165</a:t>
            </a:r>
            <a:r>
              <a:rPr lang="en-US" baseline="30000" dirty="0"/>
              <a:t>th</a:t>
            </a:r>
            <a:r>
              <a:rPr lang="en-US" dirty="0"/>
              <a:t> out of the world’s 177 countries for which there are data</a:t>
            </a:r>
          </a:p>
          <a:p>
            <a:pPr marL="0" indent="0">
              <a:buNone/>
            </a:pPr>
            <a:r>
              <a:rPr lang="en-US" dirty="0"/>
              <a:t>	If US had EU death rate - 91,031 fewer deaths</a:t>
            </a:r>
          </a:p>
          <a:p>
            <a:pPr marL="0" indent="0">
              <a:buNone/>
            </a:pPr>
            <a:r>
              <a:rPr lang="en-US" dirty="0"/>
              <a:t>	If US had Canada’s death rate - 358, 583 fewer deaths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E141FFA-5942-4292-AB25-A870EC6EF6D6}"/>
              </a:ext>
            </a:extLst>
          </p:cNvPr>
          <p:cNvSpPr txBox="1"/>
          <p:nvPr/>
        </p:nvSpPr>
        <p:spPr>
          <a:xfrm>
            <a:off x="251791" y="6321287"/>
            <a:ext cx="425623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Johns Hopkins/World Bank data set.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21859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450CC6-245B-404B-9140-E93990476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563" y="195720"/>
            <a:ext cx="10871200" cy="990600"/>
          </a:xfrm>
        </p:spPr>
        <p:txBody>
          <a:bodyPr>
            <a:normAutofit fontScale="90000"/>
          </a:bodyPr>
          <a:lstStyle/>
          <a:p>
            <a:r>
              <a:rPr lang="en-US" dirty="0"/>
              <a:t>Public health was not the only major issue –</a:t>
            </a:r>
            <a:br>
              <a:rPr lang="en-US" dirty="0"/>
            </a:br>
            <a:r>
              <a:rPr lang="en-US" dirty="0"/>
              <a:t>economic impact was the other</a:t>
            </a:r>
          </a:p>
        </p:txBody>
      </p:sp>
      <p:graphicFrame>
        <p:nvGraphicFramePr>
          <p:cNvPr id="8" name="Content Placeholder 7">
            <a:extLst>
              <a:ext uri="{FF2B5EF4-FFF2-40B4-BE49-F238E27FC236}">
                <a16:creationId xmlns:a16="http://schemas.microsoft.com/office/drawing/2014/main" id="{AEF0809C-E18B-42EF-B771-5127F8912C4E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37867975"/>
              </p:ext>
            </p:extLst>
          </p:nvPr>
        </p:nvGraphicFramePr>
        <p:xfrm>
          <a:off x="817563" y="1600200"/>
          <a:ext cx="10871200" cy="4495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id="{4BA1DD22-2B66-4861-8DC8-48AF3ACAFA2B}"/>
              </a:ext>
            </a:extLst>
          </p:cNvPr>
          <p:cNvSpPr txBox="1"/>
          <p:nvPr/>
        </p:nvSpPr>
        <p:spPr>
          <a:xfrm>
            <a:off x="284480" y="6292334"/>
            <a:ext cx="333758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Source: U.S. Department of Labor </a:t>
            </a:r>
          </a:p>
        </p:txBody>
      </p:sp>
    </p:spTree>
    <p:extLst>
      <p:ext uri="{BB962C8B-B14F-4D97-AF65-F5344CB8AC3E}">
        <p14:creationId xmlns:p14="http://schemas.microsoft.com/office/powerpoint/2010/main" val="28893130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4AC976-DDC8-48AF-9A20-54AEB799D8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Economic shock was more rapid and severe than other recent economic downturns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C8BAA902-5709-4390-B887-17C7475A3C39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659988" y="2014537"/>
            <a:ext cx="9312812" cy="4614863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A46FC2F-5C40-4790-A4C1-8D6D99A75ADA}"/>
              </a:ext>
            </a:extLst>
          </p:cNvPr>
          <p:cNvSpPr txBox="1"/>
          <p:nvPr/>
        </p:nvSpPr>
        <p:spPr>
          <a:xfrm>
            <a:off x="3938953" y="4557932"/>
            <a:ext cx="10128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Covid</a:t>
            </a: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5EA538AD-5280-4F13-AC04-96E042C0F9C3}"/>
              </a:ext>
            </a:extLst>
          </p:cNvPr>
          <p:cNvCxnSpPr>
            <a:cxnSpLocks/>
          </p:cNvCxnSpPr>
          <p:nvPr/>
        </p:nvCxnSpPr>
        <p:spPr>
          <a:xfrm flipH="1" flipV="1">
            <a:off x="2954215" y="4417255"/>
            <a:ext cx="984738" cy="3516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87178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6F0197-D7F2-481F-8DF3-8EBB587027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78714"/>
            <a:ext cx="11882769" cy="1325563"/>
          </a:xfrm>
        </p:spPr>
        <p:txBody>
          <a:bodyPr>
            <a:noAutofit/>
          </a:bodyPr>
          <a:lstStyle/>
          <a:p>
            <a:pPr algn="ctr"/>
            <a:r>
              <a:rPr lang="en-US" sz="3200" dirty="0">
                <a:latin typeface="+mn-lt"/>
              </a:rPr>
              <a:t>Globally, no trade off between Covid &amp; economy –</a:t>
            </a:r>
            <a:br>
              <a:rPr lang="en-US" sz="3200" dirty="0">
                <a:latin typeface="+mn-lt"/>
              </a:rPr>
            </a:br>
            <a:r>
              <a:rPr lang="en-US" sz="3200" dirty="0">
                <a:latin typeface="+mn-lt"/>
              </a:rPr>
              <a:t>the lower the death rate, the stronger the economic performance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B526C03A-CE7C-4C26-ADB5-169FB7AB45D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45582" y="1749286"/>
            <a:ext cx="8523638" cy="5100697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31DEA6B-C7F8-43D0-B3D8-E79374D6601F}"/>
              </a:ext>
            </a:extLst>
          </p:cNvPr>
          <p:cNvSpPr/>
          <p:nvPr/>
        </p:nvSpPr>
        <p:spPr>
          <a:xfrm>
            <a:off x="9124951" y="4291310"/>
            <a:ext cx="23717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1200" dirty="0">
                <a:solidFill>
                  <a:srgbClr val="1D3D63"/>
                </a:solidFill>
              </a:rPr>
              <a:t>“Which countries have protected both health and the economy </a:t>
            </a:r>
            <a:br>
              <a:rPr lang="en-US" altLang="en-US" sz="1200" dirty="0">
                <a:solidFill>
                  <a:srgbClr val="1D3D63"/>
                </a:solidFill>
              </a:rPr>
            </a:br>
            <a:r>
              <a:rPr lang="en-US" altLang="en-US" sz="1200" dirty="0">
                <a:solidFill>
                  <a:srgbClr val="1D3D63"/>
                </a:solidFill>
              </a:rPr>
              <a:t>in the pandemic?”</a:t>
            </a:r>
            <a:br>
              <a:rPr lang="en-US" altLang="en-US" sz="1200" dirty="0">
                <a:solidFill>
                  <a:srgbClr val="1D3D63"/>
                </a:solidFill>
              </a:rPr>
            </a:br>
            <a:r>
              <a:rPr lang="en-US" altLang="en-US" sz="1200" dirty="0">
                <a:cs typeface="Arial" panose="020B0604020202020204" pitchFamily="34" charset="0"/>
              </a:rPr>
              <a:t>Joe </a:t>
            </a:r>
            <a:r>
              <a:rPr lang="en-US" altLang="en-US" sz="1200" dirty="0" err="1">
                <a:cs typeface="Arial" panose="020B0604020202020204" pitchFamily="34" charset="0"/>
              </a:rPr>
              <a:t>Hasell</a:t>
            </a:r>
            <a:r>
              <a:rPr lang="en-US" altLang="en-US" sz="1200" dirty="0">
                <a:cs typeface="Arial" panose="020B0604020202020204" pitchFamily="34" charset="0"/>
              </a:rPr>
              <a:t>,</a:t>
            </a:r>
            <a:r>
              <a:rPr lang="en-US" altLang="en-US" sz="1200" dirty="0">
                <a:solidFill>
                  <a:srgbClr val="222222"/>
                </a:solidFill>
                <a:cs typeface="Arial" panose="020B0604020202020204" pitchFamily="34" charset="0"/>
              </a:rPr>
              <a:t>  </a:t>
            </a:r>
            <a:r>
              <a:rPr lang="en-US" altLang="en-US" sz="1200" dirty="0">
                <a:solidFill>
                  <a:srgbClr val="577291"/>
                </a:solidFill>
                <a:cs typeface="Arial" panose="020B0604020202020204" pitchFamily="34" charset="0"/>
              </a:rPr>
              <a:t>Sept. 2020</a:t>
            </a:r>
            <a:endParaRPr lang="en-US" sz="1200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93BDFC7-7F5E-4AA4-A8D2-94553D07C87D}"/>
              </a:ext>
            </a:extLst>
          </p:cNvPr>
          <p:cNvCxnSpPr>
            <a:cxnSpLocks/>
          </p:cNvCxnSpPr>
          <p:nvPr/>
        </p:nvCxnSpPr>
        <p:spPr>
          <a:xfrm>
            <a:off x="2510921" y="2492577"/>
            <a:ext cx="5837460" cy="3309509"/>
          </a:xfrm>
          <a:prstGeom prst="line">
            <a:avLst/>
          </a:prstGeom>
          <a:ln w="101600">
            <a:solidFill>
              <a:srgbClr val="0070C0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553D046B-9457-4431-BBB3-2FBD007B2DA2}"/>
              </a:ext>
            </a:extLst>
          </p:cNvPr>
          <p:cNvSpPr txBox="1"/>
          <p:nvPr/>
        </p:nvSpPr>
        <p:spPr>
          <a:xfrm flipH="1">
            <a:off x="723202" y="2751911"/>
            <a:ext cx="1323313" cy="258532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Confirmed deaths per million</a:t>
            </a:r>
          </a:p>
          <a:p>
            <a:pPr algn="ctr"/>
            <a:r>
              <a:rPr lang="en-US" dirty="0"/>
              <a:t>people.</a:t>
            </a:r>
          </a:p>
          <a:p>
            <a:pPr algn="ctr"/>
            <a:r>
              <a:rPr lang="en-US" dirty="0"/>
              <a:t>(Aug. 30)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D00C247-94D3-4663-B9FC-CDB7F9A18BC0}"/>
              </a:ext>
            </a:extLst>
          </p:cNvPr>
          <p:cNvSpPr txBox="1"/>
          <p:nvPr/>
        </p:nvSpPr>
        <p:spPr>
          <a:xfrm flipH="1">
            <a:off x="4212773" y="5878285"/>
            <a:ext cx="5138055" cy="24234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noAutofit/>
          </a:bodyPr>
          <a:lstStyle/>
          <a:p>
            <a:pPr algn="ctr"/>
            <a:r>
              <a:rPr lang="en-US" dirty="0"/>
              <a:t>GDP growth, 2020 Q2 (from previous year)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85AB01AF-34C0-40C3-BF6E-14E08DB6FBB4}"/>
              </a:ext>
            </a:extLst>
          </p:cNvPr>
          <p:cNvSpPr/>
          <p:nvPr/>
        </p:nvSpPr>
        <p:spPr>
          <a:xfrm>
            <a:off x="8189519" y="5442856"/>
            <a:ext cx="799894" cy="380747"/>
          </a:xfrm>
          <a:prstGeom prst="roundRect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0B43D9D8-DDF6-46EB-B60A-A58A37B07B7B}"/>
              </a:ext>
            </a:extLst>
          </p:cNvPr>
          <p:cNvSpPr/>
          <p:nvPr/>
        </p:nvSpPr>
        <p:spPr>
          <a:xfrm>
            <a:off x="6609748" y="3511227"/>
            <a:ext cx="1372766" cy="639703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E21C101-11BC-4D4D-A43E-F15E3C95F70F}"/>
              </a:ext>
            </a:extLst>
          </p:cNvPr>
          <p:cNvSpPr txBox="1"/>
          <p:nvPr/>
        </p:nvSpPr>
        <p:spPr>
          <a:xfrm>
            <a:off x="2510921" y="3831078"/>
            <a:ext cx="226536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US is an outlier. If it</a:t>
            </a:r>
          </a:p>
          <a:p>
            <a:r>
              <a:rPr lang="en-US" dirty="0"/>
              <a:t>fit the global pattern, </a:t>
            </a:r>
          </a:p>
          <a:p>
            <a:r>
              <a:rPr lang="en-US" dirty="0"/>
              <a:t>It should have had:</a:t>
            </a:r>
          </a:p>
          <a:p>
            <a:pPr marL="342900" indent="-342900">
              <a:buAutoNum type="arabicParenR"/>
            </a:pPr>
            <a:r>
              <a:rPr lang="en-US" dirty="0"/>
              <a:t>Fewer deaths,</a:t>
            </a:r>
          </a:p>
          <a:p>
            <a:r>
              <a:rPr lang="en-US" dirty="0"/>
              <a:t>OR</a:t>
            </a:r>
          </a:p>
          <a:p>
            <a:r>
              <a:rPr lang="en-US" dirty="0"/>
              <a:t>2) Deeper recession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F4F281B0-FC78-4FA5-A484-9645E7508A01}"/>
              </a:ext>
            </a:extLst>
          </p:cNvPr>
          <p:cNvCxnSpPr/>
          <p:nvPr/>
        </p:nvCxnSpPr>
        <p:spPr>
          <a:xfrm>
            <a:off x="6909712" y="4147331"/>
            <a:ext cx="0" cy="6812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DC6CB2B-50DB-4EC7-9EEC-7BEB1A3EE5B5}"/>
              </a:ext>
            </a:extLst>
          </p:cNvPr>
          <p:cNvCxnSpPr>
            <a:cxnSpLocks/>
          </p:cNvCxnSpPr>
          <p:nvPr/>
        </p:nvCxnSpPr>
        <p:spPr>
          <a:xfrm flipH="1">
            <a:off x="5429651" y="4044572"/>
            <a:ext cx="1167006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8718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18C02-2565-428E-B225-E196C5598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0817" y="228600"/>
            <a:ext cx="11277247" cy="685800"/>
          </a:xfrm>
        </p:spPr>
        <p:txBody>
          <a:bodyPr>
            <a:normAutofit fontScale="90000"/>
          </a:bodyPr>
          <a:lstStyle/>
          <a:p>
            <a:r>
              <a:rPr lang="en-US" dirty="0"/>
              <a:t>The 50 States –</a:t>
            </a:r>
            <a:br>
              <a:rPr lang="en-US" dirty="0"/>
            </a:br>
            <a:r>
              <a:rPr lang="en-US" dirty="0"/>
              <a:t>Trade-off </a:t>
            </a:r>
            <a:r>
              <a:rPr lang="en-US" sz="4800" dirty="0"/>
              <a:t>between deaths and economic impact?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72944DBF-040F-47B8-821E-A82EF9D506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1417982" y="2199859"/>
            <a:ext cx="556345" cy="3044567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E9E8FBBC-E70C-485E-9CFD-771E25E40047}"/>
              </a:ext>
            </a:extLst>
          </p:cNvPr>
          <p:cNvSpPr/>
          <p:nvPr/>
        </p:nvSpPr>
        <p:spPr>
          <a:xfrm>
            <a:off x="4240696" y="6122504"/>
            <a:ext cx="3975652" cy="55332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Percentage increase in GDP, 4Q, 2020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4CAD670F-27F5-4215-9244-2019E06E2880}"/>
              </a:ext>
            </a:extLst>
          </p:cNvPr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2213114" y="1603512"/>
            <a:ext cx="6892972" cy="437321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BBA1126-AF23-40B9-A543-BEF2E1147F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50958" y="2776043"/>
            <a:ext cx="5755127" cy="1120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1866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B1CB5E-60B6-48DC-AE39-9084CE540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Was federalism an advantage or disadvantage in responding to Covid?</a:t>
            </a:r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4599846C-3571-4AB0-BEBA-840EC51E5760}"/>
              </a:ext>
            </a:extLst>
          </p:cNvPr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280419212"/>
              </p:ext>
            </p:extLst>
          </p:nvPr>
        </p:nvGraphicFramePr>
        <p:xfrm>
          <a:off x="1402081" y="1910080"/>
          <a:ext cx="10286682" cy="422343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24CD42B4-CF51-466E-BC5F-247B685793BF}"/>
              </a:ext>
            </a:extLst>
          </p:cNvPr>
          <p:cNvSpPr txBox="1"/>
          <p:nvPr/>
        </p:nvSpPr>
        <p:spPr>
          <a:xfrm>
            <a:off x="647114" y="6133514"/>
            <a:ext cx="42562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Source: Johns Hopkins/World Bank data set.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8295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theme/theme1.xml><?xml version="1.0" encoding="utf-8"?>
<a:theme xmlns:a="http://schemas.openxmlformats.org/drawingml/2006/main" name="Default Theme">
  <a:themeElements>
    <a:clrScheme name="dpi101">
      <a:dk1>
        <a:srgbClr val="002060"/>
      </a:dk1>
      <a:lt1>
        <a:sysClr val="window" lastClr="FFFFFF"/>
      </a:lt1>
      <a:dk2>
        <a:srgbClr val="002060"/>
      </a:dk2>
      <a:lt2>
        <a:srgbClr val="FFFFFF"/>
      </a:lt2>
      <a:accent1>
        <a:srgbClr val="002060"/>
      </a:accent1>
      <a:accent2>
        <a:srgbClr val="C00000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12975</TotalTime>
  <Words>1860</Words>
  <Application>Microsoft Office PowerPoint</Application>
  <PresentationFormat>Widescreen</PresentationFormat>
  <Paragraphs>228</Paragraphs>
  <Slides>39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39</vt:i4>
      </vt:variant>
    </vt:vector>
  </HeadingPairs>
  <TitlesOfParts>
    <vt:vector size="46" baseType="lpstr">
      <vt:lpstr>Arial</vt:lpstr>
      <vt:lpstr>Calibri</vt:lpstr>
      <vt:lpstr>Proxima Nova Black</vt:lpstr>
      <vt:lpstr>Tw Cen MT</vt:lpstr>
      <vt:lpstr>Wingdings</vt:lpstr>
      <vt:lpstr>Wingdings 2</vt:lpstr>
      <vt:lpstr>Default Theme</vt:lpstr>
      <vt:lpstr>Politics &amp; COVID-19 McGraw Hill Webinar, April 2021 </vt:lpstr>
      <vt:lpstr>PowerPoint Presentation</vt:lpstr>
      <vt:lpstr>Politics &amp; COVID-19 McGraw Hill Webinar, April 2021 </vt:lpstr>
      <vt:lpstr>COVID-19 The biggest public health failure in our history</vt:lpstr>
      <vt:lpstr>Public health was not the only major issue – economic impact was the other</vt:lpstr>
      <vt:lpstr>Economic shock was more rapid and severe than other recent economic downturns</vt:lpstr>
      <vt:lpstr>Globally, no trade off between Covid &amp; economy – the lower the death rate, the stronger the economic performance</vt:lpstr>
      <vt:lpstr>The 50 States – Trade-off between deaths and economic impact?</vt:lpstr>
      <vt:lpstr>Was federalism an advantage or disadvantage in responding to Covid?</vt:lpstr>
      <vt:lpstr>What mattered nationally was clarity of signaling by major leaders</vt:lpstr>
      <vt:lpstr>The American Case – Conflicting Messages</vt:lpstr>
      <vt:lpstr>Party Polarization: Messaging &amp; Cue Taking</vt:lpstr>
      <vt:lpstr>Donald Trump’s Handling of Pandemic</vt:lpstr>
      <vt:lpstr>Partisan Response (Reported Mask Wearing)</vt:lpstr>
      <vt:lpstr>Partisan Response</vt:lpstr>
      <vt:lpstr>News Media Signaling Trump-related Covid Coverage</vt:lpstr>
      <vt:lpstr>Trump-related Economic Coverage</vt:lpstr>
      <vt:lpstr>Conservative talk shows were aligned with Trump on Covid threat  </vt:lpstr>
      <vt:lpstr>Conservative talk-show viewers/listeners perception of pandemic</vt:lpstr>
      <vt:lpstr>Covid Misinformation and Media Exposure</vt:lpstr>
      <vt:lpstr>Where Federalism Comes In</vt:lpstr>
      <vt:lpstr>Journal of Health Politics Study</vt:lpstr>
      <vt:lpstr>Governors’ Response – Restrictions on Social Gatherings</vt:lpstr>
      <vt:lpstr>Governors’ Response – Order to close non-essential businesses</vt:lpstr>
      <vt:lpstr>Covid deaths over time </vt:lpstr>
      <vt:lpstr>Covid Deaths (as of 4/16/2021)</vt:lpstr>
      <vt:lpstr>Covid Vaccination Rates</vt:lpstr>
      <vt:lpstr>Vaccine or No Vaccine, by Partisanship</vt:lpstr>
      <vt:lpstr>Economic dimension (jobs)</vt:lpstr>
      <vt:lpstr>Economic dimension (GDP, Q1-Q2, 2020)</vt:lpstr>
      <vt:lpstr>Economic dimension (GDP, Q4, 2020)</vt:lpstr>
      <vt:lpstr>The 50 States – Trade-off between deaths and economic impact</vt:lpstr>
      <vt:lpstr>The States (less NY, NJ, MA, RI, CT, PA) – Trade-off between deaths and economic impact</vt:lpstr>
      <vt:lpstr>PowerPoint Presentation</vt:lpstr>
      <vt:lpstr>PowerPoint Presentation</vt:lpstr>
      <vt:lpstr>Adjusted for Age, Ratio of Death Rates Higher for Minorities except Asian Americans</vt:lpstr>
      <vt:lpstr>Contrary to a common belief, Covid death rate was not necessarily higher in more densely population areas</vt:lpstr>
      <vt:lpstr>Hannity-Carlson Study</vt:lpstr>
      <vt:lpstr>Trump v. Governors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America, the Divided Tom Patterson</dc:title>
  <dc:creator>Patterson, Thomas E.</dc:creator>
  <cp:lastModifiedBy>Patterson, Thomas E.</cp:lastModifiedBy>
  <cp:revision>230</cp:revision>
  <dcterms:created xsi:type="dcterms:W3CDTF">2021-01-24T14:42:19Z</dcterms:created>
  <dcterms:modified xsi:type="dcterms:W3CDTF">2021-04-22T19:06:15Z</dcterms:modified>
</cp:coreProperties>
</file>