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6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drawings/drawing7.xml" ContentType="application/vnd.openxmlformats-officedocument.drawingml.chartshapes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8.xml" ContentType="application/vnd.openxmlformats-officedocument.drawingml.chartshapes+xml"/>
  <Override PartName="/ppt/charts/chart15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9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16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7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8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0.xml" ContentType="application/vnd.openxmlformats-officedocument.presentationml.notesSlide+xml"/>
  <Override PartName="/ppt/charts/chart19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0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48"/>
  </p:notesMasterIdLst>
  <p:sldIdLst>
    <p:sldId id="945" r:id="rId3"/>
    <p:sldId id="944" r:id="rId4"/>
    <p:sldId id="741" r:id="rId5"/>
    <p:sldId id="777" r:id="rId6"/>
    <p:sldId id="935" r:id="rId7"/>
    <p:sldId id="936" r:id="rId8"/>
    <p:sldId id="825" r:id="rId9"/>
    <p:sldId id="827" r:id="rId10"/>
    <p:sldId id="952" r:id="rId11"/>
    <p:sldId id="934" r:id="rId12"/>
    <p:sldId id="916" r:id="rId13"/>
    <p:sldId id="883" r:id="rId14"/>
    <p:sldId id="413" r:id="rId15"/>
    <p:sldId id="876" r:id="rId16"/>
    <p:sldId id="840" r:id="rId17"/>
    <p:sldId id="861" r:id="rId18"/>
    <p:sldId id="867" r:id="rId19"/>
    <p:sldId id="899" r:id="rId20"/>
    <p:sldId id="886" r:id="rId21"/>
    <p:sldId id="937" r:id="rId22"/>
    <p:sldId id="580" r:id="rId23"/>
    <p:sldId id="939" r:id="rId24"/>
    <p:sldId id="787" r:id="rId25"/>
    <p:sldId id="940" r:id="rId26"/>
    <p:sldId id="941" r:id="rId27"/>
    <p:sldId id="930" r:id="rId28"/>
    <p:sldId id="895" r:id="rId29"/>
    <p:sldId id="931" r:id="rId30"/>
    <p:sldId id="882" r:id="rId31"/>
    <p:sldId id="836" r:id="rId32"/>
    <p:sldId id="927" r:id="rId33"/>
    <p:sldId id="928" r:id="rId34"/>
    <p:sldId id="278" r:id="rId35"/>
    <p:sldId id="951" r:id="rId36"/>
    <p:sldId id="892" r:id="rId37"/>
    <p:sldId id="894" r:id="rId38"/>
    <p:sldId id="837" r:id="rId39"/>
    <p:sldId id="732" r:id="rId40"/>
    <p:sldId id="888" r:id="rId41"/>
    <p:sldId id="943" r:id="rId42"/>
    <p:sldId id="949" r:id="rId43"/>
    <p:sldId id="847" r:id="rId44"/>
    <p:sldId id="950" r:id="rId45"/>
    <p:sldId id="869" r:id="rId46"/>
    <p:sldId id="870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8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9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6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/>
            </a:pPr>
            <a:r>
              <a:rPr lang="en-US" sz="2000" b="0" dirty="0"/>
              <a:t>percentage of citizens misinformed </a:t>
            </a:r>
            <a:r>
              <a:rPr lang="en-US" sz="2000" b="0" baseline="0" dirty="0"/>
              <a:t>on typical major issue</a:t>
            </a:r>
            <a:endParaRPr lang="en-US" sz="2000" b="0" dirty="0"/>
          </a:p>
        </c:rich>
      </c:tx>
      <c:layout>
        <c:manualLayout>
          <c:xMode val="edge"/>
          <c:yMode val="edge"/>
          <c:x val="0.13045518615728591"/>
          <c:y val="2.525429394805039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5380698940410232E-2"/>
          <c:y val="0.13976141652063881"/>
          <c:w val="0.92621281714785653"/>
          <c:h val="0.756055451624328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Misinformed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1.8518518518518531E-2"/>
                  <c:y val="4.77025552352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2F-47E1-A56D-9C6A84A35745}"/>
                </c:ext>
              </c:extLst>
            </c:dLbl>
            <c:dLbl>
              <c:idx val="1"/>
              <c:layout>
                <c:manualLayout>
                  <c:x val="1.5432098765431816E-3"/>
                  <c:y val="5.0508587896100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2F-47E1-A56D-9C6A84A35745}"/>
                </c:ext>
              </c:extLst>
            </c:dLbl>
            <c:dLbl>
              <c:idx val="2"/>
              <c:layout>
                <c:manualLayout>
                  <c:x val="0"/>
                  <c:y val="1.4030163304472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32F-47E1-A56D-9C6A84A35745}"/>
                </c:ext>
              </c:extLst>
            </c:dLbl>
            <c:dLbl>
              <c:idx val="3"/>
              <c:layout>
                <c:manualLayout>
                  <c:x val="1.5432098765431532E-3"/>
                  <c:y val="3.0866359269839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2F-47E1-A56D-9C6A84A35745}"/>
                </c:ext>
              </c:extLst>
            </c:dLbl>
            <c:dLbl>
              <c:idx val="4"/>
              <c:layout>
                <c:manualLayout>
                  <c:x val="1.3888888888888772E-2"/>
                  <c:y val="3.9284567726249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185185185185175E-2"/>
                      <c:h val="0.111399496637511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B32F-47E1-A56D-9C6A84A35745}"/>
                </c:ext>
              </c:extLst>
            </c:dLbl>
            <c:dLbl>
              <c:idx val="5"/>
              <c:layout>
                <c:manualLayout>
                  <c:x val="-1.3888888888888888E-2"/>
                  <c:y val="5.3314620556995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2F-47E1-A56D-9C6A84A35745}"/>
                </c:ext>
              </c:extLst>
            </c:dLbl>
            <c:dLbl>
              <c:idx val="6"/>
              <c:layout>
                <c:manualLayout>
                  <c:x val="-4.629629629629743E-3"/>
                  <c:y val="4.4896522574311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32F-47E1-A56D-9C6A84A35745}"/>
                </c:ext>
              </c:extLst>
            </c:dLbl>
            <c:dLbl>
              <c:idx val="7"/>
              <c:layout>
                <c:manualLayout>
                  <c:x val="-1.2345679012345793E-2"/>
                  <c:y val="5.0508587896100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32F-47E1-A56D-9C6A84A35745}"/>
                </c:ext>
              </c:extLst>
            </c:dLbl>
            <c:dLbl>
              <c:idx val="8"/>
              <c:layout>
                <c:manualLayout>
                  <c:x val="-2.9320987654320986E-2"/>
                  <c:y val="6.1732718539678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32F-47E1-A56D-9C6A84A3574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2020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14</c:v>
                </c:pt>
                <c:pt idx="1">
                  <c:v>17</c:v>
                </c:pt>
                <c:pt idx="2">
                  <c:v>19</c:v>
                </c:pt>
                <c:pt idx="3">
                  <c:v>23</c:v>
                </c:pt>
                <c:pt idx="4">
                  <c:v>28</c:v>
                </c:pt>
                <c:pt idx="5">
                  <c:v>30</c:v>
                </c:pt>
                <c:pt idx="6">
                  <c:v>33</c:v>
                </c:pt>
                <c:pt idx="7">
                  <c:v>33</c:v>
                </c:pt>
                <c:pt idx="8">
                  <c:v>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E9C-0844-9746-4F81077682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141824"/>
        <c:axId val="152143360"/>
      </c:lineChart>
      <c:catAx>
        <c:axId val="152141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2143360"/>
        <c:crosses val="autoZero"/>
        <c:auto val="1"/>
        <c:lblAlgn val="ctr"/>
        <c:lblOffset val="100"/>
        <c:noMultiLvlLbl val="0"/>
      </c:catAx>
      <c:valAx>
        <c:axId val="1521433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52141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2000">
              <a:latin typeface="Arial" pitchFamily="34" charset="0"/>
              <a:cs typeface="Arial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total audience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liberal host</c:v>
                </c:pt>
                <c:pt idx="1">
                  <c:v>conservative host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65-4971-835B-02916C424D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647936"/>
        <c:axId val="152653824"/>
      </c:barChart>
      <c:catAx>
        <c:axId val="1526479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52653824"/>
        <c:crosses val="autoZero"/>
        <c:auto val="1"/>
        <c:lblAlgn val="ctr"/>
        <c:lblOffset val="100"/>
        <c:noMultiLvlLbl val="0"/>
      </c:catAx>
      <c:valAx>
        <c:axId val="1526538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26479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2800" b="0"/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homes with cable/satellite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1980</c:v>
                </c:pt>
                <c:pt idx="1">
                  <c:v>1990</c:v>
                </c:pt>
                <c:pt idx="2">
                  <c:v>2000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53</c:v>
                </c:pt>
                <c:pt idx="2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FB-AD41-9C3B-80615B93E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351552"/>
        <c:axId val="115353088"/>
      </c:lineChart>
      <c:catAx>
        <c:axId val="115351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 b="1"/>
            </a:pPr>
            <a:endParaRPr lang="en-US"/>
          </a:p>
        </c:txPr>
        <c:crossAx val="115353088"/>
        <c:crosses val="autoZero"/>
        <c:auto val="1"/>
        <c:lblAlgn val="ctr"/>
        <c:lblOffset val="100"/>
        <c:noMultiLvlLbl val="0"/>
      </c:catAx>
      <c:valAx>
        <c:axId val="1153530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53515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percentage of partisans who</a:t>
            </a:r>
            <a:r>
              <a:rPr lang="en-US" sz="2000" baseline="0" dirty="0"/>
              <a:t> say outlet is “a main source of news”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MSNBC</c:v>
                </c:pt>
                <c:pt idx="1">
                  <c:v>CNN</c:v>
                </c:pt>
                <c:pt idx="2">
                  <c:v>Fox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17</c:v>
                </c:pt>
                <c:pt idx="2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47-42E4-9390-24E20BDE2D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MSNBC</c:v>
                </c:pt>
                <c:pt idx="1">
                  <c:v>CNN</c:v>
                </c:pt>
                <c:pt idx="2">
                  <c:v>Fox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95</c:v>
                </c:pt>
                <c:pt idx="1">
                  <c:v>79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47-42E4-9390-24E20BDE2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26867888"/>
        <c:axId val="226868216"/>
      </c:barChart>
      <c:catAx>
        <c:axId val="226867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868216"/>
        <c:crosses val="autoZero"/>
        <c:auto val="1"/>
        <c:lblAlgn val="ctr"/>
        <c:lblOffset val="100"/>
        <c:noMultiLvlLbl val="0"/>
      </c:catAx>
      <c:valAx>
        <c:axId val="2268682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6867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Top 25 political blogs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Top 35 political blogs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Moderate</c:v>
                </c:pt>
                <c:pt idx="1">
                  <c:v>Conservative</c:v>
                </c:pt>
                <c:pt idx="2">
                  <c:v>Liberal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</c:v>
                </c:pt>
                <c:pt idx="1">
                  <c:v>11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71-4E89-9EF7-3C946EEBFB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52309880"/>
        <c:axId val="852308240"/>
      </c:barChart>
      <c:catAx>
        <c:axId val="852309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2308240"/>
        <c:crosses val="autoZero"/>
        <c:auto val="1"/>
        <c:lblAlgn val="ctr"/>
        <c:lblOffset val="100"/>
        <c:noMultiLvlLbl val="0"/>
      </c:catAx>
      <c:valAx>
        <c:axId val="8523082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52309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percentage of respondents who respond favorably to a political tweet depending on whether it’s supportive of their partisanship </a:t>
            </a:r>
          </a:p>
        </c:rich>
      </c:tx>
      <c:layout>
        <c:manualLayout>
          <c:xMode val="edge"/>
          <c:yMode val="edge"/>
          <c:x val="0.13063131313131313"/>
          <c:y val="6.62983425414364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Unsupportive</c:v>
                </c:pt>
                <c:pt idx="1">
                  <c:v>Supportive</c:v>
                </c:pt>
                <c:pt idx="3">
                  <c:v>Unsupportive</c:v>
                </c:pt>
                <c:pt idx="4">
                  <c:v>Supporitve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</c:v>
                </c:pt>
                <c:pt idx="1">
                  <c:v>15</c:v>
                </c:pt>
                <c:pt idx="3">
                  <c:v>5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08-4C74-82D4-573536DC2C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31970752"/>
        <c:axId val="931970096"/>
      </c:barChart>
      <c:catAx>
        <c:axId val="931970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1970096"/>
        <c:crosses val="autoZero"/>
        <c:auto val="1"/>
        <c:lblAlgn val="ctr"/>
        <c:lblOffset val="100"/>
        <c:noMultiLvlLbl val="0"/>
      </c:catAx>
      <c:valAx>
        <c:axId val="9319700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31970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percentage of conservative talk show listeners/viewers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795073220987561"/>
          <c:y val="0.18511010777912504"/>
          <c:w val="0.87452590330414304"/>
          <c:h val="0.7836681723930615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conservative talk show listeners/viewers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2BD-476A-B319-A448281D0635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2BD-476A-B319-A448281D063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BD-476A-B319-A448281D0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6714056"/>
        <c:axId val="846717664"/>
      </c:barChart>
      <c:catAx>
        <c:axId val="846714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6717664"/>
        <c:crosses val="autoZero"/>
        <c:auto val="1"/>
        <c:lblAlgn val="ctr"/>
        <c:lblOffset val="100"/>
        <c:noMultiLvlLbl val="0"/>
      </c:catAx>
      <c:valAx>
        <c:axId val="8467176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46714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 of respondents seeing story who believe it’s true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believing story is true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Pope Francis endorsed Donald Trump</c:v>
                </c:pt>
                <c:pt idx="1">
                  <c:v>Suspect in Hillary email leak dead in murder-suicide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19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22-4480-B1E2-FDBC57CDDB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39861800"/>
        <c:axId val="639874592"/>
      </c:barChart>
      <c:catAx>
        <c:axId val="639861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9874592"/>
        <c:crosses val="autoZero"/>
        <c:auto val="1"/>
        <c:lblAlgn val="ctr"/>
        <c:lblOffset val="100"/>
        <c:noMultiLvlLbl val="0"/>
      </c:catAx>
      <c:valAx>
        <c:axId val="6398745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39861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relative speed</a:t>
            </a:r>
            <a:r>
              <a:rPr lang="en-US" baseline="0" dirty="0"/>
              <a:t> with which a story “travels” on social media.</a:t>
            </a:r>
            <a:r>
              <a:rPr lang="en-US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number of hours for a story to reach 1500 people on social media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6.00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09104938271605"/>
                      <c:h val="9.207448574405530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859B-4924-84D9-A5676CE9E2F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1.00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246913580246909E-2"/>
                      <c:h val="9.207448574405530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3285-4B43-BB62-E8928ADDB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Fake news story</c:v>
                </c:pt>
                <c:pt idx="1">
                  <c:v>Actual news story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2E-4660-A2B9-589A700242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3125088"/>
        <c:axId val="413129680"/>
      </c:barChart>
      <c:catAx>
        <c:axId val="4131250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129680"/>
        <c:crosses val="autoZero"/>
        <c:auto val="1"/>
        <c:lblAlgn val="ctr"/>
        <c:lblOffset val="100"/>
        <c:noMultiLvlLbl val="0"/>
      </c:catAx>
      <c:valAx>
        <c:axId val="4131296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13125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5757575757575757"/>
                  <c:y val="-1.2628255722178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DD-4C27-84F9-33D9659523CE}"/>
                </c:ext>
              </c:extLst>
            </c:dLbl>
            <c:dLbl>
              <c:idx val="1"/>
              <c:layout>
                <c:manualLayout>
                  <c:x val="-0.28914141414141425"/>
                  <c:y val="-6.314127861089215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6DD-4C27-84F9-33D9659523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daily newspaper circulation</c:v>
                </c:pt>
                <c:pt idx="1">
                  <c:v>daily network news audience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26000000</c:v>
                </c:pt>
                <c:pt idx="1">
                  <c:v>22000000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3D-497D-8D4A-C944F4C006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13958216"/>
        <c:axId val="713957888"/>
      </c:barChart>
      <c:catAx>
        <c:axId val="713958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3957888"/>
        <c:crosses val="autoZero"/>
        <c:auto val="1"/>
        <c:lblAlgn val="ctr"/>
        <c:lblOffset val="100"/>
        <c:noMultiLvlLbl val="0"/>
      </c:catAx>
      <c:valAx>
        <c:axId val="713957888"/>
        <c:scaling>
          <c:orientation val="minMax"/>
          <c:min val="0"/>
        </c:scaling>
        <c:delete val="1"/>
        <c:axPos val="b"/>
        <c:numFmt formatCode="#,##0" sourceLinked="1"/>
        <c:majorTickMark val="none"/>
        <c:minorTickMark val="none"/>
        <c:tickLblPos val="nextTo"/>
        <c:crossAx val="713958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3859179060950713"/>
          <c:y val="4.7103516235761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Does the Affordable Care Act include "death panels"?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5A4-4CD2-8214-267E4EE080B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5A4-4CD2-8214-267E4EE080B7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5A4-4CD2-8214-267E4EE08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Not sure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52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A4-4CD2-8214-267E4EE080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70071800"/>
        <c:axId val="570072128"/>
      </c:barChart>
      <c:catAx>
        <c:axId val="570071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0072128"/>
        <c:crosses val="autoZero"/>
        <c:auto val="1"/>
        <c:lblAlgn val="ctr"/>
        <c:lblOffset val="100"/>
        <c:noMultiLvlLbl val="0"/>
      </c:catAx>
      <c:valAx>
        <c:axId val="5700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70071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100" dirty="0"/>
              <a:t>Index of Public</a:t>
            </a:r>
            <a:r>
              <a:rPr lang="en-US" sz="2100" baseline="0" dirty="0"/>
              <a:t> Misperceptions About Politics and Society</a:t>
            </a:r>
            <a:endParaRPr lang="en-US" sz="2100" dirty="0"/>
          </a:p>
        </c:rich>
      </c:tx>
      <c:layout>
        <c:manualLayout>
          <c:xMode val="edge"/>
          <c:yMode val="edge"/>
          <c:x val="0.10341777929932673"/>
          <c:y val="3.14465473692507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Index Score (100=Most Misperceptions)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A2-1248-8B7B-C6CF48B612D0}"/>
              </c:ext>
            </c:extLst>
          </c:dPt>
          <c:cat>
            <c:strRef>
              <c:f>Sheet1!$A$2:$A$14</c:f>
              <c:strCache>
                <c:ptCount val="13"/>
                <c:pt idx="0">
                  <c:v>Italy</c:v>
                </c:pt>
                <c:pt idx="1">
                  <c:v>USA</c:v>
                </c:pt>
                <c:pt idx="2">
                  <c:v>France</c:v>
                </c:pt>
                <c:pt idx="3">
                  <c:v>Australia</c:v>
                </c:pt>
                <c:pt idx="4">
                  <c:v>Belgium</c:v>
                </c:pt>
                <c:pt idx="5">
                  <c:v>Canada</c:v>
                </c:pt>
                <c:pt idx="6">
                  <c:v>Spain</c:v>
                </c:pt>
                <c:pt idx="7">
                  <c:v>Poland</c:v>
                </c:pt>
                <c:pt idx="8">
                  <c:v>Great Britain</c:v>
                </c:pt>
                <c:pt idx="9">
                  <c:v>Japan</c:v>
                </c:pt>
                <c:pt idx="10">
                  <c:v>South Korea</c:v>
                </c:pt>
                <c:pt idx="11">
                  <c:v>Germany</c:v>
                </c:pt>
                <c:pt idx="12">
                  <c:v>Sweden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100</c:v>
                </c:pt>
                <c:pt idx="1">
                  <c:v>90</c:v>
                </c:pt>
                <c:pt idx="2">
                  <c:v>86</c:v>
                </c:pt>
                <c:pt idx="3">
                  <c:v>78</c:v>
                </c:pt>
                <c:pt idx="4">
                  <c:v>77</c:v>
                </c:pt>
                <c:pt idx="5">
                  <c:v>77</c:v>
                </c:pt>
                <c:pt idx="6">
                  <c:v>76</c:v>
                </c:pt>
                <c:pt idx="7">
                  <c:v>76</c:v>
                </c:pt>
                <c:pt idx="8">
                  <c:v>76</c:v>
                </c:pt>
                <c:pt idx="9">
                  <c:v>72</c:v>
                </c:pt>
                <c:pt idx="10">
                  <c:v>70</c:v>
                </c:pt>
                <c:pt idx="11">
                  <c:v>64</c:v>
                </c:pt>
                <c:pt idx="1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A2-1248-8B7B-C6CF48B612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1613183"/>
        <c:axId val="292469375"/>
      </c:barChart>
      <c:catAx>
        <c:axId val="3916131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469375"/>
        <c:crosses val="autoZero"/>
        <c:auto val="1"/>
        <c:lblAlgn val="ctr"/>
        <c:lblOffset val="100"/>
        <c:noMultiLvlLbl val="0"/>
      </c:catAx>
      <c:valAx>
        <c:axId val="292469375"/>
        <c:scaling>
          <c:orientation val="minMax"/>
          <c:max val="10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1613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/>
              <a:t>percentage who say that have not/will not take vaccine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who say that have not/will not take vaccine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32B-4E96-B136-01D269D900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</c:v>
                </c:pt>
                <c:pt idx="1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2B-4E96-B136-01D269D90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38304120"/>
        <c:axId val="638311992"/>
      </c:barChart>
      <c:catAx>
        <c:axId val="638304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8311992"/>
        <c:crosses val="autoZero"/>
        <c:auto val="1"/>
        <c:lblAlgn val="ctr"/>
        <c:lblOffset val="100"/>
        <c:noMultiLvlLbl val="0"/>
      </c:catAx>
      <c:valAx>
        <c:axId val="6383119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38304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 saying statement is true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Harris not a citizen</c:v>
                </c:pt>
                <c:pt idx="1">
                  <c:v>Fauci funded Wuhan</c:v>
                </c:pt>
                <c:pt idx="2">
                  <c:v>Trump had stroke</c:v>
                </c:pt>
                <c:pt idx="3">
                  <c:v>Trump faked Covid</c:v>
                </c:pt>
                <c:pt idx="4">
                  <c:v>CDC faked Covid</c:v>
                </c:pt>
                <c:pt idx="5">
                  <c:v>Vote machines rigged</c:v>
                </c:pt>
                <c:pt idx="6">
                  <c:v>Biden mentally impaired</c:v>
                </c:pt>
                <c:pt idx="7">
                  <c:v>Trump cut soc sec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27</c:v>
                </c:pt>
                <c:pt idx="1">
                  <c:v>27</c:v>
                </c:pt>
                <c:pt idx="2">
                  <c:v>31</c:v>
                </c:pt>
                <c:pt idx="3">
                  <c:v>41</c:v>
                </c:pt>
                <c:pt idx="4">
                  <c:v>42</c:v>
                </c:pt>
                <c:pt idx="5">
                  <c:v>43</c:v>
                </c:pt>
                <c:pt idx="6">
                  <c:v>45</c:v>
                </c:pt>
                <c:pt idx="7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5-4CFF-BCD2-31D5FAE75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9869376"/>
        <c:axId val="699869704"/>
      </c:barChart>
      <c:catAx>
        <c:axId val="699869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869704"/>
        <c:crosses val="autoZero"/>
        <c:auto val="1"/>
        <c:lblAlgn val="ctr"/>
        <c:lblOffset val="100"/>
        <c:noMultiLvlLbl val="0"/>
      </c:catAx>
      <c:valAx>
        <c:axId val="6998697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986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No/Don't know</c:v>
                </c:pt>
                <c:pt idx="1">
                  <c:v>Yes</c:v>
                </c:pt>
                <c:pt idx="3">
                  <c:v>Democrats</c:v>
                </c:pt>
                <c:pt idx="4">
                  <c:v>Republicans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52</c:v>
                </c:pt>
                <c:pt idx="1">
                  <c:v>48</c:v>
                </c:pt>
                <c:pt idx="3">
                  <c:v>10</c:v>
                </c:pt>
                <c:pt idx="4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B4-4FCC-AE6E-1EC8DE400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23966784"/>
        <c:axId val="923964160"/>
      </c:barChart>
      <c:catAx>
        <c:axId val="923966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3964160"/>
        <c:crosses val="autoZero"/>
        <c:auto val="1"/>
        <c:lblAlgn val="ctr"/>
        <c:lblOffset val="100"/>
        <c:noMultiLvlLbl val="0"/>
      </c:catAx>
      <c:valAx>
        <c:axId val="9239641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3966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Ideological position of media</a:t>
            </a:r>
            <a:r>
              <a:rPr lang="en-US" b="0" baseline="0" dirty="0"/>
              <a:t>n voter</a:t>
            </a:r>
            <a:endParaRPr lang="en-US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3285024154589372E-2"/>
          <c:y val="0.16097784175809832"/>
          <c:w val="0.97342995169082125"/>
          <c:h val="0.698932178144368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Median Democrat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Sheet1!$A$2:$A$4</c:f>
              <c:numCache>
                <c:formatCode>General</c:formatCode>
                <c:ptCount val="3"/>
                <c:pt idx="0">
                  <c:v>1994</c:v>
                </c:pt>
                <c:pt idx="1">
                  <c:v>2011</c:v>
                </c:pt>
                <c:pt idx="2">
                  <c:v>2017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47</c:v>
                </c:pt>
                <c:pt idx="1">
                  <c:v>40</c:v>
                </c:pt>
                <c:pt idx="2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42-400D-99FE-C79D2D0B3A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Median Republican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Sheet1!$A$2:$A$4</c:f>
              <c:numCache>
                <c:formatCode>General</c:formatCode>
                <c:ptCount val="3"/>
                <c:pt idx="0">
                  <c:v>1994</c:v>
                </c:pt>
                <c:pt idx="1">
                  <c:v>2011</c:v>
                </c:pt>
                <c:pt idx="2">
                  <c:v>2017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54</c:v>
                </c:pt>
                <c:pt idx="1">
                  <c:v>60</c:v>
                </c:pt>
                <c:pt idx="2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42-400D-99FE-C79D2D0B3A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8094528"/>
        <c:axId val="808092888"/>
      </c:lineChart>
      <c:catAx>
        <c:axId val="80809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8092888"/>
        <c:crosses val="autoZero"/>
        <c:auto val="1"/>
        <c:lblAlgn val="ctr"/>
        <c:lblOffset val="100"/>
        <c:noMultiLvlLbl val="0"/>
      </c:catAx>
      <c:valAx>
        <c:axId val="808092888"/>
        <c:scaling>
          <c:orientation val="minMax"/>
          <c:max val="80"/>
          <c:min val="20"/>
        </c:scaling>
        <c:delete val="1"/>
        <c:axPos val="l"/>
        <c:numFmt formatCode="General" sourceLinked="1"/>
        <c:majorTickMark val="none"/>
        <c:minorTickMark val="none"/>
        <c:tickLblPos val="nextTo"/>
        <c:crossAx val="808094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D80-4435-B590-32F87FA6593C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D80-4435-B590-32F87FA6593C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D80-4435-B590-32F87FA6593C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D80-4435-B590-32F87FA6593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"opponents"</c:v>
                </c:pt>
                <c:pt idx="1">
                  <c:v>"enemies"</c:v>
                </c:pt>
                <c:pt idx="3">
                  <c:v>"opponents"</c:v>
                </c:pt>
                <c:pt idx="4">
                  <c:v>"enemies"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59</c:v>
                </c:pt>
                <c:pt idx="1">
                  <c:v>41</c:v>
                </c:pt>
                <c:pt idx="3">
                  <c:v>43</c:v>
                </c:pt>
                <c:pt idx="4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80-4435-B590-32F87FA65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58879880"/>
        <c:axId val="758880208"/>
      </c:barChart>
      <c:catAx>
        <c:axId val="758879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880208"/>
        <c:crosses val="autoZero"/>
        <c:auto val="1"/>
        <c:lblAlgn val="ctr"/>
        <c:lblOffset val="100"/>
        <c:noMultiLvlLbl val="0"/>
      </c:catAx>
      <c:valAx>
        <c:axId val="758880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8879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358985208624624"/>
          <c:y val="1.1299435028248588E-2"/>
          <c:w val="0.757718559128707"/>
          <c:h val="0.937853107344632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Biden mentally impaired</c:v>
                </c:pt>
                <c:pt idx="1">
                  <c:v>Vote machines rigged</c:v>
                </c:pt>
                <c:pt idx="2">
                  <c:v>CDC faked Covid</c:v>
                </c:pt>
                <c:pt idx="3">
                  <c:v>Harris not citizen</c:v>
                </c:pt>
                <c:pt idx="4">
                  <c:v>Fauci paid Wuhan</c:v>
                </c:pt>
                <c:pt idx="5">
                  <c:v>Trump cut soc sec</c:v>
                </c:pt>
                <c:pt idx="6">
                  <c:v>Trump had stroke</c:v>
                </c:pt>
                <c:pt idx="7">
                  <c:v>Trump faked Covid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82</c:v>
                </c:pt>
                <c:pt idx="1">
                  <c:v>76</c:v>
                </c:pt>
                <c:pt idx="2">
                  <c:v>54</c:v>
                </c:pt>
                <c:pt idx="3">
                  <c:v>38</c:v>
                </c:pt>
                <c:pt idx="4">
                  <c:v>34</c:v>
                </c:pt>
                <c:pt idx="5">
                  <c:v>6</c:v>
                </c:pt>
                <c:pt idx="6">
                  <c:v>16</c:v>
                </c:pt>
                <c:pt idx="7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5-4CFF-BCD2-31D5FAE75B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Biden mentally impaired</c:v>
                </c:pt>
                <c:pt idx="1">
                  <c:v>Vote machines rigged</c:v>
                </c:pt>
                <c:pt idx="2">
                  <c:v>CDC faked Covid</c:v>
                </c:pt>
                <c:pt idx="3">
                  <c:v>Harris not citizen</c:v>
                </c:pt>
                <c:pt idx="4">
                  <c:v>Fauci paid Wuhan</c:v>
                </c:pt>
                <c:pt idx="5">
                  <c:v>Trump cut soc sec</c:v>
                </c:pt>
                <c:pt idx="6">
                  <c:v>Trump had stroke</c:v>
                </c:pt>
                <c:pt idx="7">
                  <c:v>Trump faked Covid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22</c:v>
                </c:pt>
                <c:pt idx="1">
                  <c:v>23</c:v>
                </c:pt>
                <c:pt idx="2">
                  <c:v>19</c:v>
                </c:pt>
                <c:pt idx="3">
                  <c:v>12</c:v>
                </c:pt>
                <c:pt idx="4">
                  <c:v>19</c:v>
                </c:pt>
                <c:pt idx="5">
                  <c:v>46</c:v>
                </c:pt>
                <c:pt idx="6">
                  <c:v>47</c:v>
                </c:pt>
                <c:pt idx="7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C8-4538-ABE3-8095E8999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9869376"/>
        <c:axId val="699869704"/>
      </c:barChart>
      <c:catAx>
        <c:axId val="699869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869704"/>
        <c:crosses val="autoZero"/>
        <c:auto val="1"/>
        <c:lblAlgn val="ctr"/>
        <c:lblOffset val="100"/>
        <c:noMultiLvlLbl val="0"/>
      </c:catAx>
      <c:valAx>
        <c:axId val="6998697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986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93601368010817"/>
          <c:y val="0.17679558011049723"/>
          <c:w val="0.68675097431002941"/>
          <c:h val="0.7884767166535122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9924242424242425"/>
                  <c:y val="-6.314127861089302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C3D-497D-8D4A-C944F4C00646}"/>
                </c:ext>
              </c:extLst>
            </c:dLbl>
            <c:dLbl>
              <c:idx val="1"/>
              <c:layout>
                <c:manualLayout>
                  <c:x val="-0.2878787878787879"/>
                  <c:y val="-9.471191791633781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C3D-497D-8D4A-C944F4C006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daily newspaper</c:v>
                </c:pt>
                <c:pt idx="1">
                  <c:v>network evening news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63000000</c:v>
                </c:pt>
                <c:pt idx="1">
                  <c:v>55000000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3D-497D-8D4A-C944F4C006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13958216"/>
        <c:axId val="713957888"/>
      </c:barChart>
      <c:catAx>
        <c:axId val="713958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3957888"/>
        <c:crosses val="autoZero"/>
        <c:auto val="1"/>
        <c:lblAlgn val="ctr"/>
        <c:lblOffset val="100"/>
        <c:noMultiLvlLbl val="0"/>
      </c:catAx>
      <c:valAx>
        <c:axId val="713957888"/>
        <c:scaling>
          <c:orientation val="minMax"/>
          <c:min val="0"/>
        </c:scaling>
        <c:delete val="1"/>
        <c:axPos val="b"/>
        <c:numFmt formatCode="#,##0" sourceLinked="1"/>
        <c:majorTickMark val="none"/>
        <c:minorTickMark val="none"/>
        <c:tickLblPos val="nextTo"/>
        <c:crossAx val="713958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b="0" dirty="0"/>
              <a:t>Audience (in millions</a:t>
            </a:r>
            <a:r>
              <a:rPr lang="en-US" dirty="0"/>
              <a:t>)</a:t>
            </a:r>
          </a:p>
        </c:rich>
      </c:tx>
      <c:layout>
        <c:manualLayout>
          <c:xMode val="edge"/>
          <c:yMode val="edge"/>
          <c:x val="0.287174711881787"/>
          <c:y val="4.2328042328042298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Audience (in millions)</c:v>
                </c:pt>
              </c:strCache>
            </c:strRef>
          </c:tx>
          <c:spPr>
            <a:ln w="25400">
              <a:solidFill>
                <a:srgbClr val="0070C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12</c:v>
                </c:pt>
                <c:pt idx="2">
                  <c:v>32</c:v>
                </c:pt>
                <c:pt idx="3">
                  <c:v>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2F-E149-B3F1-24EA88B0E2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553728"/>
        <c:axId val="152555520"/>
      </c:lineChart>
      <c:catAx>
        <c:axId val="152553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2555520"/>
        <c:crosses val="autoZero"/>
        <c:auto val="1"/>
        <c:lblAlgn val="ctr"/>
        <c:lblOffset val="100"/>
        <c:noMultiLvlLbl val="0"/>
      </c:catAx>
      <c:valAx>
        <c:axId val="1525555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25537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400" b="1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0.15079</cdr:x>
      <cdr:y>0.40407</cdr:y>
    </cdr:from>
    <cdr:to>
      <cdr:x>0.27249</cdr:x>
      <cdr:y>0.66303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87E745E-FE12-4557-8732-999FBE06516C}"/>
            </a:ext>
          </a:extLst>
        </cdr:cNvPr>
        <cdr:cNvSpPr txBox="1"/>
      </cdr:nvSpPr>
      <cdr:spPr>
        <a:xfrm xmlns:a="http://schemas.openxmlformats.org/drawingml/2006/main">
          <a:off x="1240971" y="1828800"/>
          <a:ext cx="1001486" cy="11720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2000" dirty="0"/>
        </a:p>
      </cdr:txBody>
    </cdr:sp>
  </cdr:relSizeAnchor>
  <cdr:relSizeAnchor xmlns:cdr="http://schemas.openxmlformats.org/drawingml/2006/chartDrawing">
    <cdr:from>
      <cdr:x>0.59612</cdr:x>
      <cdr:y>0.68492</cdr:y>
    </cdr:from>
    <cdr:to>
      <cdr:x>0.71781</cdr:x>
      <cdr:y>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E319A92-A02B-4304-B1E0-5CA5A4CB857E}"/>
            </a:ext>
          </a:extLst>
        </cdr:cNvPr>
        <cdr:cNvSpPr txBox="1"/>
      </cdr:nvSpPr>
      <cdr:spPr>
        <a:xfrm xmlns:a="http://schemas.openxmlformats.org/drawingml/2006/main">
          <a:off x="4905828" y="3099934"/>
          <a:ext cx="1001486" cy="14260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2000" dirty="0"/>
        </a:p>
      </cdr:txBody>
    </cdr:sp>
  </cdr:relSizeAnchor>
  <cdr:relSizeAnchor xmlns:cdr="http://schemas.openxmlformats.org/drawingml/2006/chartDrawing">
    <cdr:from>
      <cdr:x>0.18959</cdr:x>
      <cdr:y>0.33592</cdr:y>
    </cdr:from>
    <cdr:to>
      <cdr:x>0.21429</cdr:x>
      <cdr:y>0.40407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5FB3DEB4-BC0C-487F-BB7B-233D979467DA}"/>
            </a:ext>
          </a:extLst>
        </cdr:cNvPr>
        <cdr:cNvCxnSpPr/>
      </cdr:nvCxnSpPr>
      <cdr:spPr>
        <a:xfrm xmlns:a="http://schemas.openxmlformats.org/drawingml/2006/main" flipH="1" flipV="1">
          <a:off x="1560286" y="1520371"/>
          <a:ext cx="203200" cy="30842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0.14387</cdr:y>
    </cdr:from>
    <cdr:to>
      <cdr:x>0.0979</cdr:x>
      <cdr:y>0.36714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2285305-D038-4181-92BE-D358EAB35B90}"/>
            </a:ext>
          </a:extLst>
        </cdr:cNvPr>
        <cdr:cNvSpPr txBox="1"/>
      </cdr:nvSpPr>
      <cdr:spPr>
        <a:xfrm xmlns:a="http://schemas.openxmlformats.org/drawingml/2006/main">
          <a:off x="0" y="606288"/>
          <a:ext cx="1064246" cy="9409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>
              <a:solidFill>
                <a:srgbClr val="C00000"/>
              </a:solidFill>
            </a:rPr>
            <a:t>Election was stolen from Donald Trump</a:t>
          </a:r>
        </a:p>
      </cdr:txBody>
    </cdr:sp>
  </cdr:relSizeAnchor>
  <cdr:relSizeAnchor xmlns:cdr="http://schemas.openxmlformats.org/drawingml/2006/chartDrawing">
    <cdr:from>
      <cdr:x>0</cdr:x>
      <cdr:y>0.57416</cdr:y>
    </cdr:from>
    <cdr:to>
      <cdr:x>0.0979</cdr:x>
      <cdr:y>0.79743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3D05FA2F-8CFF-4104-9301-8EFA56C30A31}"/>
            </a:ext>
          </a:extLst>
        </cdr:cNvPr>
        <cdr:cNvSpPr txBox="1"/>
      </cdr:nvSpPr>
      <cdr:spPr>
        <a:xfrm xmlns:a="http://schemas.openxmlformats.org/drawingml/2006/main">
          <a:off x="-817563" y="2419628"/>
          <a:ext cx="1064246" cy="9409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800" dirty="0">
              <a:solidFill>
                <a:srgbClr val="C00000"/>
              </a:solidFill>
            </a:rPr>
            <a:t>Is it </a:t>
          </a:r>
          <a:r>
            <a:rPr lang="en-US" sz="2800" u="sng" dirty="0">
              <a:solidFill>
                <a:srgbClr val="C00000"/>
              </a:solidFill>
            </a:rPr>
            <a:t>very</a:t>
          </a:r>
          <a:r>
            <a:rPr lang="en-US" sz="2800" dirty="0">
              <a:solidFill>
                <a:srgbClr val="C00000"/>
              </a:solidFill>
            </a:rPr>
            <a:t> important for people to wear a mask when in public?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0.02277</cdr:x>
      <cdr:y>0.65367</cdr:y>
    </cdr:from>
    <cdr:to>
      <cdr:x>0.147</cdr:x>
      <cdr:y>0.86381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640A87D-4DDB-497C-85FC-A1A938E94928}"/>
            </a:ext>
          </a:extLst>
        </cdr:cNvPr>
        <cdr:cNvSpPr txBox="1"/>
      </cdr:nvSpPr>
      <cdr:spPr>
        <a:xfrm xmlns:a="http://schemas.openxmlformats.org/drawingml/2006/main">
          <a:off x="239485" y="2844346"/>
          <a:ext cx="130628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b="1" dirty="0"/>
            <a:t>Liberal</a:t>
          </a:r>
        </a:p>
      </cdr:txBody>
    </cdr:sp>
  </cdr:relSizeAnchor>
  <cdr:relSizeAnchor xmlns:cdr="http://schemas.openxmlformats.org/drawingml/2006/chartDrawing">
    <cdr:from>
      <cdr:x>0.06781</cdr:x>
      <cdr:y>0.27128</cdr:y>
    </cdr:from>
    <cdr:to>
      <cdr:x>0.06781</cdr:x>
      <cdr:y>0.62616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EF20D1DC-0A37-43CC-9E9D-690345AB7546}"/>
            </a:ext>
          </a:extLst>
        </cdr:cNvPr>
        <cdr:cNvCxnSpPr/>
      </cdr:nvCxnSpPr>
      <cdr:spPr>
        <a:xfrm xmlns:a="http://schemas.openxmlformats.org/drawingml/2006/main">
          <a:off x="713014" y="1232283"/>
          <a:ext cx="0" cy="1612063"/>
        </a:xfrm>
        <a:prstGeom xmlns:a="http://schemas.openxmlformats.org/drawingml/2006/main" prst="straightConnector1">
          <a:avLst/>
        </a:prstGeom>
        <a:ln xmlns:a="http://schemas.openxmlformats.org/drawingml/2006/main" w="57150"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0.30156</cdr:x>
      <cdr:y>0.22058</cdr:y>
    </cdr:from>
    <cdr:to>
      <cdr:x>0.38183</cdr:x>
      <cdr:y>0.42176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6AC7AE2-4571-47E0-B8A2-847AE2365675}"/>
            </a:ext>
          </a:extLst>
        </cdr:cNvPr>
        <cdr:cNvSpPr txBox="1"/>
      </cdr:nvSpPr>
      <cdr:spPr>
        <a:xfrm xmlns:a="http://schemas.openxmlformats.org/drawingml/2006/main">
          <a:off x="3171092" y="1001981"/>
          <a:ext cx="844061" cy="913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dirty="0"/>
            <a:t>median Republican</a:t>
          </a:r>
        </a:p>
      </cdr:txBody>
    </cdr:sp>
  </cdr:relSizeAnchor>
  <cdr:relSizeAnchor xmlns:cdr="http://schemas.openxmlformats.org/drawingml/2006/chartDrawing">
    <cdr:from>
      <cdr:x>0.54638</cdr:x>
      <cdr:y>0.42807</cdr:y>
    </cdr:from>
    <cdr:to>
      <cdr:x>0.6288</cdr:x>
      <cdr:y>0.62931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B2E623E9-2B76-4FEE-8E56-3EA29D683011}"/>
            </a:ext>
          </a:extLst>
        </cdr:cNvPr>
        <cdr:cNvSpPr txBox="1"/>
      </cdr:nvSpPr>
      <cdr:spPr>
        <a:xfrm xmlns:a="http://schemas.openxmlformats.org/drawingml/2006/main">
          <a:off x="5745480" y="1944516"/>
          <a:ext cx="866725" cy="9141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1" dirty="0"/>
            <a:t>median Democrat</a:t>
          </a:r>
        </a:p>
      </cdr:txBody>
    </cdr:sp>
  </cdr:relSizeAnchor>
  <cdr:relSizeAnchor xmlns:cdr="http://schemas.openxmlformats.org/drawingml/2006/chartDrawing">
    <cdr:from>
      <cdr:x>0.35641</cdr:x>
      <cdr:y>0.30419</cdr:y>
    </cdr:from>
    <cdr:to>
      <cdr:x>0.38183</cdr:x>
      <cdr:y>0.37542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8853F34E-1A47-45A0-BDF5-6117387ED9A5}"/>
            </a:ext>
          </a:extLst>
        </cdr:cNvPr>
        <cdr:cNvCxnSpPr/>
      </cdr:nvCxnSpPr>
      <cdr:spPr>
        <a:xfrm xmlns:a="http://schemas.openxmlformats.org/drawingml/2006/main">
          <a:off x="3747868" y="1381809"/>
          <a:ext cx="267286" cy="323557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0.632</cdr:x>
      <cdr:y>0.50232</cdr:y>
    </cdr:from>
    <cdr:to>
      <cdr:x>0.67161</cdr:x>
      <cdr:y>0.57053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261D1A15-E05D-42F0-BA01-AC970683EDCF}"/>
            </a:ext>
          </a:extLst>
        </cdr:cNvPr>
        <cdr:cNvCxnSpPr/>
      </cdr:nvCxnSpPr>
      <cdr:spPr>
        <a:xfrm xmlns:a="http://schemas.openxmlformats.org/drawingml/2006/main" flipH="1">
          <a:off x="6645812" y="2281810"/>
          <a:ext cx="416560" cy="30982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0.1439</cdr:y>
    </cdr:from>
    <cdr:to>
      <cdr:x>0.08959</cdr:x>
      <cdr:y>0.36133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80D91B6-E1C1-4B9B-B83E-2EABFC506184}"/>
            </a:ext>
          </a:extLst>
        </cdr:cNvPr>
        <cdr:cNvSpPr txBox="1"/>
      </cdr:nvSpPr>
      <cdr:spPr>
        <a:xfrm xmlns:a="http://schemas.openxmlformats.org/drawingml/2006/main">
          <a:off x="0" y="578885"/>
          <a:ext cx="901147" cy="8746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How Republicans see Democrats</a:t>
          </a:r>
        </a:p>
      </cdr:txBody>
    </cdr:sp>
  </cdr:relSizeAnchor>
  <cdr:relSizeAnchor xmlns:cdr="http://schemas.openxmlformats.org/drawingml/2006/chartDrawing">
    <cdr:from>
      <cdr:x>0</cdr:x>
      <cdr:y>0.59554</cdr:y>
    </cdr:from>
    <cdr:to>
      <cdr:x>0.09091</cdr:x>
      <cdr:y>0.82284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96BA714-633E-4327-8B4A-C4DE561718B7}"/>
            </a:ext>
          </a:extLst>
        </cdr:cNvPr>
        <cdr:cNvSpPr txBox="1"/>
      </cdr:nvSpPr>
      <cdr:spPr>
        <a:xfrm xmlns:a="http://schemas.openxmlformats.org/drawingml/2006/main">
          <a:off x="-1036320" y="239567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How Democrats see Republicans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0.80127</cdr:x>
      <cdr:y>0.23508</cdr:y>
    </cdr:from>
    <cdr:to>
      <cdr:x>0.88538</cdr:x>
      <cdr:y>0.43847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1967CBA-1099-4A4A-A09F-44551527208E}"/>
            </a:ext>
          </a:extLst>
        </cdr:cNvPr>
        <cdr:cNvSpPr txBox="1"/>
      </cdr:nvSpPr>
      <cdr:spPr>
        <a:xfrm xmlns:a="http://schemas.openxmlformats.org/drawingml/2006/main">
          <a:off x="8710750" y="105686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/>
            <a:t>Democrats</a:t>
          </a:r>
        </a:p>
      </cdr:txBody>
    </cdr:sp>
  </cdr:relSizeAnchor>
  <cdr:relSizeAnchor xmlns:cdr="http://schemas.openxmlformats.org/drawingml/2006/chartDrawing">
    <cdr:from>
      <cdr:x>0.80249</cdr:x>
      <cdr:y>0.31614</cdr:y>
    </cdr:from>
    <cdr:to>
      <cdr:x>0.8866</cdr:x>
      <cdr:y>0.51953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B6968CA-6BFC-426C-B6A1-9883FBA3C70C}"/>
            </a:ext>
          </a:extLst>
        </cdr:cNvPr>
        <cdr:cNvSpPr txBox="1"/>
      </cdr:nvSpPr>
      <cdr:spPr>
        <a:xfrm xmlns:a="http://schemas.openxmlformats.org/drawingml/2006/main">
          <a:off x="8724003" y="142129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  <a:p xmlns:a="http://schemas.openxmlformats.org/drawingml/2006/main">
          <a:r>
            <a:rPr lang="en-US" sz="2800" dirty="0"/>
            <a:t>Republicans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0.13723</cdr:x>
      <cdr:y>0</cdr:y>
    </cdr:from>
    <cdr:to>
      <cdr:x>0.62839</cdr:x>
      <cdr:y>0.22072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77A4707-6F69-4F4B-BAB6-A26F21D184C2}"/>
            </a:ext>
          </a:extLst>
        </cdr:cNvPr>
        <cdr:cNvSpPr txBox="1"/>
      </cdr:nvSpPr>
      <cdr:spPr>
        <a:xfrm xmlns:a="http://schemas.openxmlformats.org/drawingml/2006/main">
          <a:off x="1085592" y="0"/>
          <a:ext cx="3885300" cy="6659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Size of daily audience (viewers/subscribers)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0.61508</cdr:x>
      <cdr:y>0.66986</cdr:y>
    </cdr:from>
    <cdr:to>
      <cdr:x>0.82407</cdr:x>
      <cdr:y>0.87081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61857" y="3048001"/>
          <a:ext cx="171994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0.6084</cdr:y>
    </cdr:from>
    <cdr:to>
      <cdr:x>0.09091</cdr:x>
      <cdr:y>0.83571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CD312D3-A602-41A7-8023-7B10A8A5AF5E}"/>
            </a:ext>
          </a:extLst>
        </cdr:cNvPr>
        <cdr:cNvSpPr txBox="1"/>
      </cdr:nvSpPr>
      <cdr:spPr>
        <a:xfrm xmlns:a="http://schemas.openxmlformats.org/drawingml/2006/main">
          <a:off x="-1036320" y="244744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rgbClr val="0070C0"/>
              </a:solidFill>
            </a:rPr>
            <a:t>Democrats</a:t>
          </a:r>
        </a:p>
      </cdr:txBody>
    </cdr:sp>
  </cdr:relSizeAnchor>
  <cdr:relSizeAnchor xmlns:cdr="http://schemas.openxmlformats.org/drawingml/2006/chartDrawing">
    <cdr:from>
      <cdr:x>0</cdr:x>
      <cdr:y>0.22125</cdr:y>
    </cdr:from>
    <cdr:to>
      <cdr:x>0.09596</cdr:x>
      <cdr:y>0.44856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E9D3B716-2D2A-4F85-A28D-2079BD914951}"/>
            </a:ext>
          </a:extLst>
        </cdr:cNvPr>
        <cdr:cNvSpPr txBox="1"/>
      </cdr:nvSpPr>
      <cdr:spPr>
        <a:xfrm xmlns:a="http://schemas.openxmlformats.org/drawingml/2006/main">
          <a:off x="0" y="890027"/>
          <a:ext cx="9652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>
              <a:solidFill>
                <a:srgbClr val="FF0000"/>
              </a:solidFill>
            </a:rPr>
            <a:t>Republicans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0.32179</cdr:y>
    </cdr:from>
    <cdr:to>
      <cdr:x>0.09264</cdr:x>
      <cdr:y>0.58552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12620574-1265-4572-A3BA-839E7E3C7E9A}"/>
            </a:ext>
          </a:extLst>
        </cdr:cNvPr>
        <cdr:cNvSpPr txBox="1"/>
      </cdr:nvSpPr>
      <cdr:spPr>
        <a:xfrm xmlns:a="http://schemas.openxmlformats.org/drawingml/2006/main">
          <a:off x="-817563" y="1178035"/>
          <a:ext cx="1007142" cy="965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Has the pandemic been made out to be a bigger deal than it actually is?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3959A-C2BF-4F83-8C7D-7BA07AFC36CB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7424F-0B27-4CCC-8064-4D788D382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15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29EA44-EC7E-42EC-814A-FD8F28E087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3585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882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During WWI, multiple countries produced false videos of supposed war crimes by the other side in order to rally their domestic publics. These could be incredibly realistic.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3670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Obviously, news media primarily function on supply side. But understanding of interaction between supply and demand-side dynamics is critical for thinking about potential policy responses.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857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516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IPSOS 2017  index based on answers from over 50,000 people to 28 questions on various topics: immigration levels, crime rates, teenage pregnancy, obesity levels, how happy people are, unemployment rates, smartphone ownership, etc.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DC7D54-E0E0-E84D-B3FC-A5E990EFE0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490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Arbitron ratings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292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3E8A42-86E4-4CC1-838B-F2E588C6A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533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Average # channels: 1980: 14; 2016: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940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dirty="0"/>
              <a:t>Most shared by a few “super spreaders”</a:t>
            </a:r>
            <a:endParaRPr sz="2000" dirty="0"/>
          </a:p>
        </p:txBody>
      </p:sp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0701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5/16/2021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885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5262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5/16/2021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32415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ED75-EBCD-834E-93BA-F63EF46E9656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B505-3E52-2047-ACDD-57D394456C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96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284130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6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600" cap="all" spc="20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156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ctr"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49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459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56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99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3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 algn="ctr">
              <a:defRPr b="1">
                <a:solidFill>
                  <a:srgbClr val="0070C0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73365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02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6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135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408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9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29896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17242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897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934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350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35670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01831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5/16/2021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489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F8CBE18-8BDC-4699-B296-9D349F88F6BF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74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4" Type="http://schemas.openxmlformats.org/officeDocument/2006/relationships/chart" Target="../charts/char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4" Type="http://schemas.openxmlformats.org/officeDocument/2006/relationships/chart" Target="../charts/char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16259"/>
            <a:ext cx="11943470" cy="4104758"/>
          </a:xfrm>
        </p:spPr>
        <p:txBody>
          <a:bodyPr>
            <a:noAutofit/>
          </a:bodyPr>
          <a:lstStyle/>
          <a:p>
            <a:pPr algn="ctr"/>
            <a:br>
              <a:rPr lang="en-US" sz="6600" dirty="0"/>
            </a:br>
            <a:br>
              <a:rPr lang="en-US" sz="6600" dirty="0"/>
            </a:br>
            <a:br>
              <a:rPr lang="en-US" sz="6600" dirty="0"/>
            </a:br>
            <a:br>
              <a:rPr lang="en-US" sz="5400" dirty="0"/>
            </a:br>
            <a:r>
              <a:rPr lang="en-US" sz="5400" dirty="0"/>
              <a:t>America’s Misinformation crisis</a:t>
            </a:r>
            <a:br>
              <a:rPr lang="en-US" sz="5400" dirty="0"/>
            </a:br>
            <a:r>
              <a:rPr lang="en-US" sz="3600" cap="small" dirty="0"/>
              <a:t>Tom Patterson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						</a:t>
            </a:r>
            <a:r>
              <a:rPr lang="en-US" sz="2400" cap="none" dirty="0"/>
              <a:t>“Once a country tolerates dishonesty, </a:t>
            </a:r>
            <a:br>
              <a:rPr lang="en-US" sz="2400" cap="none" dirty="0"/>
            </a:br>
            <a:r>
              <a:rPr lang="en-US" sz="2400" cap="none" dirty="0"/>
              <a:t>						then everything else falls apart.”</a:t>
            </a:r>
            <a:br>
              <a:rPr lang="en-US" sz="2400" cap="none" dirty="0"/>
            </a:br>
            <a:r>
              <a:rPr lang="en-US" sz="2400" cap="none" dirty="0"/>
              <a:t>							- columnist David Brooks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/>
              <a:t>McGraw Hill Webinar, May 13, 2021</a:t>
            </a:r>
          </a:p>
        </p:txBody>
      </p:sp>
    </p:spTree>
    <p:extLst>
      <p:ext uri="{BB962C8B-B14F-4D97-AF65-F5344CB8AC3E}">
        <p14:creationId xmlns:p14="http://schemas.microsoft.com/office/powerpoint/2010/main" val="4215948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6AF1AD2-0F72-4534-B583-2FFE22BE7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events were fueled by misinformation –</a:t>
            </a:r>
            <a:br>
              <a:rPr lang="en-US" dirty="0"/>
            </a:br>
            <a:r>
              <a:rPr lang="en-US" dirty="0"/>
              <a:t>millions of Americans refused to accept the facts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D89E04FC-B1D0-4047-BEA6-C0472D22A327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1020417" y="1881808"/>
          <a:ext cx="10164418" cy="4214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1FBD8EF-FE76-47FD-A44F-D5B9E7CCE295}"/>
              </a:ext>
            </a:extLst>
          </p:cNvPr>
          <p:cNvSpPr txBox="1"/>
          <p:nvPr/>
        </p:nvSpPr>
        <p:spPr>
          <a:xfrm flipH="1">
            <a:off x="615562" y="6268278"/>
            <a:ext cx="820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Sources: Gallup poll, May 2020, for Covid; Fox News poll, Dec 2020, for election</a:t>
            </a:r>
          </a:p>
        </p:txBody>
      </p:sp>
    </p:spTree>
    <p:extLst>
      <p:ext uri="{BB962C8B-B14F-4D97-AF65-F5344CB8AC3E}">
        <p14:creationId xmlns:p14="http://schemas.microsoft.com/office/powerpoint/2010/main" val="2530357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53DB6-872A-4537-BF7E-A6FEE0A27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133350"/>
            <a:ext cx="11091716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COVID 19c– </a:t>
            </a:r>
            <a:br>
              <a:rPr lang="en-US" dirty="0"/>
            </a:br>
            <a:r>
              <a:rPr lang="en-US" sz="3600" dirty="0"/>
              <a:t>Misinformation led to biggest public health failure in our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C8030-67B7-4D5B-9540-FC56770DB36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03513"/>
            <a:ext cx="10871200" cy="47840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United States should have been a world leader in reducing fatalities from Covid-19</a:t>
            </a:r>
          </a:p>
          <a:p>
            <a:pPr marL="0" indent="0">
              <a:buNone/>
            </a:pPr>
            <a:r>
              <a:rPr lang="en-US" dirty="0"/>
              <a:t>	Per capita, US has the most ICU units and hospital beds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Yet on deaths per capita, US ranks 165</a:t>
            </a:r>
            <a:r>
              <a:rPr lang="en-US" baseline="30000" dirty="0"/>
              <a:t>th</a:t>
            </a:r>
            <a:r>
              <a:rPr lang="en-US" dirty="0"/>
              <a:t> out of the world’s 177 countries for which there are data</a:t>
            </a:r>
          </a:p>
          <a:p>
            <a:pPr marL="0" indent="0">
              <a:buNone/>
            </a:pPr>
            <a:r>
              <a:rPr lang="en-US" dirty="0"/>
              <a:t>	If US had EU death rate – roughly 100,000 fewer deaths</a:t>
            </a:r>
          </a:p>
          <a:p>
            <a:pPr marL="0" indent="0">
              <a:buNone/>
            </a:pPr>
            <a:r>
              <a:rPr lang="en-US" dirty="0"/>
              <a:t>	If US had Canada’s death rate – roughly 350,000 fewer deaths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141FFA-5942-4292-AB25-A870EC6EF6D6}"/>
              </a:ext>
            </a:extLst>
          </p:cNvPr>
          <p:cNvSpPr txBox="1"/>
          <p:nvPr/>
        </p:nvSpPr>
        <p:spPr>
          <a:xfrm>
            <a:off x="251791" y="6321287"/>
            <a:ext cx="4256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Source: Johns Hopkins/World Bank data set.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185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15CD8-40AA-4C33-B109-83C8E2190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98" y="228600"/>
            <a:ext cx="11251966" cy="990600"/>
          </a:xfrm>
        </p:spPr>
        <p:txBody>
          <a:bodyPr>
            <a:noAutofit/>
          </a:bodyPr>
          <a:lstStyle/>
          <a:p>
            <a:r>
              <a:rPr lang="en-US" sz="4800" dirty="0"/>
              <a:t>Explaining the Rise of Misinformation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EAF7C-B7B4-42D7-B301-9DA184107BD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2743200"/>
            <a:ext cx="10871200" cy="3352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/>
              <a:t>Party Polarization</a:t>
            </a:r>
          </a:p>
        </p:txBody>
      </p:sp>
    </p:spTree>
    <p:extLst>
      <p:ext uri="{BB962C8B-B14F-4D97-AF65-F5344CB8AC3E}">
        <p14:creationId xmlns:p14="http://schemas.microsoft.com/office/powerpoint/2010/main" val="634998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9321E-7844-4772-ADD1-A2C432B00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8296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The widening partisan divide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CBF54CD-50B1-4C1A-A424-B69055AC3E7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542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A711A16-00C5-4A9D-A337-8334C3BDEC31}"/>
              </a:ext>
            </a:extLst>
          </p:cNvPr>
          <p:cNvSpPr txBox="1"/>
          <p:nvPr/>
        </p:nvSpPr>
        <p:spPr>
          <a:xfrm>
            <a:off x="1077686" y="2596243"/>
            <a:ext cx="1841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Conservative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629705-0D69-4CF5-91CC-601F08E7F870}"/>
              </a:ext>
            </a:extLst>
          </p:cNvPr>
          <p:cNvSpPr txBox="1"/>
          <p:nvPr/>
        </p:nvSpPr>
        <p:spPr>
          <a:xfrm>
            <a:off x="555171" y="6492875"/>
            <a:ext cx="5534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Derived from Pew Research Center’s poll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naalysis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683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418BC-5475-484C-927C-CEA47F941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9764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Perception of those in other party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1F42E7C-4386-44EC-983A-354D80D0566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36320" y="1737360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991855F-416C-4CCF-A56E-232F4B09D07A}"/>
              </a:ext>
            </a:extLst>
          </p:cNvPr>
          <p:cNvSpPr txBox="1"/>
          <p:nvPr/>
        </p:nvSpPr>
        <p:spPr>
          <a:xfrm>
            <a:off x="265043" y="6386731"/>
            <a:ext cx="4258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CBS News poll, February, 2021</a:t>
            </a:r>
          </a:p>
        </p:txBody>
      </p:sp>
    </p:spTree>
    <p:extLst>
      <p:ext uri="{BB962C8B-B14F-4D97-AF65-F5344CB8AC3E}">
        <p14:creationId xmlns:p14="http://schemas.microsoft.com/office/powerpoint/2010/main" val="302044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3833F-EBE0-44B1-8C01-C1B18BEE0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Why Polarization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79F17-D809-4D01-8366-7D8FAE147D3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30326" y="2011680"/>
            <a:ext cx="8990683" cy="408432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b="1" dirty="0"/>
              <a:t>Party polarization heightens: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3600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/>
              <a:t>	Cue-taking </a:t>
            </a:r>
            <a:r>
              <a:rPr lang="en-US" dirty="0"/>
              <a:t>– Our tendency to accept at face value 	claims made by our party leaders and by like-minded 	media sources</a:t>
            </a:r>
            <a:endParaRPr lang="en-US" sz="3600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3600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b="1" dirty="0"/>
              <a:t>	Confirmation Bias: </a:t>
            </a:r>
            <a:r>
              <a:rPr lang="en-US" sz="3600" dirty="0"/>
              <a:t>Our psychological tendency to 	interpret claims in ways that fit our partisan 	beliefs and 	biases.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02613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ED38-C3E8-4F83-AB6E-6036A9185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7" y="286603"/>
            <a:ext cx="11344206" cy="131359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Confirmation Bias –</a:t>
            </a:r>
            <a:br>
              <a:rPr lang="en-US" dirty="0"/>
            </a:br>
            <a:r>
              <a:rPr lang="en-US" sz="4000" dirty="0"/>
              <a:t>Accepting false claims that align with one’s partisanship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621EFE-F700-4CA0-BAA6-2B3F0C3C4D4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DCC00F8-D01A-45AD-9515-AA547E8736DE}"/>
              </a:ext>
            </a:extLst>
          </p:cNvPr>
          <p:cNvSpPr txBox="1"/>
          <p:nvPr/>
        </p:nvSpPr>
        <p:spPr>
          <a:xfrm>
            <a:off x="344557" y="6281530"/>
            <a:ext cx="773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Indiana University’s Observatory on Social Media survey, November 2020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3B535-7857-4E23-AA49-17CEC35B70D6}"/>
              </a:ext>
            </a:extLst>
          </p:cNvPr>
          <p:cNvSpPr/>
          <p:nvPr/>
        </p:nvSpPr>
        <p:spPr>
          <a:xfrm>
            <a:off x="8507896" y="2756452"/>
            <a:ext cx="914400" cy="3578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FA2118-4891-49D1-B539-EABC5BCF25F7}"/>
              </a:ext>
            </a:extLst>
          </p:cNvPr>
          <p:cNvSpPr/>
          <p:nvPr/>
        </p:nvSpPr>
        <p:spPr>
          <a:xfrm>
            <a:off x="8507896" y="3299791"/>
            <a:ext cx="914400" cy="3578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1619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14FDD-91E8-401D-8C46-1718A9F65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28600"/>
            <a:ext cx="12059478" cy="990600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Explaining Our Misinformation Crises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D15B1-6863-4783-AE17-7351F3A2B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85390"/>
            <a:ext cx="10058400" cy="34837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/>
              <a:t>Changes in </a:t>
            </a:r>
            <a:r>
              <a:rPr lang="en-US" sz="5400"/>
              <a:t>Media System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707179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D22FA-E6EB-40BB-BE30-3A99BD8CF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“Old” Low-Choice Media System </a:t>
            </a:r>
            <a:br>
              <a:rPr lang="en-US" dirty="0"/>
            </a:br>
            <a:r>
              <a:rPr lang="en-US" dirty="0"/>
              <a:t>(pre-1980)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D5AA43C-BAF6-40AB-9F0B-14CA61816E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46721" y="2241948"/>
          <a:ext cx="7910461" cy="3017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5103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AFBD5-C361-4336-9CF4-CC7BB2B37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86" y="0"/>
            <a:ext cx="11451102" cy="1450757"/>
          </a:xfrm>
        </p:spPr>
        <p:txBody>
          <a:bodyPr/>
          <a:lstStyle/>
          <a:p>
            <a:r>
              <a:rPr lang="en-US" dirty="0"/>
              <a:t>Consequences of Low-Choice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EFCBC-5C8E-4C56-BE5C-1CE2395A6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664" y="2321168"/>
            <a:ext cx="9355015" cy="3547925"/>
          </a:xfrm>
        </p:spPr>
        <p:txBody>
          <a:bodyPr/>
          <a:lstStyle/>
          <a:p>
            <a:r>
              <a:rPr lang="en-US" dirty="0"/>
              <a:t>1. 	An “information commons”</a:t>
            </a:r>
          </a:p>
          <a:p>
            <a:r>
              <a:rPr lang="en-US" dirty="0"/>
              <a:t>2. 	Rising level of information</a:t>
            </a:r>
          </a:p>
          <a:p>
            <a:r>
              <a:rPr lang="en-US" dirty="0"/>
              <a:t>3. 	“Depolarization”</a:t>
            </a:r>
          </a:p>
        </p:txBody>
      </p:sp>
    </p:spTree>
    <p:extLst>
      <p:ext uri="{BB962C8B-B14F-4D97-AF65-F5344CB8AC3E}">
        <p14:creationId xmlns:p14="http://schemas.microsoft.com/office/powerpoint/2010/main" val="1830395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4BCFE-59EA-4D70-A588-C20CCF21C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606FA-4E7D-40FA-81D9-5D45FB68758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2053882"/>
            <a:ext cx="10871200" cy="4042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Misinformation: </a:t>
            </a:r>
          </a:p>
          <a:p>
            <a:pPr marL="0" indent="0">
              <a:buNone/>
            </a:pPr>
            <a:r>
              <a:rPr lang="en-US" sz="3200" b="1" dirty="0"/>
              <a:t>	</a:t>
            </a:r>
            <a:r>
              <a:rPr lang="en-US" sz="3200" dirty="0"/>
              <a:t>False information that is held or spread, regardless of intent.</a:t>
            </a:r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600" b="1" dirty="0"/>
              <a:t>Disinformation: </a:t>
            </a:r>
          </a:p>
          <a:p>
            <a:pPr marL="0" indent="0">
              <a:buNone/>
            </a:pPr>
            <a:r>
              <a:rPr lang="en-US" sz="3200" b="1" dirty="0"/>
              <a:t>	</a:t>
            </a:r>
            <a:r>
              <a:rPr lang="en-US" sz="3200" dirty="0"/>
              <a:t>False information that is spread with the intent to mislead.</a:t>
            </a:r>
          </a:p>
        </p:txBody>
      </p:sp>
    </p:spTree>
    <p:extLst>
      <p:ext uri="{BB962C8B-B14F-4D97-AF65-F5344CB8AC3E}">
        <p14:creationId xmlns:p14="http://schemas.microsoft.com/office/powerpoint/2010/main" val="1644000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15160-1E09-4E85-9DE5-C54BF79F4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670" y="406168"/>
            <a:ext cx="9621078" cy="949569"/>
          </a:xfrm>
        </p:spPr>
        <p:txBody>
          <a:bodyPr>
            <a:noAutofit/>
          </a:bodyPr>
          <a:lstStyle/>
          <a:p>
            <a:r>
              <a:rPr lang="en-US" sz="3600" dirty="0"/>
              <a:t>Today’s High-Choice System:</a:t>
            </a:r>
            <a:br>
              <a:rPr lang="en-US" sz="3600" dirty="0"/>
            </a:br>
            <a:r>
              <a:rPr lang="en-US" sz="3600" dirty="0"/>
              <a:t>Elimination of Fairness Doctrine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F5D0F-9C00-4F19-BF85-3BEEECE4C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9861" y="2217965"/>
            <a:ext cx="7646504" cy="3961609"/>
          </a:xfrm>
        </p:spPr>
        <p:txBody>
          <a:bodyPr>
            <a:normAutofit lnSpcReduction="10000"/>
          </a:bodyPr>
          <a:lstStyle/>
          <a:p>
            <a:r>
              <a:rPr lang="en-US" sz="2625" dirty="0"/>
              <a:t>Fairness Doctrine required broadcast licensees to treat opposing sides “fairly” and to include public affairs programming –	</a:t>
            </a:r>
          </a:p>
          <a:p>
            <a:r>
              <a:rPr lang="en-US" sz="2625" b="1" dirty="0"/>
              <a:t>In 1987, the Fairness Doctrine was eliminated</a:t>
            </a:r>
            <a:r>
              <a:rPr lang="en-US" sz="2625" dirty="0"/>
              <a:t>, giving station owners freedom to air programming of their choosing.</a:t>
            </a:r>
          </a:p>
          <a:p>
            <a:r>
              <a:rPr lang="en-US" sz="2625" dirty="0"/>
              <a:t>Resulting developments:</a:t>
            </a:r>
          </a:p>
          <a:p>
            <a:pPr lvl="2"/>
            <a:r>
              <a:rPr lang="en-US" sz="2400" dirty="0"/>
              <a:t>Reduction in number of stations that aired news on hour</a:t>
            </a:r>
          </a:p>
          <a:p>
            <a:pPr lvl="2"/>
            <a:r>
              <a:rPr lang="en-US" sz="2400" dirty="0"/>
              <a:t>Increase in number of stations carrying partisan talk shows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2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979" y="362856"/>
            <a:ext cx="10930596" cy="13967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Effect of Eliminating Fairness Doctrine:</a:t>
            </a:r>
            <a:br>
              <a:rPr lang="en-US" dirty="0"/>
            </a:br>
            <a:r>
              <a:rPr lang="en-US" sz="3100" dirty="0"/>
              <a:t>Size of Weekly Political “Talk Show” Audience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24026" y="2057400"/>
          <a:ext cx="8686799" cy="4019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937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8915400" cy="1325562"/>
          </a:xfrm>
        </p:spPr>
        <p:txBody>
          <a:bodyPr>
            <a:normAutofit/>
          </a:bodyPr>
          <a:lstStyle/>
          <a:p>
            <a:r>
              <a:rPr lang="en-US" sz="3600" dirty="0"/>
              <a:t>Audience Share of Partisan Talk Shows</a:t>
            </a:r>
            <a:br>
              <a:rPr lang="en-US" sz="4000" dirty="0"/>
            </a:br>
            <a:r>
              <a:rPr lang="en-US" sz="4000" dirty="0"/>
              <a:t> </a:t>
            </a:r>
            <a:r>
              <a:rPr lang="en-US" sz="2700" dirty="0"/>
              <a:t>(weekly Arbitron ratings)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926771"/>
          <a:ext cx="8229600" cy="4193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29D3480-6059-487E-B709-D67B447C89CC}"/>
              </a:ext>
            </a:extLst>
          </p:cNvPr>
          <p:cNvSpPr txBox="1"/>
          <p:nvPr/>
        </p:nvSpPr>
        <p:spPr>
          <a:xfrm>
            <a:off x="278296" y="6533322"/>
            <a:ext cx="3185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Arbitron, March 2021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077528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03213"/>
            <a:ext cx="8572500" cy="120203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/>
              <a:t>The High Choice Media System–</a:t>
            </a:r>
            <a:br>
              <a:rPr lang="en-US" sz="4400" b="1" dirty="0"/>
            </a:br>
            <a:r>
              <a:rPr lang="en-US" sz="3200" b="1" dirty="0"/>
              <a:t>Emergence of Cable TV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52600" y="2057400"/>
          <a:ext cx="8760842" cy="4062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576967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09312-762F-4635-84BE-24BE274D2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Partisan News Comes to Cable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CAC1A-D6D5-47BF-BC4A-69F8B8D6B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3" y="1673943"/>
            <a:ext cx="8560903" cy="4064248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b="1" dirty="0"/>
              <a:t>Fox (1996) </a:t>
            </a:r>
            <a:r>
              <a:rPr lang="en-US" dirty="0"/>
              <a:t>– </a:t>
            </a:r>
            <a:r>
              <a:rPr lang="en-US" dirty="0" err="1"/>
              <a:t>Rubert</a:t>
            </a:r>
            <a:r>
              <a:rPr lang="en-US" dirty="0"/>
              <a:t> Murdoch starts Fox News as a conservative alternative, hiring Republican political consultant Roger Ailes to run it</a:t>
            </a:r>
          </a:p>
          <a:p>
            <a:endParaRPr lang="en-US" dirty="0"/>
          </a:p>
          <a:p>
            <a:r>
              <a:rPr lang="en-US" b="1" dirty="0"/>
              <a:t>MSNBC (2005) </a:t>
            </a:r>
            <a:r>
              <a:rPr lang="en-US" dirty="0"/>
              <a:t>– Started in 1996 as a competitor to CNN, shifted in 2005 to become liberal alternative to Fox</a:t>
            </a:r>
          </a:p>
          <a:p>
            <a:endParaRPr lang="en-US" dirty="0"/>
          </a:p>
          <a:p>
            <a:r>
              <a:rPr lang="en-US" b="1" dirty="0"/>
              <a:t>CNN (2013) – </a:t>
            </a:r>
            <a:r>
              <a:rPr lang="en-US" dirty="0"/>
              <a:t>Changes format by adding liberal-leaning talk shows to its lineup</a:t>
            </a:r>
          </a:p>
        </p:txBody>
      </p:sp>
    </p:spTree>
    <p:extLst>
      <p:ext uri="{BB962C8B-B14F-4D97-AF65-F5344CB8AC3E}">
        <p14:creationId xmlns:p14="http://schemas.microsoft.com/office/powerpoint/2010/main" val="1459363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F85EE-57F7-4417-B373-14C537FBE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Partisan Sorting:</a:t>
            </a:r>
            <a:br>
              <a:rPr lang="en-US" dirty="0"/>
            </a:br>
            <a:r>
              <a:rPr lang="en-US" dirty="0"/>
              <a:t>Cable News Audience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AC06490-08C7-49A4-8B59-4C1441BB080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75792" y="2001078"/>
          <a:ext cx="8587408" cy="3896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C04E8F-7823-41E8-B401-05C18C382341}"/>
              </a:ext>
            </a:extLst>
          </p:cNvPr>
          <p:cNvSpPr txBox="1"/>
          <p:nvPr/>
        </p:nvSpPr>
        <p:spPr>
          <a:xfrm>
            <a:off x="318052" y="6386731"/>
            <a:ext cx="4365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Pew Research Center poll, 2019</a:t>
            </a:r>
          </a:p>
        </p:txBody>
      </p:sp>
    </p:spTree>
    <p:extLst>
      <p:ext uri="{BB962C8B-B14F-4D97-AF65-F5344CB8AC3E}">
        <p14:creationId xmlns:p14="http://schemas.microsoft.com/office/powerpoint/2010/main" val="6232026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6EE84-3947-4271-B930-565462C95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High Choice System – </a:t>
            </a:r>
            <a:br>
              <a:rPr lang="en-US" dirty="0"/>
            </a:br>
            <a:r>
              <a:rPr lang="en-US" dirty="0"/>
              <a:t>Internet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9F1ABE8-6AD9-47E4-B7F9-DEFCF7BB480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86678" y="1842053"/>
          <a:ext cx="10068685" cy="4026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7305AF0-EF1F-4014-875C-8930852EBC72}"/>
              </a:ext>
            </a:extLst>
          </p:cNvPr>
          <p:cNvSpPr txBox="1"/>
          <p:nvPr/>
        </p:nvSpPr>
        <p:spPr>
          <a:xfrm>
            <a:off x="331304" y="5936974"/>
            <a:ext cx="2710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Feedspot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2021 </a:t>
            </a:r>
          </a:p>
        </p:txBody>
      </p:sp>
    </p:spTree>
    <p:extLst>
      <p:ext uri="{BB962C8B-B14F-4D97-AF65-F5344CB8AC3E}">
        <p14:creationId xmlns:p14="http://schemas.microsoft.com/office/powerpoint/2010/main" val="36456589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44187-EE6C-4DB8-BFBC-BEBD3AC39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Blogs as Echo Chambers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DE15E-A217-495D-9433-2D6BFAC2A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967" y="1991508"/>
            <a:ext cx="9303026" cy="4023360"/>
          </a:xfrm>
        </p:spPr>
        <p:txBody>
          <a:bodyPr>
            <a:normAutofit/>
          </a:bodyPr>
          <a:lstStyle/>
          <a:p>
            <a:r>
              <a:rPr lang="en-US" dirty="0"/>
              <a:t>Nearly all political blogs and websites are ideological and unwelcoming to those who hold diverse opinions.</a:t>
            </a:r>
          </a:p>
          <a:p>
            <a:r>
              <a:rPr lang="en-US" dirty="0"/>
              <a:t>Over 90 percent of links on political blogs/websites link to sites that cater to the same beliefs. </a:t>
            </a:r>
          </a:p>
        </p:txBody>
      </p:sp>
    </p:spTree>
    <p:extLst>
      <p:ext uri="{BB962C8B-B14F-4D97-AF65-F5344CB8AC3E}">
        <p14:creationId xmlns:p14="http://schemas.microsoft.com/office/powerpoint/2010/main" val="20307662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C5EF5-EE14-416D-A452-FBE392FA1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High Choice System –  </a:t>
            </a:r>
            <a:br>
              <a:rPr lang="en-US" dirty="0"/>
            </a:br>
            <a:r>
              <a:rPr lang="en-US" dirty="0"/>
              <a:t>Social Media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5B462C-9E1C-4634-9EE9-218ACB23ADF7}"/>
              </a:ext>
            </a:extLst>
          </p:cNvPr>
          <p:cNvSpPr txBox="1"/>
          <p:nvPr/>
        </p:nvSpPr>
        <p:spPr>
          <a:xfrm>
            <a:off x="767861" y="5819577"/>
            <a:ext cx="967463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David Rand, et al, “Shared Partisanship Dramatically Increases Social Tie Formation in a Twitter Field Experiment,”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Proceedings of the National Academy of Sciences, 2021.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518DB4B-45FF-4E3B-AAE7-7842C5CAE2A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36320" y="162457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16042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7BFDF-35F6-44DA-A3B2-DDDBFF8D8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3" y="286603"/>
            <a:ext cx="11268222" cy="1106099"/>
          </a:xfrm>
        </p:spPr>
        <p:txBody>
          <a:bodyPr>
            <a:normAutofit/>
          </a:bodyPr>
          <a:lstStyle/>
          <a:p>
            <a:r>
              <a:rPr lang="en-US" sz="4000" dirty="0"/>
              <a:t>High Choice System vs. Low-Choice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18C6B-E8C1-4339-845E-6BBC8E822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96086"/>
            <a:ext cx="10058400" cy="3773008"/>
          </a:xfrm>
        </p:spPr>
        <p:txBody>
          <a:bodyPr/>
          <a:lstStyle/>
          <a:p>
            <a:endParaRPr lang="en-US" dirty="0"/>
          </a:p>
          <a:p>
            <a:pPr algn="ctr"/>
            <a:r>
              <a:rPr lang="en-US" sz="4400" dirty="0"/>
              <a:t>Why the change matters</a:t>
            </a:r>
          </a:p>
        </p:txBody>
      </p:sp>
    </p:spTree>
    <p:extLst>
      <p:ext uri="{BB962C8B-B14F-4D97-AF65-F5344CB8AC3E}">
        <p14:creationId xmlns:p14="http://schemas.microsoft.com/office/powerpoint/2010/main" val="3146959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F1DFD-66F2-3942-BFAE-037336D4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909" y="0"/>
            <a:ext cx="7770813" cy="126609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/>
              <a:t>An Old Problem</a:t>
            </a:r>
            <a:br>
              <a:rPr lang="en-US" dirty="0"/>
            </a:br>
            <a:r>
              <a:rPr lang="en-US" sz="4000" i="1" dirty="0"/>
              <a:t>Harper’s, October 1925</a:t>
            </a:r>
            <a:endParaRPr lang="en-US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BE2B08-A863-7349-B772-A495914D14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692"/>
          <a:stretch/>
        </p:blipFill>
        <p:spPr>
          <a:xfrm>
            <a:off x="2072787" y="1688123"/>
            <a:ext cx="7741627" cy="495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7592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1344C-4742-4AED-85CC-AC9A94AE4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Sources of Misinformation –</a:t>
            </a:r>
            <a:br>
              <a:rPr lang="en-US" dirty="0"/>
            </a:br>
            <a:r>
              <a:rPr lang="en-US" dirty="0"/>
              <a:t>Partisan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C3D5F-EC42-480D-9C1F-070D49DE9DF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97280" y="1845733"/>
            <a:ext cx="10058400" cy="4245577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900" dirty="0"/>
              <a:t>Partisan talk shows/websites are </a:t>
            </a:r>
            <a:r>
              <a:rPr lang="en-US" sz="3900" b="1" dirty="0"/>
              <a:t>filled with disinformation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  <a:p>
            <a:pPr marL="1600200" lvl="4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/>
              <a:t>Based on a study of more than four million media messages, Yochai </a:t>
            </a:r>
            <a:r>
              <a:rPr lang="en-US" sz="3200" dirty="0" err="1"/>
              <a:t>Benchler</a:t>
            </a:r>
            <a:r>
              <a:rPr lang="en-US" sz="3200" dirty="0"/>
              <a:t> </a:t>
            </a:r>
            <a:r>
              <a:rPr lang="en-US" sz="3200" i="1" dirty="0"/>
              <a:t>et al </a:t>
            </a:r>
            <a:r>
              <a:rPr lang="en-US" sz="3200" dirty="0"/>
              <a:t>concluded that partisan media are distinctive for their </a:t>
            </a:r>
            <a:r>
              <a:rPr lang="en-US" sz="3200" dirty="0">
                <a:solidFill>
                  <a:schemeClr val="tx1"/>
                </a:solidFill>
              </a:rPr>
              <a:t>“disinformation, lies, and half-truths.”</a:t>
            </a:r>
          </a:p>
          <a:p>
            <a:pPr marL="1600200" lvl="4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812B4B-2A68-4C22-B7FA-964DAB11E767}"/>
              </a:ext>
            </a:extLst>
          </p:cNvPr>
          <p:cNvSpPr txBox="1"/>
          <p:nvPr/>
        </p:nvSpPr>
        <p:spPr>
          <a:xfrm>
            <a:off x="436098" y="6386732"/>
            <a:ext cx="11162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Sources: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Benchler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et al, Network Propaganda; New York Times, November 13, 2020 (based on MIT’s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RadioSpeak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data)</a:t>
            </a:r>
          </a:p>
        </p:txBody>
      </p:sp>
    </p:spTree>
    <p:extLst>
      <p:ext uri="{BB962C8B-B14F-4D97-AF65-F5344CB8AC3E}">
        <p14:creationId xmlns:p14="http://schemas.microsoft.com/office/powerpoint/2010/main" val="212472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986CD-8C0D-4252-AFBD-24CA323C2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864" y="596347"/>
            <a:ext cx="10871200" cy="1483175"/>
          </a:xfrm>
        </p:spPr>
        <p:txBody>
          <a:bodyPr>
            <a:noAutofit/>
          </a:bodyPr>
          <a:lstStyle/>
          <a:p>
            <a:br>
              <a:rPr lang="en-US" sz="3600" dirty="0"/>
            </a:br>
            <a:r>
              <a:rPr lang="en-US" sz="3600" dirty="0"/>
              <a:t>Talk Shows and Disinformation – </a:t>
            </a:r>
            <a:br>
              <a:rPr lang="en-US" sz="3600" dirty="0"/>
            </a:br>
            <a:r>
              <a:rPr lang="en-US" sz="3600" dirty="0"/>
              <a:t>Covid 19 Example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60B60-6861-45C5-9F79-B7126B29143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053882" y="2182761"/>
            <a:ext cx="9087729" cy="380508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i="1" dirty="0"/>
              <a:t>“</a:t>
            </a:r>
            <a:r>
              <a:rPr lang="en-US" sz="2400" b="1" dirty="0"/>
              <a:t>It’s no worse than the common cold, folks,”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i="1" dirty="0"/>
              <a:t>							Rush Limbaugh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dirty="0"/>
              <a:t>“It’s a great time to fly.”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/>
              <a:t>							</a:t>
            </a:r>
            <a:r>
              <a:rPr lang="en-US" sz="2400" i="1" dirty="0"/>
              <a:t>Laura Ingraham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dirty="0"/>
              <a:t>“Healthy people, generally, 99 percent recover very fast, even if they contract it. . . Put it in perspective: 26 people were shot in Chicago alone over the weekend. You notice there’s no widespread hysteria about violence in Chicago.”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/>
              <a:t>							</a:t>
            </a:r>
            <a:r>
              <a:rPr lang="en-US" sz="2400" i="1" dirty="0"/>
              <a:t>Sean Hannity</a:t>
            </a:r>
          </a:p>
          <a:p>
            <a:pPr marL="0" indent="0">
              <a:buNone/>
            </a:pP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0748913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D8206-CBA6-49D2-8D64-A998BC0DF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Conservative talk-show viewers/listeners perception of pandemic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433400D-DB3E-484E-9121-8C2D590CC70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930104" y="2064433"/>
          <a:ext cx="10871200" cy="3660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0FA434D-CDE0-4610-A31F-56D5FB137ACF}"/>
              </a:ext>
            </a:extLst>
          </p:cNvPr>
          <p:cNvSpPr txBox="1"/>
          <p:nvPr/>
        </p:nvSpPr>
        <p:spPr>
          <a:xfrm>
            <a:off x="251791" y="6268278"/>
            <a:ext cx="5211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Pew Research Center survey, September 2020.</a:t>
            </a:r>
          </a:p>
        </p:txBody>
      </p:sp>
    </p:spTree>
    <p:extLst>
      <p:ext uri="{BB962C8B-B14F-4D97-AF65-F5344CB8AC3E}">
        <p14:creationId xmlns:p14="http://schemas.microsoft.com/office/powerpoint/2010/main" val="17332341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1819485" y="182128"/>
            <a:ext cx="8394044" cy="994275"/>
          </a:xfrm>
          <a:prstGeom prst="rect">
            <a:avLst/>
          </a:prstGeom>
          <a:noFill/>
          <a:ln>
            <a:noFill/>
          </a:ln>
        </p:spPr>
        <p:txBody>
          <a:bodyPr vert="horz" lIns="68569" tIns="34275" rIns="68569" bIns="34275" rtlCol="0" anchor="ctr" anchorCtr="0"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sz="4400" dirty="0"/>
              <a:t>Fake news sharing dominated by a few “super-sharers</a:t>
            </a:r>
          </a:p>
        </p:txBody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586500" y="2344850"/>
            <a:ext cx="4081500" cy="4401506"/>
          </a:xfrm>
          <a:prstGeom prst="rect">
            <a:avLst/>
          </a:prstGeom>
          <a:noFill/>
          <a:ln>
            <a:noFill/>
          </a:ln>
        </p:spPr>
        <p:txBody>
          <a:bodyPr vert="horz" lIns="68569" tIns="34275" rIns="68569" bIns="34275" rtlCol="0" anchor="t" anchorCtr="0">
            <a:noAutofit/>
          </a:bodyPr>
          <a:lstStyle/>
          <a:p>
            <a:pPr marL="171450" indent="-171450">
              <a:spcBef>
                <a:spcPts val="750"/>
              </a:spcBef>
              <a:buClr>
                <a:schemeClr val="tx1"/>
              </a:buClr>
              <a:buSzPct val="114285"/>
              <a:buFont typeface="Arial"/>
              <a:buChar char="•"/>
            </a:pPr>
            <a:r>
              <a:rPr lang="en-US" sz="3200" dirty="0"/>
              <a:t>4,790 users (of 22K) shared at least 1 “political URL” </a:t>
            </a:r>
          </a:p>
          <a:p>
            <a:pPr marL="171450" indent="-171450">
              <a:spcBef>
                <a:spcPts val="750"/>
              </a:spcBef>
              <a:buClr>
                <a:schemeClr val="tx1"/>
              </a:buClr>
              <a:buSzPct val="114285"/>
              <a:buFont typeface="Arial"/>
              <a:buChar char="•"/>
            </a:pPr>
            <a:r>
              <a:rPr lang="en-US" sz="3200" dirty="0"/>
              <a:t>Of those, 7% (348) shared a fake news URL</a:t>
            </a:r>
          </a:p>
          <a:p>
            <a:pPr marL="171450" indent="-171450">
              <a:spcBef>
                <a:spcPts val="750"/>
              </a:spcBef>
              <a:buClr>
                <a:schemeClr val="tx1"/>
              </a:buClr>
              <a:buSzPct val="114285"/>
              <a:buFont typeface="Arial"/>
              <a:buChar char="•"/>
            </a:pPr>
            <a:r>
              <a:rPr lang="en-US" sz="3200" dirty="0"/>
              <a:t>70% of fake news was shared by a set of 15 people!</a:t>
            </a:r>
          </a:p>
        </p:txBody>
      </p:sp>
      <p:pic>
        <p:nvPicPr>
          <p:cNvPr id="269" name="Shape 269" descr="ecdf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0855" y="2456421"/>
            <a:ext cx="4618868" cy="38490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3BA83D-937C-3C48-AE0E-5D191B732249}"/>
              </a:ext>
            </a:extLst>
          </p:cNvPr>
          <p:cNvSpPr txBox="1"/>
          <p:nvPr/>
        </p:nvSpPr>
        <p:spPr>
          <a:xfrm>
            <a:off x="1819485" y="6385560"/>
            <a:ext cx="323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Grinberg et al. (2019)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32024E-BCBD-D846-B1EA-B3776C56A23B}"/>
              </a:ext>
            </a:extLst>
          </p:cNvPr>
          <p:cNvSpPr/>
          <p:nvPr/>
        </p:nvSpPr>
        <p:spPr>
          <a:xfrm>
            <a:off x="1626037" y="1256485"/>
            <a:ext cx="83940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143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Roboto"/>
              <a:buChar char="●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5,503 out of 95,660 (5.8%) Twitter links in one study were to fake news in 2016</a:t>
            </a:r>
          </a:p>
        </p:txBody>
      </p:sp>
    </p:spTree>
    <p:extLst>
      <p:ext uri="{BB962C8B-B14F-4D97-AF65-F5344CB8AC3E}">
        <p14:creationId xmlns:p14="http://schemas.microsoft.com/office/powerpoint/2010/main" val="14564198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8A4D7-2474-46D0-96E9-36904112D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77963"/>
          </a:xfrm>
        </p:spPr>
        <p:txBody>
          <a:bodyPr>
            <a:normAutofit/>
          </a:bodyPr>
          <a:lstStyle/>
          <a:p>
            <a:r>
              <a:rPr lang="en-US" sz="4000" dirty="0"/>
              <a:t>Impact of Fake News (2016 Election)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D138846-777B-4847-8FE7-75D5DBA2440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B87B857-5264-4636-A926-2C3B9991DCDB}"/>
              </a:ext>
            </a:extLst>
          </p:cNvPr>
          <p:cNvSpPr txBox="1"/>
          <p:nvPr/>
        </p:nvSpPr>
        <p:spPr>
          <a:xfrm>
            <a:off x="225083" y="6485206"/>
            <a:ext cx="368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Ispos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poll, Nov-Dec 2016.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723694-2A54-43A0-B560-FFFA1B9CF106}"/>
              </a:ext>
            </a:extLst>
          </p:cNvPr>
          <p:cNvSpPr txBox="1"/>
          <p:nvPr/>
        </p:nvSpPr>
        <p:spPr>
          <a:xfrm>
            <a:off x="9369083" y="4290646"/>
            <a:ext cx="27366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72 percent said they saw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Hillary story; 69 percent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said they saw Pope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Francis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sotry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651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1E045-BE2B-4BFC-923B-ACBCD1F62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Power of Fake to Attract Our Attention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106C111-6771-4D1B-B169-714A9237BE4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220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9364350-AB66-45C8-B011-7147BF7D07B4}"/>
              </a:ext>
            </a:extLst>
          </p:cNvPr>
          <p:cNvSpPr txBox="1"/>
          <p:nvPr/>
        </p:nvSpPr>
        <p:spPr>
          <a:xfrm>
            <a:off x="379828" y="6432897"/>
            <a:ext cx="1005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 Soroush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Vosoughi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Deb Roy, and Sinan Aral, “The spread of true and false news online,”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369 (2018): 1146-1151.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4F5198-E15C-49C8-AAF8-1127D2884A58}"/>
              </a:ext>
            </a:extLst>
          </p:cNvPr>
          <p:cNvSpPr txBox="1"/>
          <p:nvPr/>
        </p:nvSpPr>
        <p:spPr>
          <a:xfrm>
            <a:off x="6386732" y="3429000"/>
            <a:ext cx="3824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average, fake stories travel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six times faster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social media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than true stories</a:t>
            </a:r>
          </a:p>
        </p:txBody>
      </p:sp>
    </p:spTree>
    <p:extLst>
      <p:ext uri="{BB962C8B-B14F-4D97-AF65-F5344CB8AC3E}">
        <p14:creationId xmlns:p14="http://schemas.microsoft.com/office/powerpoint/2010/main" val="19803706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D22FA-E6EB-40BB-BE30-3A99BD8CF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Contributing to the problem-</a:t>
            </a:r>
            <a:br>
              <a:rPr lang="en-US" dirty="0"/>
            </a:br>
            <a:r>
              <a:rPr lang="en-US" dirty="0"/>
              <a:t>our flight from reliable news sources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D5AA43C-BAF6-40AB-9F0B-14CA61816E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11DE7F2-2069-435C-934A-4A9BC69DDE36}"/>
              </a:ext>
            </a:extLst>
          </p:cNvPr>
          <p:cNvSpPr txBox="1"/>
          <p:nvPr/>
        </p:nvSpPr>
        <p:spPr>
          <a:xfrm>
            <a:off x="98474" y="5655212"/>
            <a:ext cx="12093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Accurate information counters misinformation but only if you have it.</a:t>
            </a:r>
          </a:p>
        </p:txBody>
      </p:sp>
    </p:spTree>
    <p:extLst>
      <p:ext uri="{BB962C8B-B14F-4D97-AF65-F5344CB8AC3E}">
        <p14:creationId xmlns:p14="http://schemas.microsoft.com/office/powerpoint/2010/main" val="4010839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4B6FF-EFEB-4B22-9D2C-5B2A0B2C1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423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Also, traditional news sources are not as reliable as they once were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7E0A2-6020-4100-A4A5-01253A5EAF7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97280" y="2054086"/>
            <a:ext cx="10058400" cy="4134679"/>
          </a:xfrm>
        </p:spPr>
        <p:txBody>
          <a:bodyPr>
            <a:normAutofit fontScale="70000" lnSpcReduction="20000"/>
          </a:bodyPr>
          <a:lstStyle/>
          <a:p>
            <a:pPr marL="685800" lvl="2" indent="0">
              <a:buNone/>
            </a:pPr>
            <a:r>
              <a:rPr lang="en-US" sz="3600" b="1" dirty="0"/>
              <a:t>“News organizations play a major role in propagating 				hoaxes, false claims, questionable rumors, and dubious 			viral content.”  </a:t>
            </a:r>
          </a:p>
          <a:p>
            <a:pPr marL="685800" lvl="2" indent="0">
              <a:buNone/>
            </a:pPr>
            <a:r>
              <a:rPr lang="en-US" b="1" dirty="0"/>
              <a:t>				</a:t>
            </a:r>
            <a:r>
              <a:rPr lang="en-US" sz="2400" b="1" dirty="0"/>
              <a:t>Craig Silverman, et al, “Lies, Damn Lies and Viral Content,” 						Columbia University, February 10, 2015.</a:t>
            </a:r>
            <a:endParaRPr lang="en-US" sz="2400" dirty="0"/>
          </a:p>
          <a:p>
            <a:endParaRPr lang="en-US" sz="3600" dirty="0"/>
          </a:p>
          <a:p>
            <a:r>
              <a:rPr lang="en-US" sz="4500" dirty="0"/>
              <a:t>Although traditional news outlets don’t typically twist the facts, they report the words of political leaders who do shade the truth – over 80 percent of false claims are disseminated without mention that they’re inaccurate.</a:t>
            </a:r>
          </a:p>
          <a:p>
            <a:pPr marL="685800" lvl="2" indent="0">
              <a:buNone/>
            </a:pPr>
            <a:endParaRPr lang="en-US" sz="2800" dirty="0"/>
          </a:p>
          <a:p>
            <a:pPr marL="685800" lvl="2" indent="0">
              <a:buNone/>
            </a:pPr>
            <a:r>
              <a:rPr lang="en-US" sz="2800" dirty="0"/>
              <a:t>		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525654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The News Media </a:t>
            </a:r>
            <a:br>
              <a:rPr lang="en-US" dirty="0"/>
            </a:br>
            <a:r>
              <a:rPr lang="en-US" dirty="0"/>
              <a:t>and Trump’s Tweets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8629" y="2039815"/>
            <a:ext cx="8426546" cy="40233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dirty="0"/>
              <a:t>A NY Times fact check found that a third of Trump’s tweets contained a significant falsehood.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How did Americans learn of Trump’s tweets?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b="1" dirty="0"/>
              <a:t>1%</a:t>
            </a:r>
            <a:r>
              <a:rPr lang="en-US" sz="3600" dirty="0"/>
              <a:t> directly from his Twitter feed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99%</a:t>
            </a:r>
            <a:r>
              <a:rPr lang="en-US" dirty="0"/>
              <a:t> directly or indirectly through the 	media</a:t>
            </a:r>
            <a:endParaRPr lang="en-US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889A41-10E9-429B-B770-0620733B40F2}"/>
              </a:ext>
            </a:extLst>
          </p:cNvPr>
          <p:cNvSpPr txBox="1"/>
          <p:nvPr/>
        </p:nvSpPr>
        <p:spPr>
          <a:xfrm>
            <a:off x="816864" y="6112636"/>
            <a:ext cx="102403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Sources: Fact check, https://www.nytimes.com/2020/06/03/us/politics/trump-twitter-fact-check.html; tweet exposure, http://www.newsweek.com/trump-tweets-one-percent-mainstream-media-769207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82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33552-8964-4AA2-83C9-F8F06D977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4234"/>
          </a:xfrm>
        </p:spPr>
        <p:txBody>
          <a:bodyPr/>
          <a:lstStyle/>
          <a:p>
            <a:r>
              <a:rPr lang="en-US" dirty="0"/>
              <a:t>Lying and Political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355E6-7DD3-4BB3-ACAA-A526165E2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Deception at the highest levels of government is not new – e.g., Pentagon Papers</a:t>
            </a:r>
          </a:p>
          <a:p>
            <a:r>
              <a:rPr lang="en-US" dirty="0"/>
              <a:t>But the norm against lying by political leaders has weakened</a:t>
            </a:r>
          </a:p>
          <a:p>
            <a:r>
              <a:rPr lang="en-US" dirty="0"/>
              <a:t>Lying is now endemic at the highest levels of our politics</a:t>
            </a:r>
          </a:p>
          <a:p>
            <a:endParaRPr lang="en-US" dirty="0"/>
          </a:p>
          <a:p>
            <a:pPr marL="365760" lvl="1" indent="0">
              <a:buNone/>
            </a:pPr>
            <a:r>
              <a:rPr lang="en-US" dirty="0"/>
              <a:t>		</a:t>
            </a:r>
            <a:r>
              <a:rPr lang="en-US" b="1" dirty="0"/>
              <a:t>“[Misinformation is highest for issues “on which elites 			prominently and persistently [make] incorrect claims.”</a:t>
            </a:r>
          </a:p>
          <a:p>
            <a:pPr marL="1143000" lvl="3" indent="0">
              <a:buNone/>
            </a:pPr>
            <a:r>
              <a:rPr lang="en-US" dirty="0"/>
              <a:t>			</a:t>
            </a:r>
            <a:r>
              <a:rPr lang="en-US" sz="1600" dirty="0"/>
              <a:t> </a:t>
            </a:r>
            <a:r>
              <a:rPr lang="en-US" sz="1900" dirty="0"/>
              <a:t>Josh </a:t>
            </a:r>
            <a:r>
              <a:rPr lang="en-US" sz="1900" dirty="0" err="1"/>
              <a:t>Pasek</a:t>
            </a:r>
            <a:r>
              <a:rPr lang="en-US" sz="1900" dirty="0"/>
              <a:t>, et, </a:t>
            </a:r>
            <a:r>
              <a:rPr lang="en-US" sz="1900" i="1" dirty="0"/>
              <a:t>Journal of Communication</a:t>
            </a:r>
            <a:r>
              <a:rPr lang="en-US" sz="1900" dirty="0"/>
              <a:t>, 2015.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703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206" y="112542"/>
            <a:ext cx="8722098" cy="1153550"/>
          </a:xfrm>
        </p:spPr>
        <p:txBody>
          <a:bodyPr>
            <a:noAutofit/>
          </a:bodyPr>
          <a:lstStyle/>
          <a:p>
            <a:r>
              <a:rPr lang="en-US" sz="4800" dirty="0"/>
              <a:t>But conditions have changed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3206" y="2092272"/>
            <a:ext cx="8739982" cy="4765729"/>
          </a:xfrm>
        </p:spPr>
        <p:txBody>
          <a:bodyPr>
            <a:normAutofit lnSpcReduction="10000"/>
          </a:bodyPr>
          <a:lstStyle/>
          <a:p>
            <a:r>
              <a:rPr lang="en-US" sz="4000" b="1" dirty="0"/>
              <a:t>Demand Side</a:t>
            </a:r>
            <a:r>
              <a:rPr lang="en-US" sz="4000" dirty="0"/>
              <a:t>: Although human psychology hasn’t changed, party polarization has heightened demand for misinformation &amp; our response to it</a:t>
            </a:r>
          </a:p>
          <a:p>
            <a:r>
              <a:rPr lang="en-US" sz="4000" b="1" dirty="0"/>
              <a:t>Supply-side:</a:t>
            </a:r>
            <a:r>
              <a:rPr lang="en-US" sz="4000" dirty="0"/>
              <a:t> Rise of partisan and social media and breakdown of norms against lying have resulted in a dramatic increase in the supply of misinformation</a:t>
            </a:r>
          </a:p>
        </p:txBody>
      </p:sp>
    </p:spTree>
    <p:extLst>
      <p:ext uri="{BB962C8B-B14F-4D97-AF65-F5344CB8AC3E}">
        <p14:creationId xmlns:p14="http://schemas.microsoft.com/office/powerpoint/2010/main" val="33509580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D1EB5-5DAD-4988-8F7E-1DB3B9C9E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37" y="286604"/>
            <a:ext cx="10874326" cy="1116954"/>
          </a:xfrm>
        </p:spPr>
        <p:txBody>
          <a:bodyPr>
            <a:normAutofit/>
          </a:bodyPr>
          <a:lstStyle/>
          <a:p>
            <a:r>
              <a:rPr lang="en-US" sz="4000" dirty="0"/>
              <a:t>Elite-Driven Disinformation Example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DADE666-D715-4F2F-BB6F-ED3D8CFFE55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814053"/>
          <a:ext cx="8229600" cy="4100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21C7DC2-B3EF-4D4A-A816-6EAB8C55D095}"/>
              </a:ext>
            </a:extLst>
          </p:cNvPr>
          <p:cNvSpPr txBox="1"/>
          <p:nvPr/>
        </p:nvSpPr>
        <p:spPr>
          <a:xfrm>
            <a:off x="1715729" y="6324600"/>
            <a:ext cx="4720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Associated Press-GfK survey, 2012 </a:t>
            </a:r>
          </a:p>
        </p:txBody>
      </p:sp>
    </p:spTree>
    <p:extLst>
      <p:ext uri="{BB962C8B-B14F-4D97-AF65-F5344CB8AC3E}">
        <p14:creationId xmlns:p14="http://schemas.microsoft.com/office/powerpoint/2010/main" val="30231080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3D38B-3A5F-4DAD-B726-30600FAA0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Misinformation Effect –</a:t>
            </a:r>
            <a:br>
              <a:rPr lang="en-US" dirty="0"/>
            </a:br>
            <a:r>
              <a:rPr lang="en-US" dirty="0"/>
              <a:t>Covid Vaccine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CBACEA8-F7C3-414C-AC38-6DAB4A3688E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35970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59E75-C713-4601-8C91-834F3022D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8560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Fixing our misinformation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88245-D7CC-47E5-A1E9-92737024D67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sz="4000" b="1" dirty="0"/>
              <a:t>We could hold political leaders to account for lying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BUT:</a:t>
            </a:r>
            <a:r>
              <a:rPr lang="en-US" dirty="0"/>
              <a:t> We don’t detect it when our side’s leaders say it, and 	we don’t value truth enough to base our vote on it.	</a:t>
            </a:r>
          </a:p>
          <a:p>
            <a:r>
              <a:rPr lang="en-US" sz="4000" b="1" dirty="0"/>
              <a:t>We could get our information from reliable sources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BUT:</a:t>
            </a:r>
            <a:r>
              <a:rPr lang="en-US" dirty="0"/>
              <a:t> Many of us prefer sources that tell us what we want 	to believe – there’s </a:t>
            </a:r>
            <a:r>
              <a:rPr lang="en-US" b="1" dirty="0"/>
              <a:t>high demand </a:t>
            </a:r>
            <a:r>
              <a:rPr lang="en-US" dirty="0"/>
              <a:t>for confirming 	information.</a:t>
            </a:r>
          </a:p>
          <a:p>
            <a:r>
              <a:rPr lang="en-US" sz="4000" b="1" dirty="0"/>
              <a:t>We could hold ourselves to a higher standard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BUT:</a:t>
            </a:r>
            <a:r>
              <a:rPr lang="en-US" dirty="0"/>
              <a:t> Confirmation bias is ingrained – we don’t know when 	we’re wrong and tend to reject conflicting information.</a:t>
            </a:r>
          </a:p>
        </p:txBody>
      </p:sp>
    </p:spTree>
    <p:extLst>
      <p:ext uri="{BB962C8B-B14F-4D97-AF65-F5344CB8AC3E}">
        <p14:creationId xmlns:p14="http://schemas.microsoft.com/office/powerpoint/2010/main" val="137961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FB31-1128-413F-BFB7-7A935ACCB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05" y="286604"/>
            <a:ext cx="10803987" cy="1134234"/>
          </a:xfrm>
        </p:spPr>
        <p:txBody>
          <a:bodyPr/>
          <a:lstStyle/>
          <a:p>
            <a:r>
              <a:rPr lang="en-US" dirty="0"/>
              <a:t>Fixing our misinformation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A24F1-B086-46A9-B645-47C4BD7E3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1. </a:t>
            </a:r>
            <a:r>
              <a:rPr lang="en-US" b="1" dirty="0"/>
              <a:t>Fact checking </a:t>
            </a:r>
            <a:r>
              <a:rPr lang="en-US" dirty="0"/>
              <a:t>– studies don’t show it to be all that effective and might contribute to spread of misinformation in some instances</a:t>
            </a:r>
          </a:p>
          <a:p>
            <a:r>
              <a:rPr lang="en-US" dirty="0"/>
              <a:t>2. </a:t>
            </a:r>
            <a:r>
              <a:rPr lang="en-US" b="1" dirty="0"/>
              <a:t>Media literacy courses </a:t>
            </a:r>
            <a:r>
              <a:rPr lang="en-US" dirty="0"/>
              <a:t>– the effect might be short lived</a:t>
            </a:r>
          </a:p>
          <a:p>
            <a:r>
              <a:rPr lang="en-US" dirty="0"/>
              <a:t>3. </a:t>
            </a:r>
            <a:r>
              <a:rPr lang="en-US" b="1" dirty="0"/>
              <a:t>Platform intervention </a:t>
            </a:r>
            <a:r>
              <a:rPr lang="en-US" dirty="0"/>
              <a:t>(removing false claims, delisting serial abusers, noting that a story is suspect) – most promising but more research on efficacy is needed.</a:t>
            </a:r>
          </a:p>
        </p:txBody>
      </p:sp>
    </p:spTree>
    <p:extLst>
      <p:ext uri="{BB962C8B-B14F-4D97-AF65-F5344CB8AC3E}">
        <p14:creationId xmlns:p14="http://schemas.microsoft.com/office/powerpoint/2010/main" val="13754283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A3CA6-EA37-47FF-B170-4E46A00A2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Fixing our misinformation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E7135-9B9B-4B18-85AB-5010E59D498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97280" y="2039814"/>
            <a:ext cx="10058400" cy="3829279"/>
          </a:xfrm>
        </p:spPr>
        <p:txBody>
          <a:bodyPr>
            <a:normAutofit/>
          </a:bodyPr>
          <a:lstStyle/>
          <a:p>
            <a:r>
              <a:rPr lang="en-US" dirty="0"/>
              <a:t>Breaking the hold of party polarization on our politics</a:t>
            </a:r>
          </a:p>
          <a:p>
            <a:pPr marL="201168" lvl="1" indent="0">
              <a:buNone/>
            </a:pPr>
            <a:r>
              <a:rPr lang="en-US" sz="3600" dirty="0"/>
              <a:t>	</a:t>
            </a:r>
          </a:p>
          <a:p>
            <a:pPr marL="201168" lvl="1" indent="0">
              <a:buNone/>
            </a:pPr>
            <a:r>
              <a:rPr lang="en-US" sz="3600" dirty="0"/>
              <a:t>	If history is a guide, that will only happen when 	one of our parties becomes much stronger than 	the other.</a:t>
            </a:r>
          </a:p>
        </p:txBody>
      </p:sp>
    </p:spTree>
    <p:extLst>
      <p:ext uri="{BB962C8B-B14F-4D97-AF65-F5344CB8AC3E}">
        <p14:creationId xmlns:p14="http://schemas.microsoft.com/office/powerpoint/2010/main" val="63148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03A7F-7F6A-4CD1-819A-3FF827EFC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F95E9-5152-4989-A87A-9B106D1A65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69145" y="1845734"/>
            <a:ext cx="10086535" cy="4023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6000" dirty="0"/>
              <a:t>Thank you –</a:t>
            </a:r>
          </a:p>
          <a:p>
            <a:pPr marL="0" indent="0" algn="ctr">
              <a:buNone/>
            </a:pPr>
            <a:r>
              <a:rPr lang="en-US" dirty="0"/>
              <a:t>Questions, Observations, Objections</a:t>
            </a:r>
          </a:p>
        </p:txBody>
      </p:sp>
    </p:spTree>
    <p:extLst>
      <p:ext uri="{BB962C8B-B14F-4D97-AF65-F5344CB8AC3E}">
        <p14:creationId xmlns:p14="http://schemas.microsoft.com/office/powerpoint/2010/main" val="1745279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536" y="170330"/>
            <a:ext cx="10480430" cy="1429871"/>
          </a:xfrm>
        </p:spPr>
        <p:txBody>
          <a:bodyPr>
            <a:noAutofit/>
          </a:bodyPr>
          <a:lstStyle/>
          <a:p>
            <a:r>
              <a:rPr lang="en-US" sz="4000" dirty="0"/>
              <a:t>Level of Public Misinformation (Estimated)</a:t>
            </a:r>
            <a:br>
              <a:rPr lang="en-US" sz="4000" dirty="0"/>
            </a:b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BB39D62-66E3-4171-BEB5-A63250D47441}"/>
              </a:ext>
            </a:extLst>
          </p:cNvPr>
          <p:cNvSpPr txBox="1"/>
          <p:nvPr/>
        </p:nvSpPr>
        <p:spPr>
          <a:xfrm>
            <a:off x="1867694" y="6282813"/>
            <a:ext cx="7135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Note: Ballpark estimates by author based on opinion poll questions. </a:t>
            </a:r>
          </a:p>
        </p:txBody>
      </p:sp>
    </p:spTree>
    <p:extLst>
      <p:ext uri="{BB962C8B-B14F-4D97-AF65-F5344CB8AC3E}">
        <p14:creationId xmlns:p14="http://schemas.microsoft.com/office/powerpoint/2010/main" val="414770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C0154-F4DB-6742-B645-25D47E15A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290" y="419101"/>
            <a:ext cx="8770775" cy="86868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Americans Hold a Lot of False Beliefs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CDD5192-AB3D-DE4E-B48B-146C0450989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15327" y="1557451"/>
          <a:ext cx="7886700" cy="4846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81393C3-BD0A-3748-847E-A6865A4A9031}"/>
              </a:ext>
            </a:extLst>
          </p:cNvPr>
          <p:cNvSpPr txBox="1"/>
          <p:nvPr/>
        </p:nvSpPr>
        <p:spPr>
          <a:xfrm>
            <a:off x="1673289" y="6277946"/>
            <a:ext cx="2762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Source: IPSOS Survey, 2017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971C78-4486-4D3F-91A8-2B6D656F9707}"/>
              </a:ext>
            </a:extLst>
          </p:cNvPr>
          <p:cNvSpPr txBox="1"/>
          <p:nvPr/>
        </p:nvSpPr>
        <p:spPr>
          <a:xfrm>
            <a:off x="8701415" y="1954060"/>
            <a:ext cx="19928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Based on responses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to 28 factual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questions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F756AB9-DD9D-4D69-9067-C142195AB90F}"/>
              </a:ext>
            </a:extLst>
          </p:cNvPr>
          <p:cNvSpPr/>
          <p:nvPr/>
        </p:nvSpPr>
        <p:spPr>
          <a:xfrm>
            <a:off x="2688195" y="5300549"/>
            <a:ext cx="931624" cy="32567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45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664F5-50C8-4FE3-8CBA-DDF2C5AF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228600"/>
            <a:ext cx="11622157" cy="990600"/>
          </a:xfrm>
        </p:spPr>
        <p:txBody>
          <a:bodyPr>
            <a:normAutofit/>
          </a:bodyPr>
          <a:lstStyle/>
          <a:p>
            <a:r>
              <a:rPr lang="en-US" dirty="0"/>
              <a:t>Examples of recent factual claims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FAF02-70C6-4BAD-9376-97989C92426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3" y="1600200"/>
            <a:ext cx="11282371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Donald Trump faked having Covid-19 in order to win sympathy votes</a:t>
            </a:r>
          </a:p>
          <a:p>
            <a:pPr marL="0" indent="0">
              <a:buNone/>
            </a:pPr>
            <a:r>
              <a:rPr lang="en-US" dirty="0"/>
              <a:t>Joe Biden is mentally impaired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Dr. Anthony </a:t>
            </a:r>
            <a:r>
              <a:rPr lang="en-US" dirty="0" err="1">
                <a:solidFill>
                  <a:srgbClr val="0070C0"/>
                </a:solidFill>
              </a:rPr>
              <a:t>Fauci</a:t>
            </a:r>
            <a:r>
              <a:rPr lang="en-US" dirty="0">
                <a:solidFill>
                  <a:srgbClr val="0070C0"/>
                </a:solidFill>
              </a:rPr>
              <a:t> funded a lab in Wuhan to develop the coronavirus</a:t>
            </a:r>
          </a:p>
          <a:p>
            <a:pPr marL="0" indent="0">
              <a:buNone/>
            </a:pPr>
            <a:r>
              <a:rPr lang="en-US" dirty="0"/>
              <a:t>If reelected, Donald Trump planned to eliminate social security and Medicare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Kamala Harris was not born in United States</a:t>
            </a:r>
          </a:p>
          <a:p>
            <a:pPr marL="0" indent="0">
              <a:buNone/>
            </a:pPr>
            <a:r>
              <a:rPr lang="en-US" dirty="0"/>
              <a:t>CDC manipulated numbers to exaggerate number of dead from Covid-19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President Trump went to the hospital last year after suffering a stroke</a:t>
            </a:r>
          </a:p>
          <a:p>
            <a:pPr marL="0" indent="0">
              <a:buNone/>
            </a:pPr>
            <a:r>
              <a:rPr lang="en-US" dirty="0"/>
              <a:t>Vote counting machines overcounted the Biden vote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107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ED38-C3E8-4F83-AB6E-6036A9185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None are true, but each is believed </a:t>
            </a:r>
            <a:br>
              <a:rPr lang="en-US" dirty="0"/>
            </a:br>
            <a:r>
              <a:rPr lang="en-US" dirty="0"/>
              <a:t>by tens of millions of Americans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621EFE-F700-4CA0-BAA6-2B3F0C3C4D4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DCC00F8-D01A-45AD-9515-AA547E8736DE}"/>
              </a:ext>
            </a:extLst>
          </p:cNvPr>
          <p:cNvSpPr txBox="1"/>
          <p:nvPr/>
        </p:nvSpPr>
        <p:spPr>
          <a:xfrm>
            <a:off x="344557" y="6281530"/>
            <a:ext cx="773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Source: Indiana University’s Observatory on Social Media survey, November 2020</a:t>
            </a:r>
          </a:p>
        </p:txBody>
      </p:sp>
    </p:spTree>
    <p:extLst>
      <p:ext uri="{BB962C8B-B14F-4D97-AF65-F5344CB8AC3E}">
        <p14:creationId xmlns:p14="http://schemas.microsoft.com/office/powerpoint/2010/main" val="3125851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8C5A8C-C00E-48BE-B4C6-72A42E8F9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Impact of Misinformation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ACE833E-D695-4916-9125-71FD9326F977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812800" y="2855742"/>
            <a:ext cx="5181600" cy="3164058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EEE3258-D4CA-43F2-95F0-752C79B1AB1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00800" y="2855742"/>
            <a:ext cx="5181599" cy="316405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61D79E-0F56-4696-9D5E-1BF04ACAED7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Assault on Capitol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44C3D5-95F3-407D-BBC0-17E5884D90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/>
              <a:t>585,000 deaths from Covid</a:t>
            </a:r>
          </a:p>
        </p:txBody>
      </p:sp>
    </p:spTree>
    <p:extLst>
      <p:ext uri="{BB962C8B-B14F-4D97-AF65-F5344CB8AC3E}">
        <p14:creationId xmlns:p14="http://schemas.microsoft.com/office/powerpoint/2010/main" val="2751068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Default Theme">
  <a:themeElements>
    <a:clrScheme name="dpi101">
      <a:dk1>
        <a:srgbClr val="002060"/>
      </a:dk1>
      <a:lt1>
        <a:sysClr val="window" lastClr="FFFFFF"/>
      </a:lt1>
      <a:dk2>
        <a:srgbClr val="002060"/>
      </a:dk2>
      <a:lt2>
        <a:srgbClr val="FFFFFF"/>
      </a:lt2>
      <a:accent1>
        <a:srgbClr val="002060"/>
      </a:accent1>
      <a:accent2>
        <a:srgbClr val="C00000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2142</Words>
  <Application>Microsoft Office PowerPoint</Application>
  <PresentationFormat>Widescreen</PresentationFormat>
  <Paragraphs>234</Paragraphs>
  <Slides>45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Arial</vt:lpstr>
      <vt:lpstr>Calibri</vt:lpstr>
      <vt:lpstr>Roboto</vt:lpstr>
      <vt:lpstr>Times New Roman</vt:lpstr>
      <vt:lpstr>Tw Cen MT</vt:lpstr>
      <vt:lpstr>Wingdings</vt:lpstr>
      <vt:lpstr>Wingdings 2</vt:lpstr>
      <vt:lpstr>Default Theme</vt:lpstr>
      <vt:lpstr>Retrospect</vt:lpstr>
      <vt:lpstr>    America’s Misinformation crisis Tom Patterson        “Once a country tolerates dishonesty,        then everything else falls apart.”        - columnist David Brooks </vt:lpstr>
      <vt:lpstr>Definitions</vt:lpstr>
      <vt:lpstr>An Old Problem Harper’s, October 1925</vt:lpstr>
      <vt:lpstr>But conditions have changed</vt:lpstr>
      <vt:lpstr>Level of Public Misinformation (Estimated) </vt:lpstr>
      <vt:lpstr>Americans Hold a Lot of False Beliefs</vt:lpstr>
      <vt:lpstr>Examples of recent factual claims</vt:lpstr>
      <vt:lpstr>None are true, but each is believed  by tens of millions of Americans</vt:lpstr>
      <vt:lpstr>Impact of Misinformation</vt:lpstr>
      <vt:lpstr>The events were fueled by misinformation – millions of Americans refused to accept the facts</vt:lpstr>
      <vt:lpstr>COVID 19c–  Misinformation led to biggest public health failure in our history</vt:lpstr>
      <vt:lpstr>Explaining the Rise of Misinformation</vt:lpstr>
      <vt:lpstr>The widening partisan divide</vt:lpstr>
      <vt:lpstr>Perception of those in other party</vt:lpstr>
      <vt:lpstr>Why Polarization Matters</vt:lpstr>
      <vt:lpstr>Confirmation Bias – Accepting false claims that align with one’s partisanship</vt:lpstr>
      <vt:lpstr>Explaining Our Misinformation Crises</vt:lpstr>
      <vt:lpstr>The “Old” Low-Choice Media System  (pre-1980)</vt:lpstr>
      <vt:lpstr>Consequences of Low-Choice System </vt:lpstr>
      <vt:lpstr>Today’s High-Choice System: Elimination of Fairness Doctrine</vt:lpstr>
      <vt:lpstr>Effect of Eliminating Fairness Doctrine: Size of Weekly Political “Talk Show” Audience</vt:lpstr>
      <vt:lpstr>Audience Share of Partisan Talk Shows  (weekly Arbitron ratings) </vt:lpstr>
      <vt:lpstr>The High Choice Media System– Emergence of Cable TV</vt:lpstr>
      <vt:lpstr>Partisan News Comes to Cable</vt:lpstr>
      <vt:lpstr>Partisan Sorting: Cable News Audience</vt:lpstr>
      <vt:lpstr>The High Choice System –  Internet</vt:lpstr>
      <vt:lpstr> Blogs as Echo Chambers</vt:lpstr>
      <vt:lpstr>The High Choice System –   Social Media</vt:lpstr>
      <vt:lpstr>High Choice System vs. Low-Choice System</vt:lpstr>
      <vt:lpstr>Sources of Misinformation – Partisan Media</vt:lpstr>
      <vt:lpstr> Talk Shows and Disinformation –  Covid 19 Example </vt:lpstr>
      <vt:lpstr>Conservative talk-show viewers/listeners perception of pandemic</vt:lpstr>
      <vt:lpstr>Fake news sharing dominated by a few “super-sharers</vt:lpstr>
      <vt:lpstr>Impact of Fake News (2016 Election)</vt:lpstr>
      <vt:lpstr>The Power of Fake to Attract Our Attention</vt:lpstr>
      <vt:lpstr>Contributing to the problem- our flight from reliable news sources </vt:lpstr>
      <vt:lpstr>Also, traditional news sources are not as reliable as they once were</vt:lpstr>
      <vt:lpstr>The News Media  and Trump’s Tweets</vt:lpstr>
      <vt:lpstr>Lying and Political Leaders</vt:lpstr>
      <vt:lpstr>Elite-Driven Disinformation Example</vt:lpstr>
      <vt:lpstr>Misinformation Effect – Covid Vaccine</vt:lpstr>
      <vt:lpstr>Fixing our misinformation problem</vt:lpstr>
      <vt:lpstr>Fixing our misinformation problem</vt:lpstr>
      <vt:lpstr>Fixing our misinformation problem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Patterson, Thomas E.</dc:creator>
  <cp:lastModifiedBy>Patterson, Thomas E.</cp:lastModifiedBy>
  <cp:revision>4</cp:revision>
  <dcterms:created xsi:type="dcterms:W3CDTF">2021-05-14T17:15:13Z</dcterms:created>
  <dcterms:modified xsi:type="dcterms:W3CDTF">2021-05-16T14:35:58Z</dcterms:modified>
</cp:coreProperties>
</file>