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3.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4.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5.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notesSlides/notesSlide6.xml" ContentType="application/vnd.openxmlformats-officedocument.presentationml.notesSlide+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charts/chart11.xml" ContentType="application/vnd.openxmlformats-officedocument.drawingml.chart+xml"/>
  <Override PartName="/ppt/charts/style9.xml" ContentType="application/vnd.ms-office.chartstyle+xml"/>
  <Override PartName="/ppt/charts/colors9.xml" ContentType="application/vnd.ms-office.chartcolorstyle+xml"/>
  <Override PartName="/ppt/charts/chart12.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3.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4.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5.xml" ContentType="application/vnd.openxmlformats-officedocument.drawingml.chartshapes+xml"/>
  <Override PartName="/ppt/charts/chart15.xml" ContentType="application/vnd.openxmlformats-officedocument.drawingml.chart+xml"/>
  <Override PartName="/ppt/charts/style13.xml" ContentType="application/vnd.ms-office.chartstyle+xml"/>
  <Override PartName="/ppt/charts/colors13.xml" ContentType="application/vnd.ms-office.chartcolorstyle+xml"/>
  <Override PartName="/ppt/drawings/drawing6.xml" ContentType="application/vnd.openxmlformats-officedocument.drawingml.chartshapes+xml"/>
  <Override PartName="/ppt/charts/chart16.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7.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8.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9.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20.xml" ContentType="application/vnd.openxmlformats-officedocument.drawingml.chart+xml"/>
  <Override PartName="/ppt/charts/style18.xml" ContentType="application/vnd.ms-office.chartstyle+xml"/>
  <Override PartName="/ppt/charts/colors18.xml" ContentType="application/vnd.ms-office.chartcolorstyle+xml"/>
  <Override PartName="/ppt/drawings/drawing7.xml" ContentType="application/vnd.openxmlformats-officedocument.drawingml.chartshapes+xml"/>
  <Override PartName="/ppt/charts/chart21.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2.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3.xml" ContentType="application/vnd.openxmlformats-officedocument.drawingml.chart+xml"/>
  <Override PartName="/ppt/charts/style21.xml" ContentType="application/vnd.ms-office.chartstyle+xml"/>
  <Override PartName="/ppt/charts/colors21.xml" ContentType="application/vnd.ms-office.chartcolorstyle+xml"/>
  <Override PartName="/ppt/drawings/drawing8.xml" ContentType="application/vnd.openxmlformats-officedocument.drawingml.chartshapes+xml"/>
  <Override PartName="/ppt/charts/chart24.xml" ContentType="application/vnd.openxmlformats-officedocument.drawingml.chart+xml"/>
  <Override PartName="/ppt/charts/style22.xml" ContentType="application/vnd.ms-office.chartstyle+xml"/>
  <Override PartName="/ppt/charts/colors22.xml" ContentType="application/vnd.ms-office.chartcolorstyle+xml"/>
  <Override PartName="/ppt/drawings/drawing9.xml" ContentType="application/vnd.openxmlformats-officedocument.drawingml.chartshapes+xml"/>
  <Override PartName="/ppt/charts/chart25.xml" ContentType="application/vnd.openxmlformats-officedocument.drawingml.chart+xml"/>
  <Override PartName="/ppt/charts/style23.xml" ContentType="application/vnd.ms-office.chartstyle+xml"/>
  <Override PartName="/ppt/charts/colors23.xml" ContentType="application/vnd.ms-office.chartcolorstyle+xml"/>
  <Override PartName="/ppt/drawings/drawing10.xml" ContentType="application/vnd.openxmlformats-officedocument.drawingml.chartshapes+xml"/>
  <Override PartName="/ppt/charts/chart26.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61"/>
  </p:notesMasterIdLst>
  <p:sldIdLst>
    <p:sldId id="945" r:id="rId3"/>
    <p:sldId id="598" r:id="rId4"/>
    <p:sldId id="1293" r:id="rId5"/>
    <p:sldId id="965" r:id="rId6"/>
    <p:sldId id="944" r:id="rId7"/>
    <p:sldId id="962" r:id="rId8"/>
    <p:sldId id="777" r:id="rId9"/>
    <p:sldId id="917" r:id="rId10"/>
    <p:sldId id="966" r:id="rId11"/>
    <p:sldId id="970" r:id="rId12"/>
    <p:sldId id="969" r:id="rId13"/>
    <p:sldId id="971" r:id="rId14"/>
    <p:sldId id="936" r:id="rId15"/>
    <p:sldId id="825" r:id="rId16"/>
    <p:sldId id="827" r:id="rId17"/>
    <p:sldId id="883" r:id="rId18"/>
    <p:sldId id="413" r:id="rId19"/>
    <p:sldId id="876" r:id="rId20"/>
    <p:sldId id="840" r:id="rId21"/>
    <p:sldId id="1278" r:id="rId22"/>
    <p:sldId id="519" r:id="rId23"/>
    <p:sldId id="578" r:id="rId24"/>
    <p:sldId id="972" r:id="rId25"/>
    <p:sldId id="974" r:id="rId26"/>
    <p:sldId id="932" r:id="rId27"/>
    <p:sldId id="960" r:id="rId28"/>
    <p:sldId id="861" r:id="rId29"/>
    <p:sldId id="867" r:id="rId30"/>
    <p:sldId id="886" r:id="rId31"/>
    <p:sldId id="975" r:id="rId32"/>
    <p:sldId id="976" r:id="rId33"/>
    <p:sldId id="977" r:id="rId34"/>
    <p:sldId id="1281" r:id="rId35"/>
    <p:sldId id="1279" r:id="rId36"/>
    <p:sldId id="1282" r:id="rId37"/>
    <p:sldId id="931" r:id="rId38"/>
    <p:sldId id="941" r:id="rId39"/>
    <p:sldId id="1283" r:id="rId40"/>
    <p:sldId id="1285" r:id="rId41"/>
    <p:sldId id="836" r:id="rId42"/>
    <p:sldId id="956" r:id="rId43"/>
    <p:sldId id="957" r:id="rId44"/>
    <p:sldId id="958" r:id="rId45"/>
    <p:sldId id="1287" r:id="rId46"/>
    <p:sldId id="959" r:id="rId47"/>
    <p:sldId id="1288" r:id="rId48"/>
    <p:sldId id="892" r:id="rId49"/>
    <p:sldId id="1289" r:id="rId50"/>
    <p:sldId id="837" r:id="rId51"/>
    <p:sldId id="732" r:id="rId52"/>
    <p:sldId id="888" r:id="rId53"/>
    <p:sldId id="1290" r:id="rId54"/>
    <p:sldId id="847" r:id="rId55"/>
    <p:sldId id="950" r:id="rId56"/>
    <p:sldId id="1291" r:id="rId57"/>
    <p:sldId id="1292" r:id="rId58"/>
    <p:sldId id="870" r:id="rId59"/>
    <p:sldId id="964"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E3B1F7-E75A-4EDB-A181-B97A70CDBC7C}" v="788" dt="2022-04-07T14:40:03.3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0" d="100"/>
          <a:sy n="80" d="100"/>
        </p:scale>
        <p:origin x="10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microsoft.com/office/2015/10/relationships/revisionInfo" Target="revisionInfo.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terson, Thomas E." userId="ee5ec556-6eac-4717-81d1-ca8c741e94fa" providerId="ADAL" clId="{9AE3B1F7-E75A-4EDB-A181-B97A70CDBC7C}"/>
    <pc:docChg chg="undo custSel addSld delSld modSld">
      <pc:chgData name="Patterson, Thomas E." userId="ee5ec556-6eac-4717-81d1-ca8c741e94fa" providerId="ADAL" clId="{9AE3B1F7-E75A-4EDB-A181-B97A70CDBC7C}" dt="2022-04-07T14:40:03.343" v="8822" actId="113"/>
      <pc:docMkLst>
        <pc:docMk/>
      </pc:docMkLst>
      <pc:sldChg chg="modSp add mod">
        <pc:chgData name="Patterson, Thomas E." userId="ee5ec556-6eac-4717-81d1-ca8c741e94fa" providerId="ADAL" clId="{9AE3B1F7-E75A-4EDB-A181-B97A70CDBC7C}" dt="2022-04-07T14:17:41.627" v="8727" actId="6549"/>
        <pc:sldMkLst>
          <pc:docMk/>
          <pc:sldMk cId="3016995293" sldId="413"/>
        </pc:sldMkLst>
        <pc:spChg chg="mod">
          <ac:chgData name="Patterson, Thomas E." userId="ee5ec556-6eac-4717-81d1-ca8c741e94fa" providerId="ADAL" clId="{9AE3B1F7-E75A-4EDB-A181-B97A70CDBC7C}" dt="2022-04-07T08:52:59.312" v="3922" actId="20577"/>
          <ac:spMkLst>
            <pc:docMk/>
            <pc:sldMk cId="3016995293" sldId="413"/>
            <ac:spMk id="2" creationId="{69E9321E-7844-4772-ADD1-A2C432B00DDE}"/>
          </ac:spMkLst>
        </pc:spChg>
        <pc:spChg chg="mod">
          <ac:chgData name="Patterson, Thomas E." userId="ee5ec556-6eac-4717-81d1-ca8c741e94fa" providerId="ADAL" clId="{9AE3B1F7-E75A-4EDB-A181-B97A70CDBC7C}" dt="2022-04-07T14:17:41.627" v="8727" actId="6549"/>
          <ac:spMkLst>
            <pc:docMk/>
            <pc:sldMk cId="3016995293" sldId="413"/>
            <ac:spMk id="8" creationId="{37629705-0D69-4CF5-91CC-601F08E7F870}"/>
          </ac:spMkLst>
        </pc:spChg>
      </pc:sldChg>
      <pc:sldChg chg="del">
        <pc:chgData name="Patterson, Thomas E." userId="ee5ec556-6eac-4717-81d1-ca8c741e94fa" providerId="ADAL" clId="{9AE3B1F7-E75A-4EDB-A181-B97A70CDBC7C}" dt="2022-04-06T19:45:35.424" v="205" actId="2696"/>
        <pc:sldMkLst>
          <pc:docMk/>
          <pc:sldMk cId="3917683883" sldId="413"/>
        </pc:sldMkLst>
      </pc:sldChg>
      <pc:sldChg chg="modSp add mod">
        <pc:chgData name="Patterson, Thomas E." userId="ee5ec556-6eac-4717-81d1-ca8c741e94fa" providerId="ADAL" clId="{9AE3B1F7-E75A-4EDB-A181-B97A70CDBC7C}" dt="2022-04-07T08:58:33.542" v="4074" actId="122"/>
        <pc:sldMkLst>
          <pc:docMk/>
          <pc:sldMk cId="1623488991" sldId="519"/>
        </pc:sldMkLst>
        <pc:spChg chg="mod">
          <ac:chgData name="Patterson, Thomas E." userId="ee5ec556-6eac-4717-81d1-ca8c741e94fa" providerId="ADAL" clId="{9AE3B1F7-E75A-4EDB-A181-B97A70CDBC7C}" dt="2022-04-07T00:30:25.229" v="3851" actId="20577"/>
          <ac:spMkLst>
            <pc:docMk/>
            <pc:sldMk cId="1623488991" sldId="519"/>
            <ac:spMk id="2" creationId="{00000000-0000-0000-0000-000000000000}"/>
          </ac:spMkLst>
        </pc:spChg>
        <pc:spChg chg="mod">
          <ac:chgData name="Patterson, Thomas E." userId="ee5ec556-6eac-4717-81d1-ca8c741e94fa" providerId="ADAL" clId="{9AE3B1F7-E75A-4EDB-A181-B97A70CDBC7C}" dt="2022-04-07T08:58:33.542" v="4074" actId="122"/>
          <ac:spMkLst>
            <pc:docMk/>
            <pc:sldMk cId="1623488991" sldId="519"/>
            <ac:spMk id="4" creationId="{00000000-0000-0000-0000-000000000000}"/>
          </ac:spMkLst>
        </pc:spChg>
        <pc:spChg chg="mod">
          <ac:chgData name="Patterson, Thomas E." userId="ee5ec556-6eac-4717-81d1-ca8c741e94fa" providerId="ADAL" clId="{9AE3B1F7-E75A-4EDB-A181-B97A70CDBC7C}" dt="2022-04-07T08:58:26.289" v="4073" actId="122"/>
          <ac:spMkLst>
            <pc:docMk/>
            <pc:sldMk cId="1623488991" sldId="519"/>
            <ac:spMk id="6" creationId="{00000000-0000-0000-0000-000000000000}"/>
          </ac:spMkLst>
        </pc:spChg>
        <pc:spChg chg="mod">
          <ac:chgData name="Patterson, Thomas E." userId="ee5ec556-6eac-4717-81d1-ca8c741e94fa" providerId="ADAL" clId="{9AE3B1F7-E75A-4EDB-A181-B97A70CDBC7C}" dt="2022-04-07T00:30:31.643" v="3852" actId="1076"/>
          <ac:spMkLst>
            <pc:docMk/>
            <pc:sldMk cId="1623488991" sldId="519"/>
            <ac:spMk id="10" creationId="{00000000-0000-0000-0000-000000000000}"/>
          </ac:spMkLst>
        </pc:spChg>
        <pc:graphicFrameChg chg="mod">
          <ac:chgData name="Patterson, Thomas E." userId="ee5ec556-6eac-4717-81d1-ca8c741e94fa" providerId="ADAL" clId="{9AE3B1F7-E75A-4EDB-A181-B97A70CDBC7C}" dt="2022-04-07T08:57:58.385" v="4069" actId="1076"/>
          <ac:graphicFrameMkLst>
            <pc:docMk/>
            <pc:sldMk cId="1623488991" sldId="519"/>
            <ac:graphicFrameMk id="8" creationId="{00000000-0000-0000-0000-000000000000}"/>
          </ac:graphicFrameMkLst>
        </pc:graphicFrameChg>
        <pc:graphicFrameChg chg="mod">
          <ac:chgData name="Patterson, Thomas E." userId="ee5ec556-6eac-4717-81d1-ca8c741e94fa" providerId="ADAL" clId="{9AE3B1F7-E75A-4EDB-A181-B97A70CDBC7C}" dt="2022-04-07T08:58:13.926" v="4071" actId="1076"/>
          <ac:graphicFrameMkLst>
            <pc:docMk/>
            <pc:sldMk cId="1623488991" sldId="519"/>
            <ac:graphicFrameMk id="9" creationId="{00000000-0000-0000-0000-000000000000}"/>
          </ac:graphicFrameMkLst>
        </pc:graphicFrameChg>
      </pc:sldChg>
      <pc:sldChg chg="modSp add mod">
        <pc:chgData name="Patterson, Thomas E." userId="ee5ec556-6eac-4717-81d1-ca8c741e94fa" providerId="ADAL" clId="{9AE3B1F7-E75A-4EDB-A181-B97A70CDBC7C}" dt="2022-04-07T14:21:43.861" v="8734"/>
        <pc:sldMkLst>
          <pc:docMk/>
          <pc:sldMk cId="692140948" sldId="578"/>
        </pc:sldMkLst>
        <pc:spChg chg="mod">
          <ac:chgData name="Patterson, Thomas E." userId="ee5ec556-6eac-4717-81d1-ca8c741e94fa" providerId="ADAL" clId="{9AE3B1F7-E75A-4EDB-A181-B97A70CDBC7C}" dt="2022-04-07T09:00:04.652" v="4090" actId="255"/>
          <ac:spMkLst>
            <pc:docMk/>
            <pc:sldMk cId="692140948" sldId="578"/>
            <ac:spMk id="2" creationId="{18578D5D-D1CB-455A-B392-5F8A43BBA450}"/>
          </ac:spMkLst>
        </pc:spChg>
        <pc:spChg chg="mod">
          <ac:chgData name="Patterson, Thomas E." userId="ee5ec556-6eac-4717-81d1-ca8c741e94fa" providerId="ADAL" clId="{9AE3B1F7-E75A-4EDB-A181-B97A70CDBC7C}" dt="2022-04-07T08:58:50.519" v="4075" actId="1076"/>
          <ac:spMkLst>
            <pc:docMk/>
            <pc:sldMk cId="692140948" sldId="578"/>
            <ac:spMk id="3" creationId="{90AE124C-6BF7-46E8-8F38-B174298BBEDF}"/>
          </ac:spMkLst>
        </pc:spChg>
        <pc:graphicFrameChg chg="mod">
          <ac:chgData name="Patterson, Thomas E." userId="ee5ec556-6eac-4717-81d1-ca8c741e94fa" providerId="ADAL" clId="{9AE3B1F7-E75A-4EDB-A181-B97A70CDBC7C}" dt="2022-04-07T14:21:43.861" v="8734"/>
          <ac:graphicFrameMkLst>
            <pc:docMk/>
            <pc:sldMk cId="692140948" sldId="578"/>
            <ac:graphicFrameMk id="6" creationId="{9D430641-B3F4-4D95-9A15-4D5DAABE1E8A}"/>
          </ac:graphicFrameMkLst>
        </pc:graphicFrameChg>
      </pc:sldChg>
      <pc:sldChg chg="del">
        <pc:chgData name="Patterson, Thomas E." userId="ee5ec556-6eac-4717-81d1-ca8c741e94fa" providerId="ADAL" clId="{9AE3B1F7-E75A-4EDB-A181-B97A70CDBC7C}" dt="2022-04-06T20:20:11.625" v="2013" actId="2696"/>
        <pc:sldMkLst>
          <pc:docMk/>
          <pc:sldMk cId="101937410" sldId="580"/>
        </pc:sldMkLst>
      </pc:sldChg>
      <pc:sldChg chg="modSp add del mod">
        <pc:chgData name="Patterson, Thomas E." userId="ee5ec556-6eac-4717-81d1-ca8c741e94fa" providerId="ADAL" clId="{9AE3B1F7-E75A-4EDB-A181-B97A70CDBC7C}" dt="2022-04-07T09:34:12.188" v="4947" actId="2696"/>
        <pc:sldMkLst>
          <pc:docMk/>
          <pc:sldMk cId="4031223657" sldId="580"/>
        </pc:sldMkLst>
        <pc:spChg chg="mod">
          <ac:chgData name="Patterson, Thomas E." userId="ee5ec556-6eac-4717-81d1-ca8c741e94fa" providerId="ADAL" clId="{9AE3B1F7-E75A-4EDB-A181-B97A70CDBC7C}" dt="2022-04-06T21:45:30.322" v="2781" actId="1076"/>
          <ac:spMkLst>
            <pc:docMk/>
            <pc:sldMk cId="4031223657" sldId="580"/>
            <ac:spMk id="2" creationId="{00000000-0000-0000-0000-000000000000}"/>
          </ac:spMkLst>
        </pc:spChg>
      </pc:sldChg>
      <pc:sldChg chg="modSp mod">
        <pc:chgData name="Patterson, Thomas E." userId="ee5ec556-6eac-4717-81d1-ca8c741e94fa" providerId="ADAL" clId="{9AE3B1F7-E75A-4EDB-A181-B97A70CDBC7C}" dt="2022-04-07T12:55:48.633" v="8500" actId="6549"/>
        <pc:sldMkLst>
          <pc:docMk/>
          <pc:sldMk cId="1848073061" sldId="777"/>
        </pc:sldMkLst>
        <pc:spChg chg="mod">
          <ac:chgData name="Patterson, Thomas E." userId="ee5ec556-6eac-4717-81d1-ca8c741e94fa" providerId="ADAL" clId="{9AE3B1F7-E75A-4EDB-A181-B97A70CDBC7C}" dt="2022-04-07T12:55:48.633" v="8500" actId="6549"/>
          <ac:spMkLst>
            <pc:docMk/>
            <pc:sldMk cId="1848073061" sldId="777"/>
            <ac:spMk id="2" creationId="{00000000-0000-0000-0000-000000000000}"/>
          </ac:spMkLst>
        </pc:spChg>
        <pc:spChg chg="mod">
          <ac:chgData name="Patterson, Thomas E." userId="ee5ec556-6eac-4717-81d1-ca8c741e94fa" providerId="ADAL" clId="{9AE3B1F7-E75A-4EDB-A181-B97A70CDBC7C}" dt="2022-04-07T08:45:04.160" v="3862" actId="20577"/>
          <ac:spMkLst>
            <pc:docMk/>
            <pc:sldMk cId="1848073061" sldId="777"/>
            <ac:spMk id="3" creationId="{00000000-0000-0000-0000-000000000000}"/>
          </ac:spMkLst>
        </pc:spChg>
      </pc:sldChg>
      <pc:sldChg chg="del">
        <pc:chgData name="Patterson, Thomas E." userId="ee5ec556-6eac-4717-81d1-ca8c741e94fa" providerId="ADAL" clId="{9AE3B1F7-E75A-4EDB-A181-B97A70CDBC7C}" dt="2022-04-06T20:20:11.625" v="2013" actId="2696"/>
        <pc:sldMkLst>
          <pc:docMk/>
          <pc:sldMk cId="576967079" sldId="787"/>
        </pc:sldMkLst>
      </pc:sldChg>
      <pc:sldChg chg="add del">
        <pc:chgData name="Patterson, Thomas E." userId="ee5ec556-6eac-4717-81d1-ca8c741e94fa" providerId="ADAL" clId="{9AE3B1F7-E75A-4EDB-A181-B97A70CDBC7C}" dt="2022-04-07T09:34:12.188" v="4947" actId="2696"/>
        <pc:sldMkLst>
          <pc:docMk/>
          <pc:sldMk cId="621831581" sldId="787"/>
        </pc:sldMkLst>
      </pc:sldChg>
      <pc:sldChg chg="del">
        <pc:chgData name="Patterson, Thomas E." userId="ee5ec556-6eac-4717-81d1-ca8c741e94fa" providerId="ADAL" clId="{9AE3B1F7-E75A-4EDB-A181-B97A70CDBC7C}" dt="2022-04-06T19:34:19.810" v="30" actId="2696"/>
        <pc:sldMkLst>
          <pc:docMk/>
          <pc:sldMk cId="1048107545" sldId="825"/>
        </pc:sldMkLst>
      </pc:sldChg>
      <pc:sldChg chg="modSp add mod">
        <pc:chgData name="Patterson, Thomas E." userId="ee5ec556-6eac-4717-81d1-ca8c741e94fa" providerId="ADAL" clId="{9AE3B1F7-E75A-4EDB-A181-B97A70CDBC7C}" dt="2022-04-07T14:16:31.903" v="8717" actId="20577"/>
        <pc:sldMkLst>
          <pc:docMk/>
          <pc:sldMk cId="2661717995" sldId="825"/>
        </pc:sldMkLst>
        <pc:spChg chg="mod">
          <ac:chgData name="Patterson, Thomas E." userId="ee5ec556-6eac-4717-81d1-ca8c741e94fa" providerId="ADAL" clId="{9AE3B1F7-E75A-4EDB-A181-B97A70CDBC7C}" dt="2022-04-07T14:16:31.903" v="8717" actId="20577"/>
          <ac:spMkLst>
            <pc:docMk/>
            <pc:sldMk cId="2661717995" sldId="825"/>
            <ac:spMk id="3" creationId="{366FAF02-70C6-4BAD-9376-97989C924263}"/>
          </ac:spMkLst>
        </pc:spChg>
      </pc:sldChg>
      <pc:sldChg chg="add">
        <pc:chgData name="Patterson, Thomas E." userId="ee5ec556-6eac-4717-81d1-ca8c741e94fa" providerId="ADAL" clId="{9AE3B1F7-E75A-4EDB-A181-B97A70CDBC7C}" dt="2022-04-06T19:34:27.608" v="31"/>
        <pc:sldMkLst>
          <pc:docMk/>
          <pc:sldMk cId="1665743622" sldId="827"/>
        </pc:sldMkLst>
      </pc:sldChg>
      <pc:sldChg chg="del">
        <pc:chgData name="Patterson, Thomas E." userId="ee5ec556-6eac-4717-81d1-ca8c741e94fa" providerId="ADAL" clId="{9AE3B1F7-E75A-4EDB-A181-B97A70CDBC7C}" dt="2022-04-06T19:34:19.810" v="30" actId="2696"/>
        <pc:sldMkLst>
          <pc:docMk/>
          <pc:sldMk cId="3125851899" sldId="827"/>
        </pc:sldMkLst>
      </pc:sldChg>
      <pc:sldChg chg="del">
        <pc:chgData name="Patterson, Thomas E." userId="ee5ec556-6eac-4717-81d1-ca8c741e94fa" providerId="ADAL" clId="{9AE3B1F7-E75A-4EDB-A181-B97A70CDBC7C}" dt="2022-04-07T11:31:53.746" v="6214" actId="2696"/>
        <pc:sldMkLst>
          <pc:docMk/>
          <pc:sldMk cId="212472350" sldId="836"/>
        </pc:sldMkLst>
      </pc:sldChg>
      <pc:sldChg chg="modSp add mod">
        <pc:chgData name="Patterson, Thomas E." userId="ee5ec556-6eac-4717-81d1-ca8c741e94fa" providerId="ADAL" clId="{9AE3B1F7-E75A-4EDB-A181-B97A70CDBC7C}" dt="2022-04-07T11:31:59.953" v="6216" actId="27636"/>
        <pc:sldMkLst>
          <pc:docMk/>
          <pc:sldMk cId="3137833074" sldId="836"/>
        </pc:sldMkLst>
        <pc:spChg chg="mod">
          <ac:chgData name="Patterson, Thomas E." userId="ee5ec556-6eac-4717-81d1-ca8c741e94fa" providerId="ADAL" clId="{9AE3B1F7-E75A-4EDB-A181-B97A70CDBC7C}" dt="2022-04-07T11:31:59.953" v="6216" actId="27636"/>
          <ac:spMkLst>
            <pc:docMk/>
            <pc:sldMk cId="3137833074" sldId="836"/>
            <ac:spMk id="2" creationId="{58E1344C-4742-4AED-85CC-AC9A94AE4C7B}"/>
          </ac:spMkLst>
        </pc:spChg>
      </pc:sldChg>
      <pc:sldChg chg="modSp mod">
        <pc:chgData name="Patterson, Thomas E." userId="ee5ec556-6eac-4717-81d1-ca8c741e94fa" providerId="ADAL" clId="{9AE3B1F7-E75A-4EDB-A181-B97A70CDBC7C}" dt="2022-04-07T12:27:36.673" v="7021" actId="20577"/>
        <pc:sldMkLst>
          <pc:docMk/>
          <pc:sldMk cId="1552565409" sldId="837"/>
        </pc:sldMkLst>
        <pc:spChg chg="mod">
          <ac:chgData name="Patterson, Thomas E." userId="ee5ec556-6eac-4717-81d1-ca8c741e94fa" providerId="ADAL" clId="{9AE3B1F7-E75A-4EDB-A181-B97A70CDBC7C}" dt="2022-04-07T12:27:36.673" v="7021" actId="20577"/>
          <ac:spMkLst>
            <pc:docMk/>
            <pc:sldMk cId="1552565409" sldId="837"/>
            <ac:spMk id="2" creationId="{1914B6FF-EFEB-4B22-9D2C-5B2A0B2C1319}"/>
          </ac:spMkLst>
        </pc:spChg>
        <pc:spChg chg="mod">
          <ac:chgData name="Patterson, Thomas E." userId="ee5ec556-6eac-4717-81d1-ca8c741e94fa" providerId="ADAL" clId="{9AE3B1F7-E75A-4EDB-A181-B97A70CDBC7C}" dt="2022-04-07T12:14:45.669" v="6787" actId="20577"/>
          <ac:spMkLst>
            <pc:docMk/>
            <pc:sldMk cId="1552565409" sldId="837"/>
            <ac:spMk id="3" creationId="{A697E0A2-6020-4100-A4A5-01253A5EAF76}"/>
          </ac:spMkLst>
        </pc:spChg>
      </pc:sldChg>
      <pc:sldChg chg="modSp add mod">
        <pc:chgData name="Patterson, Thomas E." userId="ee5ec556-6eac-4717-81d1-ca8c741e94fa" providerId="ADAL" clId="{9AE3B1F7-E75A-4EDB-A181-B97A70CDBC7C}" dt="2022-04-07T13:01:36.704" v="8528" actId="313"/>
        <pc:sldMkLst>
          <pc:docMk/>
          <pc:sldMk cId="2700137858" sldId="840"/>
        </pc:sldMkLst>
        <pc:spChg chg="mod">
          <ac:chgData name="Patterson, Thomas E." userId="ee5ec556-6eac-4717-81d1-ca8c741e94fa" providerId="ADAL" clId="{9AE3B1F7-E75A-4EDB-A181-B97A70CDBC7C}" dt="2022-04-07T13:01:36.704" v="8528" actId="313"/>
          <ac:spMkLst>
            <pc:docMk/>
            <pc:sldMk cId="2700137858" sldId="840"/>
            <ac:spMk id="3" creationId="{22379F17-D809-4D01-8366-7D8FAE147D39}"/>
          </ac:spMkLst>
        </pc:spChg>
      </pc:sldChg>
      <pc:sldChg chg="del">
        <pc:chgData name="Patterson, Thomas E." userId="ee5ec556-6eac-4717-81d1-ca8c741e94fa" providerId="ADAL" clId="{9AE3B1F7-E75A-4EDB-A181-B97A70CDBC7C}" dt="2022-04-06T19:45:35.424" v="205" actId="2696"/>
        <pc:sldMkLst>
          <pc:docMk/>
          <pc:sldMk cId="3302613873" sldId="840"/>
        </pc:sldMkLst>
      </pc:sldChg>
      <pc:sldChg chg="modSp mod">
        <pc:chgData name="Patterson, Thomas E." userId="ee5ec556-6eac-4717-81d1-ca8c741e94fa" providerId="ADAL" clId="{9AE3B1F7-E75A-4EDB-A181-B97A70CDBC7C}" dt="2022-04-07T14:38:23.873" v="8797" actId="20577"/>
        <pc:sldMkLst>
          <pc:docMk/>
          <pc:sldMk cId="1379615007" sldId="847"/>
        </pc:sldMkLst>
        <pc:spChg chg="mod">
          <ac:chgData name="Patterson, Thomas E." userId="ee5ec556-6eac-4717-81d1-ca8c741e94fa" providerId="ADAL" clId="{9AE3B1F7-E75A-4EDB-A181-B97A70CDBC7C}" dt="2022-04-07T12:32:00.428" v="7131" actId="27636"/>
          <ac:spMkLst>
            <pc:docMk/>
            <pc:sldMk cId="1379615007" sldId="847"/>
            <ac:spMk id="2" creationId="{89459E75-C713-4601-8C91-834F3022D5AE}"/>
          </ac:spMkLst>
        </pc:spChg>
        <pc:spChg chg="mod">
          <ac:chgData name="Patterson, Thomas E." userId="ee5ec556-6eac-4717-81d1-ca8c741e94fa" providerId="ADAL" clId="{9AE3B1F7-E75A-4EDB-A181-B97A70CDBC7C}" dt="2022-04-07T14:38:23.873" v="8797" actId="20577"/>
          <ac:spMkLst>
            <pc:docMk/>
            <pc:sldMk cId="1379615007" sldId="847"/>
            <ac:spMk id="3" creationId="{72B88245-D7CC-47E5-A1E9-92737024D67D}"/>
          </ac:spMkLst>
        </pc:spChg>
      </pc:sldChg>
      <pc:sldChg chg="del">
        <pc:chgData name="Patterson, Thomas E." userId="ee5ec556-6eac-4717-81d1-ca8c741e94fa" providerId="ADAL" clId="{9AE3B1F7-E75A-4EDB-A181-B97A70CDBC7C}" dt="2022-04-06T19:45:35.424" v="205" actId="2696"/>
        <pc:sldMkLst>
          <pc:docMk/>
          <pc:sldMk cId="3051619898" sldId="861"/>
        </pc:sldMkLst>
      </pc:sldChg>
      <pc:sldChg chg="modSp add mod">
        <pc:chgData name="Patterson, Thomas E." userId="ee5ec556-6eac-4717-81d1-ca8c741e94fa" providerId="ADAL" clId="{9AE3B1F7-E75A-4EDB-A181-B97A70CDBC7C}" dt="2022-04-06T20:18:41.993" v="2012" actId="20577"/>
        <pc:sldMkLst>
          <pc:docMk/>
          <pc:sldMk cId="4276565256" sldId="861"/>
        </pc:sldMkLst>
        <pc:spChg chg="mod">
          <ac:chgData name="Patterson, Thomas E." userId="ee5ec556-6eac-4717-81d1-ca8c741e94fa" providerId="ADAL" clId="{9AE3B1F7-E75A-4EDB-A181-B97A70CDBC7C}" dt="2022-04-06T20:18:41.993" v="2012" actId="20577"/>
          <ac:spMkLst>
            <pc:docMk/>
            <pc:sldMk cId="4276565256" sldId="861"/>
            <ac:spMk id="2" creationId="{CBBFED38-C3E8-4F83-AB6E-6036A9185594}"/>
          </ac:spMkLst>
        </pc:spChg>
      </pc:sldChg>
      <pc:sldChg chg="add">
        <pc:chgData name="Patterson, Thomas E." userId="ee5ec556-6eac-4717-81d1-ca8c741e94fa" providerId="ADAL" clId="{9AE3B1F7-E75A-4EDB-A181-B97A70CDBC7C}" dt="2022-04-06T20:20:27.440" v="2014"/>
        <pc:sldMkLst>
          <pc:docMk/>
          <pc:sldMk cId="3469330718" sldId="867"/>
        </pc:sldMkLst>
      </pc:sldChg>
      <pc:sldChg chg="del">
        <pc:chgData name="Patterson, Thomas E." userId="ee5ec556-6eac-4717-81d1-ca8c741e94fa" providerId="ADAL" clId="{9AE3B1F7-E75A-4EDB-A181-B97A70CDBC7C}" dt="2022-04-06T20:20:11.625" v="2013" actId="2696"/>
        <pc:sldMkLst>
          <pc:docMk/>
          <pc:sldMk cId="3707179428" sldId="867"/>
        </pc:sldMkLst>
      </pc:sldChg>
      <pc:sldChg chg="del">
        <pc:chgData name="Patterson, Thomas E." userId="ee5ec556-6eac-4717-81d1-ca8c741e94fa" providerId="ADAL" clId="{9AE3B1F7-E75A-4EDB-A181-B97A70CDBC7C}" dt="2022-04-07T12:49:10.509" v="8338" actId="2696"/>
        <pc:sldMkLst>
          <pc:docMk/>
          <pc:sldMk cId="631483360" sldId="869"/>
        </pc:sldMkLst>
      </pc:sldChg>
      <pc:sldChg chg="del">
        <pc:chgData name="Patterson, Thomas E." userId="ee5ec556-6eac-4717-81d1-ca8c741e94fa" providerId="ADAL" clId="{9AE3B1F7-E75A-4EDB-A181-B97A70CDBC7C}" dt="2022-04-06T19:45:35.424" v="205" actId="2696"/>
        <pc:sldMkLst>
          <pc:docMk/>
          <pc:sldMk cId="302044206" sldId="876"/>
        </pc:sldMkLst>
      </pc:sldChg>
      <pc:sldChg chg="modSp add mod">
        <pc:chgData name="Patterson, Thomas E." userId="ee5ec556-6eac-4717-81d1-ca8c741e94fa" providerId="ADAL" clId="{9AE3B1F7-E75A-4EDB-A181-B97A70CDBC7C}" dt="2022-04-07T08:53:06.417" v="3925" actId="20577"/>
        <pc:sldMkLst>
          <pc:docMk/>
          <pc:sldMk cId="3719985893" sldId="876"/>
        </pc:sldMkLst>
        <pc:spChg chg="mod">
          <ac:chgData name="Patterson, Thomas E." userId="ee5ec556-6eac-4717-81d1-ca8c741e94fa" providerId="ADAL" clId="{9AE3B1F7-E75A-4EDB-A181-B97A70CDBC7C}" dt="2022-04-07T08:53:06.417" v="3925" actId="20577"/>
          <ac:spMkLst>
            <pc:docMk/>
            <pc:sldMk cId="3719985893" sldId="876"/>
            <ac:spMk id="2" creationId="{37A418BC-5475-484C-927C-CEA47F941C45}"/>
          </ac:spMkLst>
        </pc:spChg>
        <pc:graphicFrameChg chg="mod">
          <ac:chgData name="Patterson, Thomas E." userId="ee5ec556-6eac-4717-81d1-ca8c741e94fa" providerId="ADAL" clId="{9AE3B1F7-E75A-4EDB-A181-B97A70CDBC7C}" dt="2022-04-06T19:46:03.752" v="208" actId="255"/>
          <ac:graphicFrameMkLst>
            <pc:docMk/>
            <pc:sldMk cId="3719985893" sldId="876"/>
            <ac:graphicFrameMk id="6" creationId="{E1F42E7C-4386-44EC-983A-354D80D05668}"/>
          </ac:graphicFrameMkLst>
        </pc:graphicFrameChg>
      </pc:sldChg>
      <pc:sldChg chg="del">
        <pc:chgData name="Patterson, Thomas E." userId="ee5ec556-6eac-4717-81d1-ca8c741e94fa" providerId="ADAL" clId="{9AE3B1F7-E75A-4EDB-A181-B97A70CDBC7C}" dt="2022-04-07T10:56:39.801" v="6014" actId="2696"/>
        <pc:sldMkLst>
          <pc:docMk/>
          <pc:sldMk cId="3146959647" sldId="882"/>
        </pc:sldMkLst>
      </pc:sldChg>
      <pc:sldChg chg="del">
        <pc:chgData name="Patterson, Thomas E." userId="ee5ec556-6eac-4717-81d1-ca8c741e94fa" providerId="ADAL" clId="{9AE3B1F7-E75A-4EDB-A181-B97A70CDBC7C}" dt="2022-04-06T19:45:35.424" v="205" actId="2696"/>
        <pc:sldMkLst>
          <pc:docMk/>
          <pc:sldMk cId="634998292" sldId="883"/>
        </pc:sldMkLst>
      </pc:sldChg>
      <pc:sldChg chg="add">
        <pc:chgData name="Patterson, Thomas E." userId="ee5ec556-6eac-4717-81d1-ca8c741e94fa" providerId="ADAL" clId="{9AE3B1F7-E75A-4EDB-A181-B97A70CDBC7C}" dt="2022-04-06T19:45:42.005" v="206"/>
        <pc:sldMkLst>
          <pc:docMk/>
          <pc:sldMk cId="4102619709" sldId="883"/>
        </pc:sldMkLst>
      </pc:sldChg>
      <pc:sldChg chg="modSp add del mod">
        <pc:chgData name="Patterson, Thomas E." userId="ee5ec556-6eac-4717-81d1-ca8c741e94fa" providerId="ADAL" clId="{9AE3B1F7-E75A-4EDB-A181-B97A70CDBC7C}" dt="2022-04-07T09:07:15.726" v="4528" actId="2696"/>
        <pc:sldMkLst>
          <pc:docMk/>
          <pc:sldMk cId="829748468" sldId="886"/>
        </pc:sldMkLst>
        <pc:spChg chg="mod">
          <ac:chgData name="Patterson, Thomas E." userId="ee5ec556-6eac-4717-81d1-ca8c741e94fa" providerId="ADAL" clId="{9AE3B1F7-E75A-4EDB-A181-B97A70CDBC7C}" dt="2022-04-06T21:11:03.242" v="2193" actId="20577"/>
          <ac:spMkLst>
            <pc:docMk/>
            <pc:sldMk cId="829748468" sldId="886"/>
            <ac:spMk id="2" creationId="{2DCAFBD5-C361-4336-9CF4-CC7BB2B3741D}"/>
          </ac:spMkLst>
        </pc:spChg>
        <pc:spChg chg="mod">
          <ac:chgData name="Patterson, Thomas E." userId="ee5ec556-6eac-4717-81d1-ca8c741e94fa" providerId="ADAL" clId="{9AE3B1F7-E75A-4EDB-A181-B97A70CDBC7C}" dt="2022-04-06T21:12:05.039" v="2293" actId="20577"/>
          <ac:spMkLst>
            <pc:docMk/>
            <pc:sldMk cId="829748468" sldId="886"/>
            <ac:spMk id="3" creationId="{8D8EFCBC-5C8E-4C56-BE5C-1CE2395A6914}"/>
          </ac:spMkLst>
        </pc:spChg>
      </pc:sldChg>
      <pc:sldChg chg="addSp modSp add mod modClrScheme chgLayout">
        <pc:chgData name="Patterson, Thomas E." userId="ee5ec556-6eac-4717-81d1-ca8c741e94fa" providerId="ADAL" clId="{9AE3B1F7-E75A-4EDB-A181-B97A70CDBC7C}" dt="2022-04-07T09:11:19.244" v="4584" actId="113"/>
        <pc:sldMkLst>
          <pc:docMk/>
          <pc:sldMk cId="1670076145" sldId="886"/>
        </pc:sldMkLst>
        <pc:spChg chg="mod">
          <ac:chgData name="Patterson, Thomas E." userId="ee5ec556-6eac-4717-81d1-ca8c741e94fa" providerId="ADAL" clId="{9AE3B1F7-E75A-4EDB-A181-B97A70CDBC7C}" dt="2022-04-07T09:08:58.640" v="4549" actId="313"/>
          <ac:spMkLst>
            <pc:docMk/>
            <pc:sldMk cId="1670076145" sldId="886"/>
            <ac:spMk id="2" creationId="{2DCAFBD5-C361-4336-9CF4-CC7BB2B3741D}"/>
          </ac:spMkLst>
        </pc:spChg>
        <pc:spChg chg="mod">
          <ac:chgData name="Patterson, Thomas E." userId="ee5ec556-6eac-4717-81d1-ca8c741e94fa" providerId="ADAL" clId="{9AE3B1F7-E75A-4EDB-A181-B97A70CDBC7C}" dt="2022-04-07T09:11:19.244" v="4584" actId="113"/>
          <ac:spMkLst>
            <pc:docMk/>
            <pc:sldMk cId="1670076145" sldId="886"/>
            <ac:spMk id="3" creationId="{8D8EFCBC-5C8E-4C56-BE5C-1CE2395A6914}"/>
          </ac:spMkLst>
        </pc:spChg>
        <pc:picChg chg="add mod">
          <ac:chgData name="Patterson, Thomas E." userId="ee5ec556-6eac-4717-81d1-ca8c741e94fa" providerId="ADAL" clId="{9AE3B1F7-E75A-4EDB-A181-B97A70CDBC7C}" dt="2022-04-07T09:10:26.286" v="4580" actId="14100"/>
          <ac:picMkLst>
            <pc:docMk/>
            <pc:sldMk cId="1670076145" sldId="886"/>
            <ac:picMk id="5" creationId="{35ACB67E-F172-4B6E-BA43-09BF2D9B09AA}"/>
          </ac:picMkLst>
        </pc:picChg>
      </pc:sldChg>
      <pc:sldChg chg="del">
        <pc:chgData name="Patterson, Thomas E." userId="ee5ec556-6eac-4717-81d1-ca8c741e94fa" providerId="ADAL" clId="{9AE3B1F7-E75A-4EDB-A181-B97A70CDBC7C}" dt="2022-04-06T20:20:11.625" v="2013" actId="2696"/>
        <pc:sldMkLst>
          <pc:docMk/>
          <pc:sldMk cId="1830395801" sldId="886"/>
        </pc:sldMkLst>
      </pc:sldChg>
      <pc:sldChg chg="modSp mod">
        <pc:chgData name="Patterson, Thomas E." userId="ee5ec556-6eac-4717-81d1-ca8c741e94fa" providerId="ADAL" clId="{9AE3B1F7-E75A-4EDB-A181-B97A70CDBC7C}" dt="2022-04-07T12:16:09.813" v="6818" actId="20577"/>
        <pc:sldMkLst>
          <pc:docMk/>
          <pc:sldMk cId="516703196" sldId="888"/>
        </pc:sldMkLst>
        <pc:spChg chg="mod">
          <ac:chgData name="Patterson, Thomas E." userId="ee5ec556-6eac-4717-81d1-ca8c741e94fa" providerId="ADAL" clId="{9AE3B1F7-E75A-4EDB-A181-B97A70CDBC7C}" dt="2022-04-07T12:15:48.446" v="6798" actId="20577"/>
          <ac:spMkLst>
            <pc:docMk/>
            <pc:sldMk cId="516703196" sldId="888"/>
            <ac:spMk id="2" creationId="{D4233552-8964-4AA2-83C9-F8F06D9778B9}"/>
          </ac:spMkLst>
        </pc:spChg>
        <pc:spChg chg="mod">
          <ac:chgData name="Patterson, Thomas E." userId="ee5ec556-6eac-4717-81d1-ca8c741e94fa" providerId="ADAL" clId="{9AE3B1F7-E75A-4EDB-A181-B97A70CDBC7C}" dt="2022-04-07T12:16:09.813" v="6818" actId="20577"/>
          <ac:spMkLst>
            <pc:docMk/>
            <pc:sldMk cId="516703196" sldId="888"/>
            <ac:spMk id="3" creationId="{915355E6-7DD3-4BB3-ACAA-A526165E213C}"/>
          </ac:spMkLst>
        </pc:spChg>
      </pc:sldChg>
      <pc:sldChg chg="del">
        <pc:chgData name="Patterson, Thomas E." userId="ee5ec556-6eac-4717-81d1-ca8c741e94fa" providerId="ADAL" clId="{9AE3B1F7-E75A-4EDB-A181-B97A70CDBC7C}" dt="2022-04-07T12:12:41.984" v="6618" actId="2696"/>
        <pc:sldMkLst>
          <pc:docMk/>
          <pc:sldMk cId="401083943" sldId="894"/>
        </pc:sldMkLst>
      </pc:sldChg>
      <pc:sldChg chg="add del">
        <pc:chgData name="Patterson, Thomas E." userId="ee5ec556-6eac-4717-81d1-ca8c741e94fa" providerId="ADAL" clId="{9AE3B1F7-E75A-4EDB-A181-B97A70CDBC7C}" dt="2022-04-07T14:04:38.126" v="8701" actId="2696"/>
        <pc:sldMkLst>
          <pc:docMk/>
          <pc:sldMk cId="3050167579" sldId="894"/>
        </pc:sldMkLst>
      </pc:sldChg>
      <pc:sldChg chg="add del">
        <pc:chgData name="Patterson, Thomas E." userId="ee5ec556-6eac-4717-81d1-ca8c741e94fa" providerId="ADAL" clId="{9AE3B1F7-E75A-4EDB-A181-B97A70CDBC7C}" dt="2022-04-07T11:06:56.763" v="6057" actId="2696"/>
        <pc:sldMkLst>
          <pc:docMk/>
          <pc:sldMk cId="1580890640" sldId="895"/>
        </pc:sldMkLst>
      </pc:sldChg>
      <pc:sldChg chg="del">
        <pc:chgData name="Patterson, Thomas E." userId="ee5ec556-6eac-4717-81d1-ca8c741e94fa" providerId="ADAL" clId="{9AE3B1F7-E75A-4EDB-A181-B97A70CDBC7C}" dt="2022-04-06T20:20:11.625" v="2013" actId="2696"/>
        <pc:sldMkLst>
          <pc:docMk/>
          <pc:sldMk cId="2030766270" sldId="895"/>
        </pc:sldMkLst>
      </pc:sldChg>
      <pc:sldChg chg="add del">
        <pc:chgData name="Patterson, Thomas E." userId="ee5ec556-6eac-4717-81d1-ca8c741e94fa" providerId="ADAL" clId="{9AE3B1F7-E75A-4EDB-A181-B97A70CDBC7C}" dt="2022-04-07T14:04:38.126" v="8701" actId="2696"/>
        <pc:sldMkLst>
          <pc:docMk/>
          <pc:sldMk cId="2000224791" sldId="899"/>
        </pc:sldMkLst>
      </pc:sldChg>
      <pc:sldChg chg="del">
        <pc:chgData name="Patterson, Thomas E." userId="ee5ec556-6eac-4717-81d1-ca8c741e94fa" providerId="ADAL" clId="{9AE3B1F7-E75A-4EDB-A181-B97A70CDBC7C}" dt="2022-04-06T20:20:11.625" v="2013" actId="2696"/>
        <pc:sldMkLst>
          <pc:docMk/>
          <pc:sldMk cId="2645103331" sldId="899"/>
        </pc:sldMkLst>
      </pc:sldChg>
      <pc:sldChg chg="add del">
        <pc:chgData name="Patterson, Thomas E." userId="ee5ec556-6eac-4717-81d1-ca8c741e94fa" providerId="ADAL" clId="{9AE3B1F7-E75A-4EDB-A181-B97A70CDBC7C}" dt="2022-04-07T09:10:32.095" v="4581" actId="2696"/>
        <pc:sldMkLst>
          <pc:docMk/>
          <pc:sldMk cId="3054131472" sldId="899"/>
        </pc:sldMkLst>
      </pc:sldChg>
      <pc:sldChg chg="del">
        <pc:chgData name="Patterson, Thomas E." userId="ee5ec556-6eac-4717-81d1-ca8c741e94fa" providerId="ADAL" clId="{9AE3B1F7-E75A-4EDB-A181-B97A70CDBC7C}" dt="2022-04-07T11:48:39.020" v="6338" actId="2696"/>
        <pc:sldMkLst>
          <pc:docMk/>
          <pc:sldMk cId="3149121124" sldId="902"/>
        </pc:sldMkLst>
      </pc:sldChg>
      <pc:sldChg chg="del">
        <pc:chgData name="Patterson, Thomas E." userId="ee5ec556-6eac-4717-81d1-ca8c741e94fa" providerId="ADAL" clId="{9AE3B1F7-E75A-4EDB-A181-B97A70CDBC7C}" dt="2022-04-07T10:56:36.103" v="6013" actId="2696"/>
        <pc:sldMkLst>
          <pc:docMk/>
          <pc:sldMk cId="2432185967" sldId="916"/>
        </pc:sldMkLst>
      </pc:sldChg>
      <pc:sldChg chg="del">
        <pc:chgData name="Patterson, Thomas E." userId="ee5ec556-6eac-4717-81d1-ca8c741e94fa" providerId="ADAL" clId="{9AE3B1F7-E75A-4EDB-A181-B97A70CDBC7C}" dt="2022-04-07T11:46:20.462" v="6307" actId="2696"/>
        <pc:sldMkLst>
          <pc:docMk/>
          <pc:sldMk cId="1073121213" sldId="924"/>
        </pc:sldMkLst>
      </pc:sldChg>
      <pc:sldChg chg="del">
        <pc:chgData name="Patterson, Thomas E." userId="ee5ec556-6eac-4717-81d1-ca8c741e94fa" providerId="ADAL" clId="{9AE3B1F7-E75A-4EDB-A181-B97A70CDBC7C}" dt="2022-04-07T11:46:20.462" v="6307" actId="2696"/>
        <pc:sldMkLst>
          <pc:docMk/>
          <pc:sldMk cId="1453996714" sldId="926"/>
        </pc:sldMkLst>
      </pc:sldChg>
      <pc:sldChg chg="del">
        <pc:chgData name="Patterson, Thomas E." userId="ee5ec556-6eac-4717-81d1-ca8c741e94fa" providerId="ADAL" clId="{9AE3B1F7-E75A-4EDB-A181-B97A70CDBC7C}" dt="2022-04-07T11:49:24.046" v="6340" actId="2696"/>
        <pc:sldMkLst>
          <pc:docMk/>
          <pc:sldMk cId="2074891389" sldId="927"/>
        </pc:sldMkLst>
      </pc:sldChg>
      <pc:sldChg chg="del">
        <pc:chgData name="Patterson, Thomas E." userId="ee5ec556-6eac-4717-81d1-ca8c741e94fa" providerId="ADAL" clId="{9AE3B1F7-E75A-4EDB-A181-B97A70CDBC7C}" dt="2022-04-07T11:49:35.899" v="6341" actId="2696"/>
        <pc:sldMkLst>
          <pc:docMk/>
          <pc:sldMk cId="1733234156" sldId="928"/>
        </pc:sldMkLst>
      </pc:sldChg>
      <pc:sldChg chg="modSp add del mod">
        <pc:chgData name="Patterson, Thomas E." userId="ee5ec556-6eac-4717-81d1-ca8c741e94fa" providerId="ADAL" clId="{9AE3B1F7-E75A-4EDB-A181-B97A70CDBC7C}" dt="2022-04-07T10:50:16.358" v="5905" actId="2696"/>
        <pc:sldMkLst>
          <pc:docMk/>
          <pc:sldMk cId="607437662" sldId="930"/>
        </pc:sldMkLst>
        <pc:spChg chg="mod">
          <ac:chgData name="Patterson, Thomas E." userId="ee5ec556-6eac-4717-81d1-ca8c741e94fa" providerId="ADAL" clId="{9AE3B1F7-E75A-4EDB-A181-B97A70CDBC7C}" dt="2022-04-06T20:20:27.506" v="2019" actId="27636"/>
          <ac:spMkLst>
            <pc:docMk/>
            <pc:sldMk cId="607437662" sldId="930"/>
            <ac:spMk id="2" creationId="{CD66EE84-3947-4271-B930-565462C9502E}"/>
          </ac:spMkLst>
        </pc:spChg>
      </pc:sldChg>
      <pc:sldChg chg="modSp add del mod">
        <pc:chgData name="Patterson, Thomas E." userId="ee5ec556-6eac-4717-81d1-ca8c741e94fa" providerId="ADAL" clId="{9AE3B1F7-E75A-4EDB-A181-B97A70CDBC7C}" dt="2022-04-07T14:04:38.126" v="8701" actId="2696"/>
        <pc:sldMkLst>
          <pc:docMk/>
          <pc:sldMk cId="2163920781" sldId="930"/>
        </pc:sldMkLst>
        <pc:spChg chg="mod">
          <ac:chgData name="Patterson, Thomas E." userId="ee5ec556-6eac-4717-81d1-ca8c741e94fa" providerId="ADAL" clId="{9AE3B1F7-E75A-4EDB-A181-B97A70CDBC7C}" dt="2022-04-07T10:50:33.970" v="5907" actId="27636"/>
          <ac:spMkLst>
            <pc:docMk/>
            <pc:sldMk cId="2163920781" sldId="930"/>
            <ac:spMk id="2" creationId="{CD66EE84-3947-4271-B930-565462C9502E}"/>
          </ac:spMkLst>
        </pc:spChg>
      </pc:sldChg>
      <pc:sldChg chg="del">
        <pc:chgData name="Patterson, Thomas E." userId="ee5ec556-6eac-4717-81d1-ca8c741e94fa" providerId="ADAL" clId="{9AE3B1F7-E75A-4EDB-A181-B97A70CDBC7C}" dt="2022-04-06T20:20:11.625" v="2013" actId="2696"/>
        <pc:sldMkLst>
          <pc:docMk/>
          <pc:sldMk cId="3645658945" sldId="930"/>
        </pc:sldMkLst>
      </pc:sldChg>
      <pc:sldChg chg="modSp add del mod">
        <pc:chgData name="Patterson, Thomas E." userId="ee5ec556-6eac-4717-81d1-ca8c741e94fa" providerId="ADAL" clId="{9AE3B1F7-E75A-4EDB-A181-B97A70CDBC7C}" dt="2022-04-07T11:08:27.684" v="6058" actId="2696"/>
        <pc:sldMkLst>
          <pc:docMk/>
          <pc:sldMk cId="1296645009" sldId="931"/>
        </pc:sldMkLst>
        <pc:spChg chg="mod">
          <ac:chgData name="Patterson, Thomas E." userId="ee5ec556-6eac-4717-81d1-ca8c741e94fa" providerId="ADAL" clId="{9AE3B1F7-E75A-4EDB-A181-B97A70CDBC7C}" dt="2022-04-06T20:20:27.506" v="2020" actId="27636"/>
          <ac:spMkLst>
            <pc:docMk/>
            <pc:sldMk cId="1296645009" sldId="931"/>
            <ac:spMk id="2" creationId="{F3EC5EF5-EE14-416D-A452-FBE392FA1A9F}"/>
          </ac:spMkLst>
        </pc:spChg>
      </pc:sldChg>
      <pc:sldChg chg="del">
        <pc:chgData name="Patterson, Thomas E." userId="ee5ec556-6eac-4717-81d1-ca8c741e94fa" providerId="ADAL" clId="{9AE3B1F7-E75A-4EDB-A181-B97A70CDBC7C}" dt="2022-04-06T20:20:11.625" v="2013" actId="2696"/>
        <pc:sldMkLst>
          <pc:docMk/>
          <pc:sldMk cId="1801604256" sldId="931"/>
        </pc:sldMkLst>
      </pc:sldChg>
      <pc:sldChg chg="modSp add mod">
        <pc:chgData name="Patterson, Thomas E." userId="ee5ec556-6eac-4717-81d1-ca8c741e94fa" providerId="ADAL" clId="{9AE3B1F7-E75A-4EDB-A181-B97A70CDBC7C}" dt="2022-04-07T11:29:46.398" v="6166" actId="20577"/>
        <pc:sldMkLst>
          <pc:docMk/>
          <pc:sldMk cId="2988211158" sldId="931"/>
        </pc:sldMkLst>
        <pc:spChg chg="mod">
          <ac:chgData name="Patterson, Thomas E." userId="ee5ec556-6eac-4717-81d1-ca8c741e94fa" providerId="ADAL" clId="{9AE3B1F7-E75A-4EDB-A181-B97A70CDBC7C}" dt="2022-04-07T11:29:46.398" v="6166" actId="20577"/>
          <ac:spMkLst>
            <pc:docMk/>
            <pc:sldMk cId="2988211158" sldId="931"/>
            <ac:spMk id="2" creationId="{F3EC5EF5-EE14-416D-A452-FBE392FA1A9F}"/>
          </ac:spMkLst>
        </pc:spChg>
        <pc:spChg chg="mod">
          <ac:chgData name="Patterson, Thomas E." userId="ee5ec556-6eac-4717-81d1-ca8c741e94fa" providerId="ADAL" clId="{9AE3B1F7-E75A-4EDB-A181-B97A70CDBC7C}" dt="2022-04-07T11:10:47.834" v="6142" actId="1076"/>
          <ac:spMkLst>
            <pc:docMk/>
            <pc:sldMk cId="2988211158" sldId="931"/>
            <ac:spMk id="7" creationId="{C45B462C-9E1C-4634-9EE9-218ACB23ADF7}"/>
          </ac:spMkLst>
        </pc:spChg>
      </pc:sldChg>
      <pc:sldChg chg="del">
        <pc:chgData name="Patterson, Thomas E." userId="ee5ec556-6eac-4717-81d1-ca8c741e94fa" providerId="ADAL" clId="{9AE3B1F7-E75A-4EDB-A181-B97A70CDBC7C}" dt="2022-04-06T20:15:49.402" v="1868" actId="2696"/>
        <pc:sldMkLst>
          <pc:docMk/>
          <pc:sldMk cId="1100356376" sldId="932"/>
        </pc:sldMkLst>
      </pc:sldChg>
      <pc:sldChg chg="modSp add mod">
        <pc:chgData name="Patterson, Thomas E." userId="ee5ec556-6eac-4717-81d1-ca8c741e94fa" providerId="ADAL" clId="{9AE3B1F7-E75A-4EDB-A181-B97A70CDBC7C}" dt="2022-04-07T09:06:35.634" v="4527" actId="1076"/>
        <pc:sldMkLst>
          <pc:docMk/>
          <pc:sldMk cId="2000469572" sldId="932"/>
        </pc:sldMkLst>
        <pc:spChg chg="mod">
          <ac:chgData name="Patterson, Thomas E." userId="ee5ec556-6eac-4717-81d1-ca8c741e94fa" providerId="ADAL" clId="{9AE3B1F7-E75A-4EDB-A181-B97A70CDBC7C}" dt="2022-04-06T20:16:31.785" v="1903" actId="20577"/>
          <ac:spMkLst>
            <pc:docMk/>
            <pc:sldMk cId="2000469572" sldId="932"/>
            <ac:spMk id="2" creationId="{462D0948-077F-453A-95A5-920467D7CF41}"/>
          </ac:spMkLst>
        </pc:spChg>
        <pc:graphicFrameChg chg="mod">
          <ac:chgData name="Patterson, Thomas E." userId="ee5ec556-6eac-4717-81d1-ca8c741e94fa" providerId="ADAL" clId="{9AE3B1F7-E75A-4EDB-A181-B97A70CDBC7C}" dt="2022-04-07T09:06:24.517" v="4526" actId="1076"/>
          <ac:graphicFrameMkLst>
            <pc:docMk/>
            <pc:sldMk cId="2000469572" sldId="932"/>
            <ac:graphicFrameMk id="14" creationId="{BFEA4FED-C680-45DE-B96D-2B22CC172B33}"/>
          </ac:graphicFrameMkLst>
        </pc:graphicFrameChg>
        <pc:graphicFrameChg chg="mod">
          <ac:chgData name="Patterson, Thomas E." userId="ee5ec556-6eac-4717-81d1-ca8c741e94fa" providerId="ADAL" clId="{9AE3B1F7-E75A-4EDB-A181-B97A70CDBC7C}" dt="2022-04-07T09:06:35.634" v="4527" actId="1076"/>
          <ac:graphicFrameMkLst>
            <pc:docMk/>
            <pc:sldMk cId="2000469572" sldId="932"/>
            <ac:graphicFrameMk id="17" creationId="{4FE2FD9F-BE01-429E-8502-DF5DF3E314ED}"/>
          </ac:graphicFrameMkLst>
        </pc:graphicFrameChg>
      </pc:sldChg>
      <pc:sldChg chg="del">
        <pc:chgData name="Patterson, Thomas E." userId="ee5ec556-6eac-4717-81d1-ca8c741e94fa" providerId="ADAL" clId="{9AE3B1F7-E75A-4EDB-A181-B97A70CDBC7C}" dt="2022-04-07T11:48:57.736" v="6339" actId="2696"/>
        <pc:sldMkLst>
          <pc:docMk/>
          <pc:sldMk cId="2530357585" sldId="934"/>
        </pc:sldMkLst>
      </pc:sldChg>
      <pc:sldChg chg="add del">
        <pc:chgData name="Patterson, Thomas E." userId="ee5ec556-6eac-4717-81d1-ca8c741e94fa" providerId="ADAL" clId="{9AE3B1F7-E75A-4EDB-A181-B97A70CDBC7C}" dt="2022-04-07T14:04:38.126" v="8701" actId="2696"/>
        <pc:sldMkLst>
          <pc:docMk/>
          <pc:sldMk cId="525262954" sldId="935"/>
        </pc:sldMkLst>
      </pc:sldChg>
      <pc:sldChg chg="del">
        <pc:chgData name="Patterson, Thomas E." userId="ee5ec556-6eac-4717-81d1-ca8c741e94fa" providerId="ADAL" clId="{9AE3B1F7-E75A-4EDB-A181-B97A70CDBC7C}" dt="2022-04-07T11:06:37.089" v="6055" actId="2696"/>
        <pc:sldMkLst>
          <pc:docMk/>
          <pc:sldMk cId="4147708447" sldId="935"/>
        </pc:sldMkLst>
      </pc:sldChg>
      <pc:sldChg chg="del">
        <pc:chgData name="Patterson, Thomas E." userId="ee5ec556-6eac-4717-81d1-ca8c741e94fa" providerId="ADAL" clId="{9AE3B1F7-E75A-4EDB-A181-B97A70CDBC7C}" dt="2022-04-06T19:34:19.810" v="30" actId="2696"/>
        <pc:sldMkLst>
          <pc:docMk/>
          <pc:sldMk cId="628452402" sldId="936"/>
        </pc:sldMkLst>
      </pc:sldChg>
      <pc:sldChg chg="modSp add mod">
        <pc:chgData name="Patterson, Thomas E." userId="ee5ec556-6eac-4717-81d1-ca8c741e94fa" providerId="ADAL" clId="{9AE3B1F7-E75A-4EDB-A181-B97A70CDBC7C}" dt="2022-04-06T19:35:22.074" v="82" actId="1076"/>
        <pc:sldMkLst>
          <pc:docMk/>
          <pc:sldMk cId="969497221" sldId="936"/>
        </pc:sldMkLst>
        <pc:spChg chg="mod">
          <ac:chgData name="Patterson, Thomas E." userId="ee5ec556-6eac-4717-81d1-ca8c741e94fa" providerId="ADAL" clId="{9AE3B1F7-E75A-4EDB-A181-B97A70CDBC7C}" dt="2022-04-06T19:35:22.074" v="82" actId="1076"/>
          <ac:spMkLst>
            <pc:docMk/>
            <pc:sldMk cId="969497221" sldId="936"/>
            <ac:spMk id="5" creationId="{0B971C78-4486-4D3F-91A8-2B6D656F9707}"/>
          </ac:spMkLst>
        </pc:spChg>
      </pc:sldChg>
      <pc:sldChg chg="del">
        <pc:chgData name="Patterson, Thomas E." userId="ee5ec556-6eac-4717-81d1-ca8c741e94fa" providerId="ADAL" clId="{9AE3B1F7-E75A-4EDB-A181-B97A70CDBC7C}" dt="2022-04-06T20:20:11.625" v="2013" actId="2696"/>
        <pc:sldMkLst>
          <pc:docMk/>
          <pc:sldMk cId="232728563" sldId="937"/>
        </pc:sldMkLst>
      </pc:sldChg>
      <pc:sldChg chg="modSp add del mod">
        <pc:chgData name="Patterson, Thomas E." userId="ee5ec556-6eac-4717-81d1-ca8c741e94fa" providerId="ADAL" clId="{9AE3B1F7-E75A-4EDB-A181-B97A70CDBC7C}" dt="2022-04-07T14:04:38.126" v="8701" actId="2696"/>
        <pc:sldMkLst>
          <pc:docMk/>
          <pc:sldMk cId="3668196704" sldId="937"/>
        </pc:sldMkLst>
        <pc:spChg chg="mod">
          <ac:chgData name="Patterson, Thomas E." userId="ee5ec556-6eac-4717-81d1-ca8c741e94fa" providerId="ADAL" clId="{9AE3B1F7-E75A-4EDB-A181-B97A70CDBC7C}" dt="2022-04-07T09:13:31.431" v="4633" actId="27636"/>
          <ac:spMkLst>
            <pc:docMk/>
            <pc:sldMk cId="3668196704" sldId="937"/>
            <ac:spMk id="3" creationId="{980F5D0F-9C00-4F19-BF85-3BEEECE4C462}"/>
          </ac:spMkLst>
        </pc:spChg>
      </pc:sldChg>
      <pc:sldChg chg="modSp add del mod">
        <pc:chgData name="Patterson, Thomas E." userId="ee5ec556-6eac-4717-81d1-ca8c741e94fa" providerId="ADAL" clId="{9AE3B1F7-E75A-4EDB-A181-B97A70CDBC7C}" dt="2022-04-07T09:13:23.201" v="4631" actId="2696"/>
        <pc:sldMkLst>
          <pc:docMk/>
          <pc:sldMk cId="3953396756" sldId="937"/>
        </pc:sldMkLst>
        <pc:spChg chg="mod">
          <ac:chgData name="Patterson, Thomas E." userId="ee5ec556-6eac-4717-81d1-ca8c741e94fa" providerId="ADAL" clId="{9AE3B1F7-E75A-4EDB-A181-B97A70CDBC7C}" dt="2022-04-06T20:20:27.488" v="2015" actId="27636"/>
          <ac:spMkLst>
            <pc:docMk/>
            <pc:sldMk cId="3953396756" sldId="937"/>
            <ac:spMk id="3" creationId="{980F5D0F-9C00-4F19-BF85-3BEEECE4C462}"/>
          </ac:spMkLst>
        </pc:spChg>
      </pc:sldChg>
      <pc:sldChg chg="add del">
        <pc:chgData name="Patterson, Thomas E." userId="ee5ec556-6eac-4717-81d1-ca8c741e94fa" providerId="ADAL" clId="{9AE3B1F7-E75A-4EDB-A181-B97A70CDBC7C}" dt="2022-04-07T09:34:12.188" v="4947" actId="2696"/>
        <pc:sldMkLst>
          <pc:docMk/>
          <pc:sldMk cId="48444984" sldId="939"/>
        </pc:sldMkLst>
      </pc:sldChg>
      <pc:sldChg chg="del">
        <pc:chgData name="Patterson, Thomas E." userId="ee5ec556-6eac-4717-81d1-ca8c741e94fa" providerId="ADAL" clId="{9AE3B1F7-E75A-4EDB-A181-B97A70CDBC7C}" dt="2022-04-06T20:20:11.625" v="2013" actId="2696"/>
        <pc:sldMkLst>
          <pc:docMk/>
          <pc:sldMk cId="3380775287" sldId="939"/>
        </pc:sldMkLst>
      </pc:sldChg>
      <pc:sldChg chg="del">
        <pc:chgData name="Patterson, Thomas E." userId="ee5ec556-6eac-4717-81d1-ca8c741e94fa" providerId="ADAL" clId="{9AE3B1F7-E75A-4EDB-A181-B97A70CDBC7C}" dt="2022-04-06T20:20:11.625" v="2013" actId="2696"/>
        <pc:sldMkLst>
          <pc:docMk/>
          <pc:sldMk cId="1459363959" sldId="940"/>
        </pc:sldMkLst>
      </pc:sldChg>
      <pc:sldChg chg="modSp add del mod">
        <pc:chgData name="Patterson, Thomas E." userId="ee5ec556-6eac-4717-81d1-ca8c741e94fa" providerId="ADAL" clId="{9AE3B1F7-E75A-4EDB-A181-B97A70CDBC7C}" dt="2022-04-07T09:34:12.188" v="4947" actId="2696"/>
        <pc:sldMkLst>
          <pc:docMk/>
          <pc:sldMk cId="2774102787" sldId="940"/>
        </pc:sldMkLst>
        <pc:spChg chg="mod">
          <ac:chgData name="Patterson, Thomas E." userId="ee5ec556-6eac-4717-81d1-ca8c741e94fa" providerId="ADAL" clId="{9AE3B1F7-E75A-4EDB-A181-B97A70CDBC7C}" dt="2022-04-06T20:20:27.488" v="2017" actId="27636"/>
          <ac:spMkLst>
            <pc:docMk/>
            <pc:sldMk cId="2774102787" sldId="940"/>
            <ac:spMk id="3" creationId="{E70CAC1A-D6D5-47BF-BC4A-69F8B8D6B1E3}"/>
          </ac:spMkLst>
        </pc:spChg>
      </pc:sldChg>
      <pc:sldChg chg="del">
        <pc:chgData name="Patterson, Thomas E." userId="ee5ec556-6eac-4717-81d1-ca8c741e94fa" providerId="ADAL" clId="{9AE3B1F7-E75A-4EDB-A181-B97A70CDBC7C}" dt="2022-04-06T20:20:11.625" v="2013" actId="2696"/>
        <pc:sldMkLst>
          <pc:docMk/>
          <pc:sldMk cId="623202659" sldId="941"/>
        </pc:sldMkLst>
      </pc:sldChg>
      <pc:sldChg chg="modSp add del mod">
        <pc:chgData name="Patterson, Thomas E." userId="ee5ec556-6eac-4717-81d1-ca8c741e94fa" providerId="ADAL" clId="{9AE3B1F7-E75A-4EDB-A181-B97A70CDBC7C}" dt="2022-04-07T10:19:47.395" v="5609" actId="2696"/>
        <pc:sldMkLst>
          <pc:docMk/>
          <pc:sldMk cId="2367528693" sldId="941"/>
        </pc:sldMkLst>
        <pc:spChg chg="mod">
          <ac:chgData name="Patterson, Thomas E." userId="ee5ec556-6eac-4717-81d1-ca8c741e94fa" providerId="ADAL" clId="{9AE3B1F7-E75A-4EDB-A181-B97A70CDBC7C}" dt="2022-04-07T10:14:56.092" v="5604" actId="20577"/>
          <ac:spMkLst>
            <pc:docMk/>
            <pc:sldMk cId="2367528693" sldId="941"/>
            <ac:spMk id="2" creationId="{6AAF85EE-57F7-4417-B373-14C537FBED5B}"/>
          </ac:spMkLst>
        </pc:spChg>
      </pc:sldChg>
      <pc:sldChg chg="modSp add del mod">
        <pc:chgData name="Patterson, Thomas E." userId="ee5ec556-6eac-4717-81d1-ca8c741e94fa" providerId="ADAL" clId="{9AE3B1F7-E75A-4EDB-A181-B97A70CDBC7C}" dt="2022-04-07T10:14:27.312" v="5583" actId="2696"/>
        <pc:sldMkLst>
          <pc:docMk/>
          <pc:sldMk cId="2925903922" sldId="941"/>
        </pc:sldMkLst>
        <pc:spChg chg="mod">
          <ac:chgData name="Patterson, Thomas E." userId="ee5ec556-6eac-4717-81d1-ca8c741e94fa" providerId="ADAL" clId="{9AE3B1F7-E75A-4EDB-A181-B97A70CDBC7C}" dt="2022-04-07T09:34:56.065" v="4969" actId="6549"/>
          <ac:spMkLst>
            <pc:docMk/>
            <pc:sldMk cId="2925903922" sldId="941"/>
            <ac:spMk id="2" creationId="{6AAF85EE-57F7-4417-B373-14C537FBED5B}"/>
          </ac:spMkLst>
        </pc:spChg>
      </pc:sldChg>
      <pc:sldChg chg="modSp add mod">
        <pc:chgData name="Patterson, Thomas E." userId="ee5ec556-6eac-4717-81d1-ca8c741e94fa" providerId="ADAL" clId="{9AE3B1F7-E75A-4EDB-A181-B97A70CDBC7C}" dt="2022-04-07T14:36:44.017" v="8788" actId="20577"/>
        <pc:sldMkLst>
          <pc:docMk/>
          <pc:sldMk cId="3044440651" sldId="941"/>
        </pc:sldMkLst>
        <pc:spChg chg="mod">
          <ac:chgData name="Patterson, Thomas E." userId="ee5ec556-6eac-4717-81d1-ca8c741e94fa" providerId="ADAL" clId="{9AE3B1F7-E75A-4EDB-A181-B97A70CDBC7C}" dt="2022-04-07T14:36:44.017" v="8788" actId="20577"/>
          <ac:spMkLst>
            <pc:docMk/>
            <pc:sldMk cId="3044440651" sldId="941"/>
            <ac:spMk id="2" creationId="{6AAF85EE-57F7-4417-B373-14C537FBED5B}"/>
          </ac:spMkLst>
        </pc:spChg>
      </pc:sldChg>
      <pc:sldChg chg="del">
        <pc:chgData name="Patterson, Thomas E." userId="ee5ec556-6eac-4717-81d1-ca8c741e94fa" providerId="ADAL" clId="{9AE3B1F7-E75A-4EDB-A181-B97A70CDBC7C}" dt="2022-04-07T12:31:08.285" v="7092" actId="2696"/>
        <pc:sldMkLst>
          <pc:docMk/>
          <pc:sldMk cId="3023108027" sldId="943"/>
        </pc:sldMkLst>
      </pc:sldChg>
      <pc:sldChg chg="modSp mod">
        <pc:chgData name="Patterson, Thomas E." userId="ee5ec556-6eac-4717-81d1-ca8c741e94fa" providerId="ADAL" clId="{9AE3B1F7-E75A-4EDB-A181-B97A70CDBC7C}" dt="2022-04-07T12:51:23.904" v="8362" actId="20577"/>
        <pc:sldMkLst>
          <pc:docMk/>
          <pc:sldMk cId="4215948477" sldId="945"/>
        </pc:sldMkLst>
        <pc:spChg chg="mod">
          <ac:chgData name="Patterson, Thomas E." userId="ee5ec556-6eac-4717-81d1-ca8c741e94fa" providerId="ADAL" clId="{9AE3B1F7-E75A-4EDB-A181-B97A70CDBC7C}" dt="2022-04-07T12:51:23.904" v="8362" actId="20577"/>
          <ac:spMkLst>
            <pc:docMk/>
            <pc:sldMk cId="4215948477" sldId="945"/>
            <ac:spMk id="3" creationId="{00000000-0000-0000-0000-000000000000}"/>
          </ac:spMkLst>
        </pc:spChg>
      </pc:sldChg>
      <pc:sldChg chg="add del">
        <pc:chgData name="Patterson, Thomas E." userId="ee5ec556-6eac-4717-81d1-ca8c741e94fa" providerId="ADAL" clId="{9AE3B1F7-E75A-4EDB-A181-B97A70CDBC7C}" dt="2022-04-07T14:04:38.126" v="8701" actId="2696"/>
        <pc:sldMkLst>
          <pc:docMk/>
          <pc:sldMk cId="537040650" sldId="949"/>
        </pc:sldMkLst>
      </pc:sldChg>
      <pc:sldChg chg="del">
        <pc:chgData name="Patterson, Thomas E." userId="ee5ec556-6eac-4717-81d1-ca8c741e94fa" providerId="ADAL" clId="{9AE3B1F7-E75A-4EDB-A181-B97A70CDBC7C}" dt="2022-04-07T12:15:03.428" v="6788" actId="2696"/>
        <pc:sldMkLst>
          <pc:docMk/>
          <pc:sldMk cId="3513597059" sldId="949"/>
        </pc:sldMkLst>
      </pc:sldChg>
      <pc:sldChg chg="modSp mod modAnim">
        <pc:chgData name="Patterson, Thomas E." userId="ee5ec556-6eac-4717-81d1-ca8c741e94fa" providerId="ADAL" clId="{9AE3B1F7-E75A-4EDB-A181-B97A70CDBC7C}" dt="2022-04-07T12:49:22.507" v="8339"/>
        <pc:sldMkLst>
          <pc:docMk/>
          <pc:sldMk cId="1375428366" sldId="950"/>
        </pc:sldMkLst>
        <pc:spChg chg="mod">
          <ac:chgData name="Patterson, Thomas E." userId="ee5ec556-6eac-4717-81d1-ca8c741e94fa" providerId="ADAL" clId="{9AE3B1F7-E75A-4EDB-A181-B97A70CDBC7C}" dt="2022-04-07T12:33:08.306" v="7153" actId="6549"/>
          <ac:spMkLst>
            <pc:docMk/>
            <pc:sldMk cId="1375428366" sldId="950"/>
            <ac:spMk id="2" creationId="{D6AAFB31-1128-413F-BFB7-7A935ACCB730}"/>
          </ac:spMkLst>
        </pc:spChg>
        <pc:spChg chg="mod">
          <ac:chgData name="Patterson, Thomas E." userId="ee5ec556-6eac-4717-81d1-ca8c741e94fa" providerId="ADAL" clId="{9AE3B1F7-E75A-4EDB-A181-B97A70CDBC7C}" dt="2022-04-07T12:33:31.683" v="7167" actId="27636"/>
          <ac:spMkLst>
            <pc:docMk/>
            <pc:sldMk cId="1375428366" sldId="950"/>
            <ac:spMk id="3" creationId="{10BA24F1-B086-46A9-B645-47C4BD7E3441}"/>
          </ac:spMkLst>
        </pc:spChg>
      </pc:sldChg>
      <pc:sldChg chg="del">
        <pc:chgData name="Patterson, Thomas E." userId="ee5ec556-6eac-4717-81d1-ca8c741e94fa" providerId="ADAL" clId="{9AE3B1F7-E75A-4EDB-A181-B97A70CDBC7C}" dt="2022-04-07T11:51:25.676" v="6345" actId="2696"/>
        <pc:sldMkLst>
          <pc:docMk/>
          <pc:sldMk cId="753651556" sldId="951"/>
        </pc:sldMkLst>
      </pc:sldChg>
      <pc:sldChg chg="del">
        <pc:chgData name="Patterson, Thomas E." userId="ee5ec556-6eac-4717-81d1-ca8c741e94fa" providerId="ADAL" clId="{9AE3B1F7-E75A-4EDB-A181-B97A70CDBC7C}" dt="2022-04-07T11:06:25.822" v="6054" actId="2696"/>
        <pc:sldMkLst>
          <pc:docMk/>
          <pc:sldMk cId="2113000482" sldId="953"/>
        </pc:sldMkLst>
      </pc:sldChg>
      <pc:sldChg chg="del">
        <pc:chgData name="Patterson, Thomas E." userId="ee5ec556-6eac-4717-81d1-ca8c741e94fa" providerId="ADAL" clId="{9AE3B1F7-E75A-4EDB-A181-B97A70CDBC7C}" dt="2022-04-07T11:49:50.610" v="6342" actId="2696"/>
        <pc:sldMkLst>
          <pc:docMk/>
          <pc:sldMk cId="259055366" sldId="954"/>
        </pc:sldMkLst>
      </pc:sldChg>
      <pc:sldChg chg="modSp add del mod">
        <pc:chgData name="Patterson, Thomas E." userId="ee5ec556-6eac-4717-81d1-ca8c741e94fa" providerId="ADAL" clId="{9AE3B1F7-E75A-4EDB-A181-B97A70CDBC7C}" dt="2022-04-07T14:04:38.126" v="8701" actId="2696"/>
        <pc:sldMkLst>
          <pc:docMk/>
          <pc:sldMk cId="3035975902" sldId="954"/>
        </pc:sldMkLst>
        <pc:spChg chg="mod">
          <ac:chgData name="Patterson, Thomas E." userId="ee5ec556-6eac-4717-81d1-ca8c741e94fa" providerId="ADAL" clId="{9AE3B1F7-E75A-4EDB-A181-B97A70CDBC7C}" dt="2022-04-07T11:50:01.081" v="6344" actId="27636"/>
          <ac:spMkLst>
            <pc:docMk/>
            <pc:sldMk cId="3035975902" sldId="954"/>
            <ac:spMk id="3" creationId="{C3D72510-993C-4129-A68F-67B932B59597}"/>
          </ac:spMkLst>
        </pc:spChg>
      </pc:sldChg>
      <pc:sldChg chg="modSp del mod">
        <pc:chgData name="Patterson, Thomas E." userId="ee5ec556-6eac-4717-81d1-ca8c741e94fa" providerId="ADAL" clId="{9AE3B1F7-E75A-4EDB-A181-B97A70CDBC7C}" dt="2022-04-07T12:56:45.402" v="8501" actId="2696"/>
        <pc:sldMkLst>
          <pc:docMk/>
          <pc:sldMk cId="197399584" sldId="955"/>
        </pc:sldMkLst>
        <pc:spChg chg="mod">
          <ac:chgData name="Patterson, Thomas E." userId="ee5ec556-6eac-4717-81d1-ca8c741e94fa" providerId="ADAL" clId="{9AE3B1F7-E75A-4EDB-A181-B97A70CDBC7C}" dt="2022-04-07T08:45:39.660" v="3890" actId="6549"/>
          <ac:spMkLst>
            <pc:docMk/>
            <pc:sldMk cId="197399584" sldId="955"/>
            <ac:spMk id="3" creationId="{3E0C8030-67B7-4D5B-9540-FC56770DB36D}"/>
          </ac:spMkLst>
        </pc:spChg>
      </pc:sldChg>
      <pc:sldChg chg="modSp add mod">
        <pc:chgData name="Patterson, Thomas E." userId="ee5ec556-6eac-4717-81d1-ca8c741e94fa" providerId="ADAL" clId="{9AE3B1F7-E75A-4EDB-A181-B97A70CDBC7C}" dt="2022-04-07T11:45:08.788" v="6303" actId="14100"/>
        <pc:sldMkLst>
          <pc:docMk/>
          <pc:sldMk cId="3320609396" sldId="956"/>
        </pc:sldMkLst>
        <pc:spChg chg="mod">
          <ac:chgData name="Patterson, Thomas E." userId="ee5ec556-6eac-4717-81d1-ca8c741e94fa" providerId="ADAL" clId="{9AE3B1F7-E75A-4EDB-A181-B97A70CDBC7C}" dt="2022-04-07T11:43:52.701" v="6288" actId="1076"/>
          <ac:spMkLst>
            <pc:docMk/>
            <pc:sldMk cId="3320609396" sldId="956"/>
            <ac:spMk id="2" creationId="{C28986CD-8C0D-4252-AFBD-24CA323C2162}"/>
          </ac:spMkLst>
        </pc:spChg>
        <pc:spChg chg="mod">
          <ac:chgData name="Patterson, Thomas E." userId="ee5ec556-6eac-4717-81d1-ca8c741e94fa" providerId="ADAL" clId="{9AE3B1F7-E75A-4EDB-A181-B97A70CDBC7C}" dt="2022-04-07T11:45:08.788" v="6303" actId="14100"/>
          <ac:spMkLst>
            <pc:docMk/>
            <pc:sldMk cId="3320609396" sldId="956"/>
            <ac:spMk id="3" creationId="{F3A60B60-6861-45C5-9F79-B7126B291439}"/>
          </ac:spMkLst>
        </pc:spChg>
      </pc:sldChg>
      <pc:sldChg chg="del">
        <pc:chgData name="Patterson, Thomas E." userId="ee5ec556-6eac-4717-81d1-ca8c741e94fa" providerId="ADAL" clId="{9AE3B1F7-E75A-4EDB-A181-B97A70CDBC7C}" dt="2022-04-07T11:43:41.053" v="6286" actId="2696"/>
        <pc:sldMkLst>
          <pc:docMk/>
          <pc:sldMk cId="3923982380" sldId="956"/>
        </pc:sldMkLst>
      </pc:sldChg>
      <pc:sldChg chg="add">
        <pc:chgData name="Patterson, Thomas E." userId="ee5ec556-6eac-4717-81d1-ca8c741e94fa" providerId="ADAL" clId="{9AE3B1F7-E75A-4EDB-A181-B97A70CDBC7C}" dt="2022-04-07T11:45:40.323" v="6305"/>
        <pc:sldMkLst>
          <pc:docMk/>
          <pc:sldMk cId="1933080943" sldId="957"/>
        </pc:sldMkLst>
      </pc:sldChg>
      <pc:sldChg chg="del">
        <pc:chgData name="Patterson, Thomas E." userId="ee5ec556-6eac-4717-81d1-ca8c741e94fa" providerId="ADAL" clId="{9AE3B1F7-E75A-4EDB-A181-B97A70CDBC7C}" dt="2022-04-07T11:34:41.685" v="6284" actId="2696"/>
        <pc:sldMkLst>
          <pc:docMk/>
          <pc:sldMk cId="4111064163" sldId="957"/>
        </pc:sldMkLst>
      </pc:sldChg>
      <pc:sldChg chg="add del">
        <pc:chgData name="Patterson, Thomas E." userId="ee5ec556-6eac-4717-81d1-ca8c741e94fa" providerId="ADAL" clId="{9AE3B1F7-E75A-4EDB-A181-B97A70CDBC7C}" dt="2022-04-07T11:45:35.402" v="6304" actId="2696"/>
        <pc:sldMkLst>
          <pc:docMk/>
          <pc:sldMk cId="4165921440" sldId="957"/>
        </pc:sldMkLst>
      </pc:sldChg>
      <pc:sldChg chg="modSp add mod">
        <pc:chgData name="Patterson, Thomas E." userId="ee5ec556-6eac-4717-81d1-ca8c741e94fa" providerId="ADAL" clId="{9AE3B1F7-E75A-4EDB-A181-B97A70CDBC7C}" dt="2022-04-07T11:34:21.034" v="6283" actId="1076"/>
        <pc:sldMkLst>
          <pc:docMk/>
          <pc:sldMk cId="2844367400" sldId="958"/>
        </pc:sldMkLst>
        <pc:spChg chg="mod">
          <ac:chgData name="Patterson, Thomas E." userId="ee5ec556-6eac-4717-81d1-ca8c741e94fa" providerId="ADAL" clId="{9AE3B1F7-E75A-4EDB-A181-B97A70CDBC7C}" dt="2022-04-07T11:33:55.988" v="6277" actId="1076"/>
          <ac:spMkLst>
            <pc:docMk/>
            <pc:sldMk cId="2844367400" sldId="958"/>
            <ac:spMk id="7" creationId="{400BA698-B05F-4537-95D9-47C93068456F}"/>
          </ac:spMkLst>
        </pc:spChg>
        <pc:spChg chg="mod">
          <ac:chgData name="Patterson, Thomas E." userId="ee5ec556-6eac-4717-81d1-ca8c741e94fa" providerId="ADAL" clId="{9AE3B1F7-E75A-4EDB-A181-B97A70CDBC7C}" dt="2022-04-07T11:33:51.573" v="6276" actId="1076"/>
          <ac:spMkLst>
            <pc:docMk/>
            <pc:sldMk cId="2844367400" sldId="958"/>
            <ac:spMk id="14" creationId="{294D697C-450C-40C0-8223-AEBAF7EB754A}"/>
          </ac:spMkLst>
        </pc:spChg>
        <pc:spChg chg="mod">
          <ac:chgData name="Patterson, Thomas E." userId="ee5ec556-6eac-4717-81d1-ca8c741e94fa" providerId="ADAL" clId="{9AE3B1F7-E75A-4EDB-A181-B97A70CDBC7C}" dt="2022-04-07T11:34:21.034" v="6283" actId="1076"/>
          <ac:spMkLst>
            <pc:docMk/>
            <pc:sldMk cId="2844367400" sldId="958"/>
            <ac:spMk id="15" creationId="{19067B52-C538-46E5-BF18-D174A7877EA8}"/>
          </ac:spMkLst>
        </pc:spChg>
        <pc:graphicFrameChg chg="mod">
          <ac:chgData name="Patterson, Thomas E." userId="ee5ec556-6eac-4717-81d1-ca8c741e94fa" providerId="ADAL" clId="{9AE3B1F7-E75A-4EDB-A181-B97A70CDBC7C}" dt="2022-04-07T11:33:46.750" v="6275"/>
          <ac:graphicFrameMkLst>
            <pc:docMk/>
            <pc:sldMk cId="2844367400" sldId="958"/>
            <ac:graphicFrameMk id="6" creationId="{14A0D7F9-2161-4B5A-B360-4A97DBABEFC9}"/>
          </ac:graphicFrameMkLst>
        </pc:graphicFrameChg>
      </pc:sldChg>
      <pc:sldChg chg="del">
        <pc:chgData name="Patterson, Thomas E." userId="ee5ec556-6eac-4717-81d1-ca8c741e94fa" providerId="ADAL" clId="{9AE3B1F7-E75A-4EDB-A181-B97A70CDBC7C}" dt="2022-04-07T11:33:21.018" v="6271" actId="2696"/>
        <pc:sldMkLst>
          <pc:docMk/>
          <pc:sldMk cId="3767793270" sldId="958"/>
        </pc:sldMkLst>
      </pc:sldChg>
      <pc:sldChg chg="modSp mod">
        <pc:chgData name="Patterson, Thomas E." userId="ee5ec556-6eac-4717-81d1-ca8c741e94fa" providerId="ADAL" clId="{9AE3B1F7-E75A-4EDB-A181-B97A70CDBC7C}" dt="2022-04-07T11:48:28.094" v="6337" actId="20577"/>
        <pc:sldMkLst>
          <pc:docMk/>
          <pc:sldMk cId="875045737" sldId="959"/>
        </pc:sldMkLst>
        <pc:spChg chg="mod">
          <ac:chgData name="Patterson, Thomas E." userId="ee5ec556-6eac-4717-81d1-ca8c741e94fa" providerId="ADAL" clId="{9AE3B1F7-E75A-4EDB-A181-B97A70CDBC7C}" dt="2022-04-07T11:46:57.319" v="6323" actId="20577"/>
          <ac:spMkLst>
            <pc:docMk/>
            <pc:sldMk cId="875045737" sldId="959"/>
            <ac:spMk id="2" creationId="{1F0CFD86-2DD1-4DAB-A0E6-2C375CFFCC50}"/>
          </ac:spMkLst>
        </pc:spChg>
        <pc:spChg chg="mod">
          <ac:chgData name="Patterson, Thomas E." userId="ee5ec556-6eac-4717-81d1-ca8c741e94fa" providerId="ADAL" clId="{9AE3B1F7-E75A-4EDB-A181-B97A70CDBC7C}" dt="2022-04-07T11:48:28.094" v="6337" actId="20577"/>
          <ac:spMkLst>
            <pc:docMk/>
            <pc:sldMk cId="875045737" sldId="959"/>
            <ac:spMk id="3" creationId="{87C924D6-5BE8-4E47-BF29-08F4973B03DD}"/>
          </ac:spMkLst>
        </pc:spChg>
        <pc:spChg chg="mod">
          <ac:chgData name="Patterson, Thomas E." userId="ee5ec556-6eac-4717-81d1-ca8c741e94fa" providerId="ADAL" clId="{9AE3B1F7-E75A-4EDB-A181-B97A70CDBC7C}" dt="2022-04-07T11:46:35.061" v="6310" actId="1076"/>
          <ac:spMkLst>
            <pc:docMk/>
            <pc:sldMk cId="875045737" sldId="959"/>
            <ac:spMk id="4" creationId="{9501EE66-3520-4626-917A-DA017E7CF2EE}"/>
          </ac:spMkLst>
        </pc:spChg>
      </pc:sldChg>
      <pc:sldChg chg="addSp delSp modSp add mod">
        <pc:chgData name="Patterson, Thomas E." userId="ee5ec556-6eac-4717-81d1-ca8c741e94fa" providerId="ADAL" clId="{9AE3B1F7-E75A-4EDB-A181-B97A70CDBC7C}" dt="2022-04-07T13:08:40.919" v="8608" actId="1076"/>
        <pc:sldMkLst>
          <pc:docMk/>
          <pc:sldMk cId="1694602059" sldId="960"/>
        </pc:sldMkLst>
        <pc:spChg chg="mod">
          <ac:chgData name="Patterson, Thomas E." userId="ee5ec556-6eac-4717-81d1-ca8c741e94fa" providerId="ADAL" clId="{9AE3B1F7-E75A-4EDB-A181-B97A70CDBC7C}" dt="2022-04-06T20:17:20.905" v="1954" actId="1076"/>
          <ac:spMkLst>
            <pc:docMk/>
            <pc:sldMk cId="1694602059" sldId="960"/>
            <ac:spMk id="2" creationId="{1F61DBB6-3F13-485D-A565-9455E0750FBE}"/>
          </ac:spMkLst>
        </pc:spChg>
        <pc:spChg chg="add del mod">
          <ac:chgData name="Patterson, Thomas E." userId="ee5ec556-6eac-4717-81d1-ca8c741e94fa" providerId="ADAL" clId="{9AE3B1F7-E75A-4EDB-A181-B97A70CDBC7C}" dt="2022-04-07T13:07:39.283" v="8603" actId="21"/>
          <ac:spMkLst>
            <pc:docMk/>
            <pc:sldMk cId="1694602059" sldId="960"/>
            <ac:spMk id="4" creationId="{BEEC1825-8DF7-40EB-8099-9F8CEC102861}"/>
          </ac:spMkLst>
        </pc:spChg>
        <pc:spChg chg="mod">
          <ac:chgData name="Patterson, Thomas E." userId="ee5ec556-6eac-4717-81d1-ca8c741e94fa" providerId="ADAL" clId="{9AE3B1F7-E75A-4EDB-A181-B97A70CDBC7C}" dt="2022-04-07T13:08:40.919" v="8608" actId="1076"/>
          <ac:spMkLst>
            <pc:docMk/>
            <pc:sldMk cId="1694602059" sldId="960"/>
            <ac:spMk id="7" creationId="{A1C1904B-0CD3-497F-81BD-0EBA37CC3826}"/>
          </ac:spMkLst>
        </pc:spChg>
        <pc:graphicFrameChg chg="add del mod">
          <ac:chgData name="Patterson, Thomas E." userId="ee5ec556-6eac-4717-81d1-ca8c741e94fa" providerId="ADAL" clId="{9AE3B1F7-E75A-4EDB-A181-B97A70CDBC7C}" dt="2022-04-07T13:08:33.880" v="8607"/>
          <ac:graphicFrameMkLst>
            <pc:docMk/>
            <pc:sldMk cId="1694602059" sldId="960"/>
            <ac:graphicFrameMk id="6" creationId="{563533FD-55F6-4956-91A0-71722066238C}"/>
          </ac:graphicFrameMkLst>
        </pc:graphicFrameChg>
      </pc:sldChg>
      <pc:sldChg chg="del">
        <pc:chgData name="Patterson, Thomas E." userId="ee5ec556-6eac-4717-81d1-ca8c741e94fa" providerId="ADAL" clId="{9AE3B1F7-E75A-4EDB-A181-B97A70CDBC7C}" dt="2022-04-06T20:15:49.402" v="1868" actId="2696"/>
        <pc:sldMkLst>
          <pc:docMk/>
          <pc:sldMk cId="1701055975" sldId="960"/>
        </pc:sldMkLst>
      </pc:sldChg>
      <pc:sldChg chg="del">
        <pc:chgData name="Patterson, Thomas E." userId="ee5ec556-6eac-4717-81d1-ca8c741e94fa" providerId="ADAL" clId="{9AE3B1F7-E75A-4EDB-A181-B97A70CDBC7C}" dt="2022-04-07T12:51:41.119" v="8364" actId="2696"/>
        <pc:sldMkLst>
          <pc:docMk/>
          <pc:sldMk cId="334832637" sldId="963"/>
        </pc:sldMkLst>
      </pc:sldChg>
      <pc:sldChg chg="del">
        <pc:chgData name="Patterson, Thomas E." userId="ee5ec556-6eac-4717-81d1-ca8c741e94fa" providerId="ADAL" clId="{9AE3B1F7-E75A-4EDB-A181-B97A70CDBC7C}" dt="2022-04-07T12:51:00.820" v="8348" actId="2696"/>
        <pc:sldMkLst>
          <pc:docMk/>
          <pc:sldMk cId="380793854" sldId="964"/>
        </pc:sldMkLst>
      </pc:sldChg>
      <pc:sldChg chg="add">
        <pc:chgData name="Patterson, Thomas E." userId="ee5ec556-6eac-4717-81d1-ca8c741e94fa" providerId="ADAL" clId="{9AE3B1F7-E75A-4EDB-A181-B97A70CDBC7C}" dt="2022-04-07T12:51:05.380" v="8349"/>
        <pc:sldMkLst>
          <pc:docMk/>
          <pc:sldMk cId="790795623" sldId="964"/>
        </pc:sldMkLst>
      </pc:sldChg>
      <pc:sldChg chg="modSp mod">
        <pc:chgData name="Patterson, Thomas E." userId="ee5ec556-6eac-4717-81d1-ca8c741e94fa" providerId="ADAL" clId="{9AE3B1F7-E75A-4EDB-A181-B97A70CDBC7C}" dt="2022-04-07T12:53:59.470" v="8441" actId="20577"/>
        <pc:sldMkLst>
          <pc:docMk/>
          <pc:sldMk cId="2832484352" sldId="965"/>
        </pc:sldMkLst>
        <pc:spChg chg="mod">
          <ac:chgData name="Patterson, Thomas E." userId="ee5ec556-6eac-4717-81d1-ca8c741e94fa" providerId="ADAL" clId="{9AE3B1F7-E75A-4EDB-A181-B97A70CDBC7C}" dt="2022-04-07T12:53:59.470" v="8441" actId="20577"/>
          <ac:spMkLst>
            <pc:docMk/>
            <pc:sldMk cId="2832484352" sldId="965"/>
            <ac:spMk id="3" creationId="{18513049-C958-4794-8879-9E92BFA6CB92}"/>
          </ac:spMkLst>
        </pc:spChg>
      </pc:sldChg>
      <pc:sldChg chg="addSp modSp mod">
        <pc:chgData name="Patterson, Thomas E." userId="ee5ec556-6eac-4717-81d1-ca8c741e94fa" providerId="ADAL" clId="{9AE3B1F7-E75A-4EDB-A181-B97A70CDBC7C}" dt="2022-04-07T12:57:53.165" v="8507" actId="20577"/>
        <pc:sldMkLst>
          <pc:docMk/>
          <pc:sldMk cId="3567260540" sldId="966"/>
        </pc:sldMkLst>
        <pc:spChg chg="mod">
          <ac:chgData name="Patterson, Thomas E." userId="ee5ec556-6eac-4717-81d1-ca8c741e94fa" providerId="ADAL" clId="{9AE3B1F7-E75A-4EDB-A181-B97A70CDBC7C}" dt="2022-04-07T12:57:53.165" v="8507" actId="20577"/>
          <ac:spMkLst>
            <pc:docMk/>
            <pc:sldMk cId="3567260540" sldId="966"/>
            <ac:spMk id="3" creationId="{60CAB043-6EC5-45C8-B4AA-B1101F300CD3}"/>
          </ac:spMkLst>
        </pc:spChg>
        <pc:picChg chg="add mod">
          <ac:chgData name="Patterson, Thomas E." userId="ee5ec556-6eac-4717-81d1-ca8c741e94fa" providerId="ADAL" clId="{9AE3B1F7-E75A-4EDB-A181-B97A70CDBC7C}" dt="2022-04-07T08:50:39.462" v="3918" actId="14100"/>
          <ac:picMkLst>
            <pc:docMk/>
            <pc:sldMk cId="3567260540" sldId="966"/>
            <ac:picMk id="5" creationId="{E87AE007-648D-417E-AFFB-E6721B5153BA}"/>
          </ac:picMkLst>
        </pc:picChg>
      </pc:sldChg>
      <pc:sldChg chg="del">
        <pc:chgData name="Patterson, Thomas E." userId="ee5ec556-6eac-4717-81d1-ca8c741e94fa" providerId="ADAL" clId="{9AE3B1F7-E75A-4EDB-A181-B97A70CDBC7C}" dt="2022-04-07T09:36:02.122" v="4971" actId="2696"/>
        <pc:sldMkLst>
          <pc:docMk/>
          <pc:sldMk cId="700186597" sldId="967"/>
        </pc:sldMkLst>
      </pc:sldChg>
      <pc:sldChg chg="del">
        <pc:chgData name="Patterson, Thomas E." userId="ee5ec556-6eac-4717-81d1-ca8c741e94fa" providerId="ADAL" clId="{9AE3B1F7-E75A-4EDB-A181-B97A70CDBC7C}" dt="2022-04-07T09:35:55.350" v="4970" actId="2696"/>
        <pc:sldMkLst>
          <pc:docMk/>
          <pc:sldMk cId="1355347428" sldId="968"/>
        </pc:sldMkLst>
      </pc:sldChg>
      <pc:sldChg chg="delSp modSp mod">
        <pc:chgData name="Patterson, Thomas E." userId="ee5ec556-6eac-4717-81d1-ca8c741e94fa" providerId="ADAL" clId="{9AE3B1F7-E75A-4EDB-A181-B97A70CDBC7C}" dt="2022-04-07T12:59:36.576" v="8526" actId="21"/>
        <pc:sldMkLst>
          <pc:docMk/>
          <pc:sldMk cId="2670661015" sldId="969"/>
        </pc:sldMkLst>
        <pc:spChg chg="del mod">
          <ac:chgData name="Patterson, Thomas E." userId="ee5ec556-6eac-4717-81d1-ca8c741e94fa" providerId="ADAL" clId="{9AE3B1F7-E75A-4EDB-A181-B97A70CDBC7C}" dt="2022-04-07T12:59:36.576" v="8526" actId="21"/>
          <ac:spMkLst>
            <pc:docMk/>
            <pc:sldMk cId="2670661015" sldId="969"/>
            <ac:spMk id="8" creationId="{4C4BE724-4667-4642-A250-6A9661B97AD3}"/>
          </ac:spMkLst>
        </pc:spChg>
        <pc:graphicFrameChg chg="mod">
          <ac:chgData name="Patterson, Thomas E." userId="ee5ec556-6eac-4717-81d1-ca8c741e94fa" providerId="ADAL" clId="{9AE3B1F7-E75A-4EDB-A181-B97A70CDBC7C}" dt="2022-04-07T12:59:21.799" v="8524" actId="20577"/>
          <ac:graphicFrameMkLst>
            <pc:docMk/>
            <pc:sldMk cId="2670661015" sldId="969"/>
            <ac:graphicFrameMk id="6" creationId="{CA1C06CC-083D-4BD6-AB0D-C85CC607406A}"/>
          </ac:graphicFrameMkLst>
        </pc:graphicFrameChg>
      </pc:sldChg>
      <pc:sldChg chg="addSp delSp modSp new mod">
        <pc:chgData name="Patterson, Thomas E." userId="ee5ec556-6eac-4717-81d1-ca8c741e94fa" providerId="ADAL" clId="{9AE3B1F7-E75A-4EDB-A181-B97A70CDBC7C}" dt="2022-04-07T13:29:33.600" v="8699" actId="20577"/>
        <pc:sldMkLst>
          <pc:docMk/>
          <pc:sldMk cId="3390846196" sldId="970"/>
        </pc:sldMkLst>
        <pc:spChg chg="mod">
          <ac:chgData name="Patterson, Thomas E." userId="ee5ec556-6eac-4717-81d1-ca8c741e94fa" providerId="ADAL" clId="{9AE3B1F7-E75A-4EDB-A181-B97A70CDBC7C}" dt="2022-04-06T19:37:49.002" v="186" actId="20577"/>
          <ac:spMkLst>
            <pc:docMk/>
            <pc:sldMk cId="3390846196" sldId="970"/>
            <ac:spMk id="2" creationId="{A8E74250-460B-427A-8C80-A84219E333F0}"/>
          </ac:spMkLst>
        </pc:spChg>
        <pc:spChg chg="add mod">
          <ac:chgData name="Patterson, Thomas E." userId="ee5ec556-6eac-4717-81d1-ca8c741e94fa" providerId="ADAL" clId="{9AE3B1F7-E75A-4EDB-A181-B97A70CDBC7C}" dt="2022-04-07T13:29:33.600" v="8699" actId="20577"/>
          <ac:spMkLst>
            <pc:docMk/>
            <pc:sldMk cId="3390846196" sldId="970"/>
            <ac:spMk id="3" creationId="{C4DE785F-D996-412A-82E3-EA7D85980690}"/>
          </ac:spMkLst>
        </pc:spChg>
        <pc:spChg chg="del">
          <ac:chgData name="Patterson, Thomas E." userId="ee5ec556-6eac-4717-81d1-ca8c741e94fa" providerId="ADAL" clId="{9AE3B1F7-E75A-4EDB-A181-B97A70CDBC7C}" dt="2022-04-06T19:38:04.267" v="188" actId="1957"/>
          <ac:spMkLst>
            <pc:docMk/>
            <pc:sldMk cId="3390846196" sldId="970"/>
            <ac:spMk id="3" creationId="{E9119489-9C75-486D-BC33-4B94744C20F9}"/>
          </ac:spMkLst>
        </pc:spChg>
        <pc:graphicFrameChg chg="add mod">
          <ac:chgData name="Patterson, Thomas E." userId="ee5ec556-6eac-4717-81d1-ca8c741e94fa" providerId="ADAL" clId="{9AE3B1F7-E75A-4EDB-A181-B97A70CDBC7C}" dt="2022-04-06T19:44:12.343" v="204" actId="255"/>
          <ac:graphicFrameMkLst>
            <pc:docMk/>
            <pc:sldMk cId="3390846196" sldId="970"/>
            <ac:graphicFrameMk id="6" creationId="{F581EF14-8C60-4438-AAA0-2A9730301754}"/>
          </ac:graphicFrameMkLst>
        </pc:graphicFrameChg>
      </pc:sldChg>
      <pc:sldChg chg="modSp new mod">
        <pc:chgData name="Patterson, Thomas E." userId="ee5ec556-6eac-4717-81d1-ca8c741e94fa" providerId="ADAL" clId="{9AE3B1F7-E75A-4EDB-A181-B97A70CDBC7C}" dt="2022-04-06T19:35:11.268" v="81" actId="14100"/>
        <pc:sldMkLst>
          <pc:docMk/>
          <pc:sldMk cId="435076569" sldId="971"/>
        </pc:sldMkLst>
        <pc:spChg chg="mod">
          <ac:chgData name="Patterson, Thomas E." userId="ee5ec556-6eac-4717-81d1-ca8c741e94fa" providerId="ADAL" clId="{9AE3B1F7-E75A-4EDB-A181-B97A70CDBC7C}" dt="2022-04-06T19:35:11.268" v="81" actId="14100"/>
          <ac:spMkLst>
            <pc:docMk/>
            <pc:sldMk cId="435076569" sldId="971"/>
            <ac:spMk id="3" creationId="{FED8B282-2C2B-427C-9E60-6E6E0075A126}"/>
          </ac:spMkLst>
        </pc:spChg>
      </pc:sldChg>
      <pc:sldChg chg="modSp new mod modAnim">
        <pc:chgData name="Patterson, Thomas E." userId="ee5ec556-6eac-4717-81d1-ca8c741e94fa" providerId="ADAL" clId="{9AE3B1F7-E75A-4EDB-A181-B97A70CDBC7C}" dt="2022-04-07T14:22:45.954" v="8778" actId="6549"/>
        <pc:sldMkLst>
          <pc:docMk/>
          <pc:sldMk cId="3676648137" sldId="972"/>
        </pc:sldMkLst>
        <pc:spChg chg="mod">
          <ac:chgData name="Patterson, Thomas E." userId="ee5ec556-6eac-4717-81d1-ca8c741e94fa" providerId="ADAL" clId="{9AE3B1F7-E75A-4EDB-A181-B97A70CDBC7C}" dt="2022-04-07T09:00:39.217" v="4107"/>
          <ac:spMkLst>
            <pc:docMk/>
            <pc:sldMk cId="3676648137" sldId="972"/>
            <ac:spMk id="2" creationId="{DF3F0873-FFA0-40C8-A5E5-8FC1F00A9B92}"/>
          </ac:spMkLst>
        </pc:spChg>
        <pc:spChg chg="mod">
          <ac:chgData name="Patterson, Thomas E." userId="ee5ec556-6eac-4717-81d1-ca8c741e94fa" providerId="ADAL" clId="{9AE3B1F7-E75A-4EDB-A181-B97A70CDBC7C}" dt="2022-04-07T14:22:45.954" v="8778" actId="6549"/>
          <ac:spMkLst>
            <pc:docMk/>
            <pc:sldMk cId="3676648137" sldId="972"/>
            <ac:spMk id="3" creationId="{801F631E-A9B2-49D5-83B3-09984B53E6A7}"/>
          </ac:spMkLst>
        </pc:spChg>
      </pc:sldChg>
      <pc:sldChg chg="modSp add del mod">
        <pc:chgData name="Patterson, Thomas E." userId="ee5ec556-6eac-4717-81d1-ca8c741e94fa" providerId="ADAL" clId="{9AE3B1F7-E75A-4EDB-A181-B97A70CDBC7C}" dt="2022-04-07T09:05:07.944" v="4490" actId="2696"/>
        <pc:sldMkLst>
          <pc:docMk/>
          <pc:sldMk cId="3447130065" sldId="973"/>
        </pc:sldMkLst>
        <pc:spChg chg="mod">
          <ac:chgData name="Patterson, Thomas E." userId="ee5ec556-6eac-4717-81d1-ca8c741e94fa" providerId="ADAL" clId="{9AE3B1F7-E75A-4EDB-A181-B97A70CDBC7C}" dt="2022-04-06T20:12:02.206" v="1656" actId="14100"/>
          <ac:spMkLst>
            <pc:docMk/>
            <pc:sldMk cId="3447130065" sldId="973"/>
            <ac:spMk id="3" creationId="{801F631E-A9B2-49D5-83B3-09984B53E6A7}"/>
          </ac:spMkLst>
        </pc:spChg>
      </pc:sldChg>
      <pc:sldChg chg="addSp modSp add mod">
        <pc:chgData name="Patterson, Thomas E." userId="ee5ec556-6eac-4717-81d1-ca8c741e94fa" providerId="ADAL" clId="{9AE3B1F7-E75A-4EDB-A181-B97A70CDBC7C}" dt="2022-04-07T13:06:18.053" v="8596" actId="6549"/>
        <pc:sldMkLst>
          <pc:docMk/>
          <pc:sldMk cId="3056934818" sldId="974"/>
        </pc:sldMkLst>
        <pc:spChg chg="mod">
          <ac:chgData name="Patterson, Thomas E." userId="ee5ec556-6eac-4717-81d1-ca8c741e94fa" providerId="ADAL" clId="{9AE3B1F7-E75A-4EDB-A181-B97A70CDBC7C}" dt="2022-04-07T13:06:18.053" v="8596" actId="6549"/>
          <ac:spMkLst>
            <pc:docMk/>
            <pc:sldMk cId="3056934818" sldId="974"/>
            <ac:spMk id="2" creationId="{33C9CADD-DD72-4CE8-B550-E6131FD5C05E}"/>
          </ac:spMkLst>
        </pc:spChg>
        <pc:spChg chg="add mod">
          <ac:chgData name="Patterson, Thomas E." userId="ee5ec556-6eac-4717-81d1-ca8c741e94fa" providerId="ADAL" clId="{9AE3B1F7-E75A-4EDB-A181-B97A70CDBC7C}" dt="2022-04-06T20:15:30.112" v="1867" actId="20577"/>
          <ac:spMkLst>
            <pc:docMk/>
            <pc:sldMk cId="3056934818" sldId="974"/>
            <ac:spMk id="3" creationId="{86854691-A179-4C0D-AB15-97FE6F89DBCC}"/>
          </ac:spMkLst>
        </pc:spChg>
      </pc:sldChg>
      <pc:sldChg chg="addSp modSp new mod modClrScheme chgLayout">
        <pc:chgData name="Patterson, Thomas E." userId="ee5ec556-6eac-4717-81d1-ca8c741e94fa" providerId="ADAL" clId="{9AE3B1F7-E75A-4EDB-A181-B97A70CDBC7C}" dt="2022-04-07T13:09:36.488" v="8617" actId="20577"/>
        <pc:sldMkLst>
          <pc:docMk/>
          <pc:sldMk cId="1439431113" sldId="975"/>
        </pc:sldMkLst>
        <pc:spChg chg="mod">
          <ac:chgData name="Patterson, Thomas E." userId="ee5ec556-6eac-4717-81d1-ca8c741e94fa" providerId="ADAL" clId="{9AE3B1F7-E75A-4EDB-A181-B97A70CDBC7C}" dt="2022-04-07T09:21:14.138" v="4649" actId="26606"/>
          <ac:spMkLst>
            <pc:docMk/>
            <pc:sldMk cId="1439431113" sldId="975"/>
            <ac:spMk id="2" creationId="{0FDAD74B-878A-4052-8127-6DE2893CEED8}"/>
          </ac:spMkLst>
        </pc:spChg>
        <pc:spChg chg="mod">
          <ac:chgData name="Patterson, Thomas E." userId="ee5ec556-6eac-4717-81d1-ca8c741e94fa" providerId="ADAL" clId="{9AE3B1F7-E75A-4EDB-A181-B97A70CDBC7C}" dt="2022-04-07T13:09:36.488" v="8617" actId="20577"/>
          <ac:spMkLst>
            <pc:docMk/>
            <pc:sldMk cId="1439431113" sldId="975"/>
            <ac:spMk id="3" creationId="{E049C5F4-8C7F-4092-A310-72A5BD512AD2}"/>
          </ac:spMkLst>
        </pc:spChg>
        <pc:picChg chg="add mod">
          <ac:chgData name="Patterson, Thomas E." userId="ee5ec556-6eac-4717-81d1-ca8c741e94fa" providerId="ADAL" clId="{9AE3B1F7-E75A-4EDB-A181-B97A70CDBC7C}" dt="2022-04-07T09:21:14.138" v="4649" actId="26606"/>
          <ac:picMkLst>
            <pc:docMk/>
            <pc:sldMk cId="1439431113" sldId="975"/>
            <ac:picMk id="5" creationId="{AA37D3DD-C1B1-499F-983F-6FDF76529941}"/>
          </ac:picMkLst>
        </pc:picChg>
      </pc:sldChg>
      <pc:sldChg chg="modSp new mod">
        <pc:chgData name="Patterson, Thomas E." userId="ee5ec556-6eac-4717-81d1-ca8c741e94fa" providerId="ADAL" clId="{9AE3B1F7-E75A-4EDB-A181-B97A70CDBC7C}" dt="2022-04-07T09:23:26.350" v="4678" actId="6549"/>
        <pc:sldMkLst>
          <pc:docMk/>
          <pc:sldMk cId="723134186" sldId="976"/>
        </pc:sldMkLst>
        <pc:spChg chg="mod">
          <ac:chgData name="Patterson, Thomas E." userId="ee5ec556-6eac-4717-81d1-ca8c741e94fa" providerId="ADAL" clId="{9AE3B1F7-E75A-4EDB-A181-B97A70CDBC7C}" dt="2022-04-07T09:21:33.208" v="4667" actId="20577"/>
          <ac:spMkLst>
            <pc:docMk/>
            <pc:sldMk cId="723134186" sldId="976"/>
            <ac:spMk id="2" creationId="{4307D6F6-25F9-4577-8255-9012471677DB}"/>
          </ac:spMkLst>
        </pc:spChg>
        <pc:spChg chg="mod">
          <ac:chgData name="Patterson, Thomas E." userId="ee5ec556-6eac-4717-81d1-ca8c741e94fa" providerId="ADAL" clId="{9AE3B1F7-E75A-4EDB-A181-B97A70CDBC7C}" dt="2022-04-07T09:23:26.350" v="4678" actId="6549"/>
          <ac:spMkLst>
            <pc:docMk/>
            <pc:sldMk cId="723134186" sldId="976"/>
            <ac:spMk id="3" creationId="{12B52712-5C6A-4763-A73E-41FB45972226}"/>
          </ac:spMkLst>
        </pc:spChg>
      </pc:sldChg>
      <pc:sldChg chg="addSp delSp modSp new mod modClrScheme chgLayout">
        <pc:chgData name="Patterson, Thomas E." userId="ee5ec556-6eac-4717-81d1-ca8c741e94fa" providerId="ADAL" clId="{9AE3B1F7-E75A-4EDB-A181-B97A70CDBC7C}" dt="2022-04-07T09:55:18.568" v="5098" actId="122"/>
        <pc:sldMkLst>
          <pc:docMk/>
          <pc:sldMk cId="385060434" sldId="977"/>
        </pc:sldMkLst>
        <pc:spChg chg="mod ord">
          <ac:chgData name="Patterson, Thomas E." userId="ee5ec556-6eac-4717-81d1-ca8c741e94fa" providerId="ADAL" clId="{9AE3B1F7-E75A-4EDB-A181-B97A70CDBC7C}" dt="2022-04-07T00:13:08.390" v="3634" actId="122"/>
          <ac:spMkLst>
            <pc:docMk/>
            <pc:sldMk cId="385060434" sldId="977"/>
            <ac:spMk id="2" creationId="{272790F5-717C-4E24-964D-5CB8E78C51AD}"/>
          </ac:spMkLst>
        </pc:spChg>
        <pc:spChg chg="del mod ord">
          <ac:chgData name="Patterson, Thomas E." userId="ee5ec556-6eac-4717-81d1-ca8c741e94fa" providerId="ADAL" clId="{9AE3B1F7-E75A-4EDB-A181-B97A70CDBC7C}" dt="2022-04-07T00:05:51.266" v="3491" actId="700"/>
          <ac:spMkLst>
            <pc:docMk/>
            <pc:sldMk cId="385060434" sldId="977"/>
            <ac:spMk id="3" creationId="{C00C2BB7-D16C-4072-8293-0881A423CE6A}"/>
          </ac:spMkLst>
        </pc:spChg>
        <pc:spChg chg="add mod ord">
          <ac:chgData name="Patterson, Thomas E." userId="ee5ec556-6eac-4717-81d1-ca8c741e94fa" providerId="ADAL" clId="{9AE3B1F7-E75A-4EDB-A181-B97A70CDBC7C}" dt="2022-04-07T09:55:18.568" v="5098" actId="122"/>
          <ac:spMkLst>
            <pc:docMk/>
            <pc:sldMk cId="385060434" sldId="977"/>
            <ac:spMk id="4" creationId="{BE73364D-F580-43CD-9F79-415C61B911F8}"/>
          </ac:spMkLst>
        </pc:spChg>
        <pc:spChg chg="add del mod ord">
          <ac:chgData name="Patterson, Thomas E." userId="ee5ec556-6eac-4717-81d1-ca8c741e94fa" providerId="ADAL" clId="{9AE3B1F7-E75A-4EDB-A181-B97A70CDBC7C}" dt="2022-04-07T00:07:39.978" v="3605" actId="1957"/>
          <ac:spMkLst>
            <pc:docMk/>
            <pc:sldMk cId="385060434" sldId="977"/>
            <ac:spMk id="5" creationId="{42773CB8-29DD-42C4-800D-E5BA9B6EC413}"/>
          </ac:spMkLst>
        </pc:spChg>
        <pc:spChg chg="add mod ord">
          <ac:chgData name="Patterson, Thomas E." userId="ee5ec556-6eac-4717-81d1-ca8c741e94fa" providerId="ADAL" clId="{9AE3B1F7-E75A-4EDB-A181-B97A70CDBC7C}" dt="2022-04-07T00:07:24.378" v="3602" actId="27636"/>
          <ac:spMkLst>
            <pc:docMk/>
            <pc:sldMk cId="385060434" sldId="977"/>
            <ac:spMk id="6" creationId="{58D64DDF-1F25-44A3-8CE4-535FD51EADEC}"/>
          </ac:spMkLst>
        </pc:spChg>
        <pc:spChg chg="add del mod ord">
          <ac:chgData name="Patterson, Thomas E." userId="ee5ec556-6eac-4717-81d1-ca8c741e94fa" providerId="ADAL" clId="{9AE3B1F7-E75A-4EDB-A181-B97A70CDBC7C}" dt="2022-04-07T00:09:44.767" v="3616" actId="1957"/>
          <ac:spMkLst>
            <pc:docMk/>
            <pc:sldMk cId="385060434" sldId="977"/>
            <ac:spMk id="7" creationId="{47723AC7-8CAF-4580-A683-B69BAB16B199}"/>
          </ac:spMkLst>
        </pc:spChg>
        <pc:spChg chg="add mod">
          <ac:chgData name="Patterson, Thomas E." userId="ee5ec556-6eac-4717-81d1-ca8c741e94fa" providerId="ADAL" clId="{9AE3B1F7-E75A-4EDB-A181-B97A70CDBC7C}" dt="2022-04-07T00:17:35.269" v="3814" actId="1076"/>
          <ac:spMkLst>
            <pc:docMk/>
            <pc:sldMk cId="385060434" sldId="977"/>
            <ac:spMk id="14" creationId="{38B8BBBC-1A5D-4AD4-B371-53B3A04167A8}"/>
          </ac:spMkLst>
        </pc:spChg>
        <pc:graphicFrameChg chg="add mod">
          <ac:chgData name="Patterson, Thomas E." userId="ee5ec556-6eac-4717-81d1-ca8c741e94fa" providerId="ADAL" clId="{9AE3B1F7-E75A-4EDB-A181-B97A70CDBC7C}" dt="2022-04-07T00:14:04.228" v="3641" actId="255"/>
          <ac:graphicFrameMkLst>
            <pc:docMk/>
            <pc:sldMk cId="385060434" sldId="977"/>
            <ac:graphicFrameMk id="10" creationId="{E1616690-8929-4489-879C-03527156BB77}"/>
          </ac:graphicFrameMkLst>
        </pc:graphicFrameChg>
        <pc:graphicFrameChg chg="add mod">
          <ac:chgData name="Patterson, Thomas E." userId="ee5ec556-6eac-4717-81d1-ca8c741e94fa" providerId="ADAL" clId="{9AE3B1F7-E75A-4EDB-A181-B97A70CDBC7C}" dt="2022-04-07T00:14:25.705" v="3642" actId="255"/>
          <ac:graphicFrameMkLst>
            <pc:docMk/>
            <pc:sldMk cId="385060434" sldId="977"/>
            <ac:graphicFrameMk id="13" creationId="{B70A5FBA-2A0F-45EE-B2A7-D0C2848A2DCC}"/>
          </ac:graphicFrameMkLst>
        </pc:graphicFrameChg>
      </pc:sldChg>
      <pc:sldChg chg="modSp add mod">
        <pc:chgData name="Patterson, Thomas E." userId="ee5ec556-6eac-4717-81d1-ca8c741e94fa" providerId="ADAL" clId="{9AE3B1F7-E75A-4EDB-A181-B97A70CDBC7C}" dt="2022-04-07T14:19:29.129" v="8729" actId="6549"/>
        <pc:sldMkLst>
          <pc:docMk/>
          <pc:sldMk cId="959191746" sldId="1278"/>
        </pc:sldMkLst>
        <pc:spChg chg="mod">
          <ac:chgData name="Patterson, Thomas E." userId="ee5ec556-6eac-4717-81d1-ca8c741e94fa" providerId="ADAL" clId="{9AE3B1F7-E75A-4EDB-A181-B97A70CDBC7C}" dt="2022-04-07T14:19:29.129" v="8729" actId="6549"/>
          <ac:spMkLst>
            <pc:docMk/>
            <pc:sldMk cId="959191746" sldId="1278"/>
            <ac:spMk id="2" creationId="{ED9740BE-B46A-4BEF-B998-2BE39077AEF5}"/>
          </ac:spMkLst>
        </pc:spChg>
        <pc:spChg chg="mod">
          <ac:chgData name="Patterson, Thomas E." userId="ee5ec556-6eac-4717-81d1-ca8c741e94fa" providerId="ADAL" clId="{9AE3B1F7-E75A-4EDB-A181-B97A70CDBC7C}" dt="2022-04-07T00:26:26.889" v="3827" actId="1076"/>
          <ac:spMkLst>
            <pc:docMk/>
            <pc:sldMk cId="959191746" sldId="1278"/>
            <ac:spMk id="7" creationId="{DCCBE409-B647-4D8B-816C-1520561A2E86}"/>
          </ac:spMkLst>
        </pc:spChg>
      </pc:sldChg>
      <pc:sldChg chg="modSp add del mod">
        <pc:chgData name="Patterson, Thomas E." userId="ee5ec556-6eac-4717-81d1-ca8c741e94fa" providerId="ADAL" clId="{9AE3B1F7-E75A-4EDB-A181-B97A70CDBC7C}" dt="2022-04-07T08:57:48.439" v="4068" actId="2696"/>
        <pc:sldMkLst>
          <pc:docMk/>
          <pc:sldMk cId="1206229592" sldId="1279"/>
        </pc:sldMkLst>
        <pc:spChg chg="mod">
          <ac:chgData name="Patterson, Thomas E." userId="ee5ec556-6eac-4717-81d1-ca8c741e94fa" providerId="ADAL" clId="{9AE3B1F7-E75A-4EDB-A181-B97A70CDBC7C}" dt="2022-04-07T00:26:39.885" v="3828" actId="1076"/>
          <ac:spMkLst>
            <pc:docMk/>
            <pc:sldMk cId="1206229592" sldId="1279"/>
            <ac:spMk id="2" creationId="{00000000-0000-0000-0000-000000000000}"/>
          </ac:spMkLst>
        </pc:spChg>
        <pc:spChg chg="mod">
          <ac:chgData name="Patterson, Thomas E." userId="ee5ec556-6eac-4717-81d1-ca8c741e94fa" providerId="ADAL" clId="{9AE3B1F7-E75A-4EDB-A181-B97A70CDBC7C}" dt="2022-04-07T00:26:47.031" v="3829" actId="1076"/>
          <ac:spMkLst>
            <pc:docMk/>
            <pc:sldMk cId="1206229592" sldId="1279"/>
            <ac:spMk id="5" creationId="{00000000-0000-0000-0000-000000000000}"/>
          </ac:spMkLst>
        </pc:spChg>
        <pc:graphicFrameChg chg="mod">
          <ac:chgData name="Patterson, Thomas E." userId="ee5ec556-6eac-4717-81d1-ca8c741e94fa" providerId="ADAL" clId="{9AE3B1F7-E75A-4EDB-A181-B97A70CDBC7C}" dt="2022-04-07T00:26:54.740" v="3831" actId="1076"/>
          <ac:graphicFrameMkLst>
            <pc:docMk/>
            <pc:sldMk cId="1206229592" sldId="1279"/>
            <ac:graphicFrameMk id="4" creationId="{00000000-0000-0000-0000-000000000000}"/>
          </ac:graphicFrameMkLst>
        </pc:graphicFrameChg>
      </pc:sldChg>
      <pc:sldChg chg="addSp delSp modSp new mod modClrScheme chgLayout">
        <pc:chgData name="Patterson, Thomas E." userId="ee5ec556-6eac-4717-81d1-ca8c741e94fa" providerId="ADAL" clId="{9AE3B1F7-E75A-4EDB-A181-B97A70CDBC7C}" dt="2022-04-07T10:54:44.351" v="5945" actId="20577"/>
        <pc:sldMkLst>
          <pc:docMk/>
          <pc:sldMk cId="1351424688" sldId="1279"/>
        </pc:sldMkLst>
        <pc:spChg chg="del mod ord">
          <ac:chgData name="Patterson, Thomas E." userId="ee5ec556-6eac-4717-81d1-ca8c741e94fa" providerId="ADAL" clId="{9AE3B1F7-E75A-4EDB-A181-B97A70CDBC7C}" dt="2022-04-07T09:25:13.446" v="4699" actId="700"/>
          <ac:spMkLst>
            <pc:docMk/>
            <pc:sldMk cId="1351424688" sldId="1279"/>
            <ac:spMk id="2" creationId="{05B39BFD-9AEF-4E42-9BB3-8FECA0ABE5B6}"/>
          </ac:spMkLst>
        </pc:spChg>
        <pc:spChg chg="del mod ord">
          <ac:chgData name="Patterson, Thomas E." userId="ee5ec556-6eac-4717-81d1-ca8c741e94fa" providerId="ADAL" clId="{9AE3B1F7-E75A-4EDB-A181-B97A70CDBC7C}" dt="2022-04-07T09:25:13.446" v="4699" actId="700"/>
          <ac:spMkLst>
            <pc:docMk/>
            <pc:sldMk cId="1351424688" sldId="1279"/>
            <ac:spMk id="3" creationId="{75DBC976-C1FB-47B4-B025-C3394AD5C767}"/>
          </ac:spMkLst>
        </pc:spChg>
        <pc:spChg chg="del">
          <ac:chgData name="Patterson, Thomas E." userId="ee5ec556-6eac-4717-81d1-ca8c741e94fa" providerId="ADAL" clId="{9AE3B1F7-E75A-4EDB-A181-B97A70CDBC7C}" dt="2022-04-07T09:25:13.446" v="4699" actId="700"/>
          <ac:spMkLst>
            <pc:docMk/>
            <pc:sldMk cId="1351424688" sldId="1279"/>
            <ac:spMk id="4" creationId="{DC589D11-856F-4147-BEB8-4A0A22F57BD4}"/>
          </ac:spMkLst>
        </pc:spChg>
        <pc:spChg chg="del">
          <ac:chgData name="Patterson, Thomas E." userId="ee5ec556-6eac-4717-81d1-ca8c741e94fa" providerId="ADAL" clId="{9AE3B1F7-E75A-4EDB-A181-B97A70CDBC7C}" dt="2022-04-07T09:25:13.446" v="4699" actId="700"/>
          <ac:spMkLst>
            <pc:docMk/>
            <pc:sldMk cId="1351424688" sldId="1279"/>
            <ac:spMk id="5" creationId="{78E08207-63AA-45E9-9422-A59B6D26255B}"/>
          </ac:spMkLst>
        </pc:spChg>
        <pc:spChg chg="del">
          <ac:chgData name="Patterson, Thomas E." userId="ee5ec556-6eac-4717-81d1-ca8c741e94fa" providerId="ADAL" clId="{9AE3B1F7-E75A-4EDB-A181-B97A70CDBC7C}" dt="2022-04-07T09:25:13.446" v="4699" actId="700"/>
          <ac:spMkLst>
            <pc:docMk/>
            <pc:sldMk cId="1351424688" sldId="1279"/>
            <ac:spMk id="6" creationId="{336B657E-9835-487C-97C1-85E6AFB76EDD}"/>
          </ac:spMkLst>
        </pc:spChg>
        <pc:spChg chg="add mod ord">
          <ac:chgData name="Patterson, Thomas E." userId="ee5ec556-6eac-4717-81d1-ca8c741e94fa" providerId="ADAL" clId="{9AE3B1F7-E75A-4EDB-A181-B97A70CDBC7C}" dt="2022-04-07T09:26:17.013" v="4793" actId="20577"/>
          <ac:spMkLst>
            <pc:docMk/>
            <pc:sldMk cId="1351424688" sldId="1279"/>
            <ac:spMk id="7" creationId="{3DC0C783-72D0-404D-98B4-138636C41683}"/>
          </ac:spMkLst>
        </pc:spChg>
        <pc:spChg chg="add del mod ord">
          <ac:chgData name="Patterson, Thomas E." userId="ee5ec556-6eac-4717-81d1-ca8c741e94fa" providerId="ADAL" clId="{9AE3B1F7-E75A-4EDB-A181-B97A70CDBC7C}" dt="2022-04-07T09:29:00.181" v="4794" actId="931"/>
          <ac:spMkLst>
            <pc:docMk/>
            <pc:sldMk cId="1351424688" sldId="1279"/>
            <ac:spMk id="8" creationId="{FCC40299-6F53-47D5-A29E-EDB260E87223}"/>
          </ac:spMkLst>
        </pc:spChg>
        <pc:spChg chg="add mod">
          <ac:chgData name="Patterson, Thomas E." userId="ee5ec556-6eac-4717-81d1-ca8c741e94fa" providerId="ADAL" clId="{9AE3B1F7-E75A-4EDB-A181-B97A70CDBC7C}" dt="2022-04-07T09:30:38.827" v="4827" actId="1076"/>
          <ac:spMkLst>
            <pc:docMk/>
            <pc:sldMk cId="1351424688" sldId="1279"/>
            <ac:spMk id="11" creationId="{10058D88-881D-4F2E-99D1-0E8CD7A8E497}"/>
          </ac:spMkLst>
        </pc:spChg>
        <pc:spChg chg="add mod">
          <ac:chgData name="Patterson, Thomas E." userId="ee5ec556-6eac-4717-81d1-ca8c741e94fa" providerId="ADAL" clId="{9AE3B1F7-E75A-4EDB-A181-B97A70CDBC7C}" dt="2022-04-07T10:01:05.228" v="5156" actId="1076"/>
          <ac:spMkLst>
            <pc:docMk/>
            <pc:sldMk cId="1351424688" sldId="1279"/>
            <ac:spMk id="12" creationId="{14296FB9-108E-459F-9BB8-08F3CE4F806D}"/>
          </ac:spMkLst>
        </pc:spChg>
        <pc:spChg chg="add mod">
          <ac:chgData name="Patterson, Thomas E." userId="ee5ec556-6eac-4717-81d1-ca8c741e94fa" providerId="ADAL" clId="{9AE3B1F7-E75A-4EDB-A181-B97A70CDBC7C}" dt="2022-04-07T09:33:27.394" v="4946" actId="255"/>
          <ac:spMkLst>
            <pc:docMk/>
            <pc:sldMk cId="1351424688" sldId="1279"/>
            <ac:spMk id="13" creationId="{65B48404-2634-411F-AA5E-8E9E24AF9539}"/>
          </ac:spMkLst>
        </pc:spChg>
        <pc:spChg chg="add mod">
          <ac:chgData name="Patterson, Thomas E." userId="ee5ec556-6eac-4717-81d1-ca8c741e94fa" providerId="ADAL" clId="{9AE3B1F7-E75A-4EDB-A181-B97A70CDBC7C}" dt="2022-04-07T10:54:44.351" v="5945" actId="20577"/>
          <ac:spMkLst>
            <pc:docMk/>
            <pc:sldMk cId="1351424688" sldId="1279"/>
            <ac:spMk id="14" creationId="{1CA4122D-C357-451D-B316-B1CEBDFBBB32}"/>
          </ac:spMkLst>
        </pc:spChg>
        <pc:picChg chg="add mod">
          <ac:chgData name="Patterson, Thomas E." userId="ee5ec556-6eac-4717-81d1-ca8c741e94fa" providerId="ADAL" clId="{9AE3B1F7-E75A-4EDB-A181-B97A70CDBC7C}" dt="2022-04-07T09:29:31.585" v="4806" actId="14100"/>
          <ac:picMkLst>
            <pc:docMk/>
            <pc:sldMk cId="1351424688" sldId="1279"/>
            <ac:picMk id="10" creationId="{78FCB229-AA48-401B-977A-9FFA10A2A3D7}"/>
          </ac:picMkLst>
        </pc:picChg>
      </pc:sldChg>
      <pc:sldChg chg="add del">
        <pc:chgData name="Patterson, Thomas E." userId="ee5ec556-6eac-4717-81d1-ca8c741e94fa" providerId="ADAL" clId="{9AE3B1F7-E75A-4EDB-A181-B97A70CDBC7C}" dt="2022-04-07T14:04:38.126" v="8701" actId="2696"/>
        <pc:sldMkLst>
          <pc:docMk/>
          <pc:sldMk cId="3736663192" sldId="1280"/>
        </pc:sldMkLst>
      </pc:sldChg>
      <pc:sldChg chg="addSp delSp modSp add mod">
        <pc:chgData name="Patterson, Thomas E." userId="ee5ec556-6eac-4717-81d1-ca8c741e94fa" providerId="ADAL" clId="{9AE3B1F7-E75A-4EDB-A181-B97A70CDBC7C}" dt="2022-04-07T11:11:49.480" v="6144" actId="6549"/>
        <pc:sldMkLst>
          <pc:docMk/>
          <pc:sldMk cId="2787421479" sldId="1281"/>
        </pc:sldMkLst>
        <pc:spChg chg="mod">
          <ac:chgData name="Patterson, Thomas E." userId="ee5ec556-6eac-4717-81d1-ca8c741e94fa" providerId="ADAL" clId="{9AE3B1F7-E75A-4EDB-A181-B97A70CDBC7C}" dt="2022-04-07T09:55:07.123" v="5097" actId="122"/>
          <ac:spMkLst>
            <pc:docMk/>
            <pc:sldMk cId="2787421479" sldId="1281"/>
            <ac:spMk id="4" creationId="{BE73364D-F580-43CD-9F79-415C61B911F8}"/>
          </ac:spMkLst>
        </pc:spChg>
        <pc:spChg chg="add del mod">
          <ac:chgData name="Patterson, Thomas E." userId="ee5ec556-6eac-4717-81d1-ca8c741e94fa" providerId="ADAL" clId="{9AE3B1F7-E75A-4EDB-A181-B97A70CDBC7C}" dt="2022-04-07T09:52:18.900" v="5048" actId="1957"/>
          <ac:spMkLst>
            <pc:docMk/>
            <pc:sldMk cId="2787421479" sldId="1281"/>
            <ac:spMk id="5" creationId="{C0FC5ECE-754D-4D61-812E-F38B0DDB448C}"/>
          </ac:spMkLst>
        </pc:spChg>
        <pc:spChg chg="mod">
          <ac:chgData name="Patterson, Thomas E." userId="ee5ec556-6eac-4717-81d1-ca8c741e94fa" providerId="ADAL" clId="{9AE3B1F7-E75A-4EDB-A181-B97A70CDBC7C}" dt="2022-04-07T09:46:21.671" v="5021" actId="20577"/>
          <ac:spMkLst>
            <pc:docMk/>
            <pc:sldMk cId="2787421479" sldId="1281"/>
            <ac:spMk id="6" creationId="{58D64DDF-1F25-44A3-8CE4-535FD51EADEC}"/>
          </ac:spMkLst>
        </pc:spChg>
        <pc:spChg chg="add del mod">
          <ac:chgData name="Patterson, Thomas E." userId="ee5ec556-6eac-4717-81d1-ca8c741e94fa" providerId="ADAL" clId="{9AE3B1F7-E75A-4EDB-A181-B97A70CDBC7C}" dt="2022-04-07T09:56:13.129" v="5102" actId="1957"/>
          <ac:spMkLst>
            <pc:docMk/>
            <pc:sldMk cId="2787421479" sldId="1281"/>
            <ac:spMk id="8" creationId="{421DB8F9-4136-41E2-B4B1-DDB5D4B397BD}"/>
          </ac:spMkLst>
        </pc:spChg>
        <pc:spChg chg="mod">
          <ac:chgData name="Patterson, Thomas E." userId="ee5ec556-6eac-4717-81d1-ca8c741e94fa" providerId="ADAL" clId="{9AE3B1F7-E75A-4EDB-A181-B97A70CDBC7C}" dt="2022-04-07T11:11:49.480" v="6144" actId="6549"/>
          <ac:spMkLst>
            <pc:docMk/>
            <pc:sldMk cId="2787421479" sldId="1281"/>
            <ac:spMk id="14" creationId="{38B8BBBC-1A5D-4AD4-B371-53B3A04167A8}"/>
          </ac:spMkLst>
        </pc:spChg>
        <pc:graphicFrameChg chg="del mod">
          <ac:chgData name="Patterson, Thomas E." userId="ee5ec556-6eac-4717-81d1-ca8c741e94fa" providerId="ADAL" clId="{9AE3B1F7-E75A-4EDB-A181-B97A70CDBC7C}" dt="2022-04-07T09:51:59.957" v="5044" actId="21"/>
          <ac:graphicFrameMkLst>
            <pc:docMk/>
            <pc:sldMk cId="2787421479" sldId="1281"/>
            <ac:graphicFrameMk id="10" creationId="{E1616690-8929-4489-879C-03527156BB77}"/>
          </ac:graphicFrameMkLst>
        </pc:graphicFrameChg>
        <pc:graphicFrameChg chg="add mod">
          <ac:chgData name="Patterson, Thomas E." userId="ee5ec556-6eac-4717-81d1-ca8c741e94fa" providerId="ADAL" clId="{9AE3B1F7-E75A-4EDB-A181-B97A70CDBC7C}" dt="2022-04-07T09:59:29.660" v="5152" actId="255"/>
          <ac:graphicFrameMkLst>
            <pc:docMk/>
            <pc:sldMk cId="2787421479" sldId="1281"/>
            <ac:graphicFrameMk id="12" creationId="{D72E4D91-041B-4848-85DD-33FF2C9B7FEA}"/>
          </ac:graphicFrameMkLst>
        </pc:graphicFrameChg>
        <pc:graphicFrameChg chg="del mod">
          <ac:chgData name="Patterson, Thomas E." userId="ee5ec556-6eac-4717-81d1-ca8c741e94fa" providerId="ADAL" clId="{9AE3B1F7-E75A-4EDB-A181-B97A70CDBC7C}" dt="2022-04-07T09:52:06.866" v="5046" actId="21"/>
          <ac:graphicFrameMkLst>
            <pc:docMk/>
            <pc:sldMk cId="2787421479" sldId="1281"/>
            <ac:graphicFrameMk id="13" creationId="{B70A5FBA-2A0F-45EE-B2A7-D0C2848A2DCC}"/>
          </ac:graphicFrameMkLst>
        </pc:graphicFrameChg>
        <pc:graphicFrameChg chg="add mod">
          <ac:chgData name="Patterson, Thomas E." userId="ee5ec556-6eac-4717-81d1-ca8c741e94fa" providerId="ADAL" clId="{9AE3B1F7-E75A-4EDB-A181-B97A70CDBC7C}" dt="2022-04-07T09:59:57.536" v="5155" actId="207"/>
          <ac:graphicFrameMkLst>
            <pc:docMk/>
            <pc:sldMk cId="2787421479" sldId="1281"/>
            <ac:graphicFrameMk id="17" creationId="{60C790B6-EA06-49C5-9AB4-F2DA6E8A7085}"/>
          </ac:graphicFrameMkLst>
        </pc:graphicFrameChg>
      </pc:sldChg>
      <pc:sldChg chg="addSp modSp new mod">
        <pc:chgData name="Patterson, Thomas E." userId="ee5ec556-6eac-4717-81d1-ca8c741e94fa" providerId="ADAL" clId="{9AE3B1F7-E75A-4EDB-A181-B97A70CDBC7C}" dt="2022-04-07T10:51:24.131" v="5908" actId="20577"/>
        <pc:sldMkLst>
          <pc:docMk/>
          <pc:sldMk cId="1479255624" sldId="1282"/>
        </pc:sldMkLst>
        <pc:spChg chg="mod">
          <ac:chgData name="Patterson, Thomas E." userId="ee5ec556-6eac-4717-81d1-ca8c741e94fa" providerId="ADAL" clId="{9AE3B1F7-E75A-4EDB-A181-B97A70CDBC7C}" dt="2022-04-07T10:51:24.131" v="5908" actId="20577"/>
          <ac:spMkLst>
            <pc:docMk/>
            <pc:sldMk cId="1479255624" sldId="1282"/>
            <ac:spMk id="2" creationId="{45256490-2382-40CA-8AB0-39686AD542DF}"/>
          </ac:spMkLst>
        </pc:spChg>
        <pc:spChg chg="mod">
          <ac:chgData name="Patterson, Thomas E." userId="ee5ec556-6eac-4717-81d1-ca8c741e94fa" providerId="ADAL" clId="{9AE3B1F7-E75A-4EDB-A181-B97A70CDBC7C}" dt="2022-04-07T10:49:42.789" v="5904" actId="6549"/>
          <ac:spMkLst>
            <pc:docMk/>
            <pc:sldMk cId="1479255624" sldId="1282"/>
            <ac:spMk id="3" creationId="{559B5E4E-D2DA-4109-A843-A46A303C1774}"/>
          </ac:spMkLst>
        </pc:spChg>
        <pc:spChg chg="add mod">
          <ac:chgData name="Patterson, Thomas E." userId="ee5ec556-6eac-4717-81d1-ca8c741e94fa" providerId="ADAL" clId="{9AE3B1F7-E75A-4EDB-A181-B97A70CDBC7C}" dt="2022-04-07T10:13:12.704" v="5581" actId="6549"/>
          <ac:spMkLst>
            <pc:docMk/>
            <pc:sldMk cId="1479255624" sldId="1282"/>
            <ac:spMk id="4" creationId="{1495B65E-7C37-40ED-83EE-A90442E0B339}"/>
          </ac:spMkLst>
        </pc:spChg>
      </pc:sldChg>
      <pc:sldChg chg="addSp delSp modSp new del mod">
        <pc:chgData name="Patterson, Thomas E." userId="ee5ec556-6eac-4717-81d1-ca8c741e94fa" providerId="ADAL" clId="{9AE3B1F7-E75A-4EDB-A181-B97A70CDBC7C}" dt="2022-04-07T14:35:52.845" v="8779" actId="2696"/>
        <pc:sldMkLst>
          <pc:docMk/>
          <pc:sldMk cId="3120011526" sldId="1283"/>
        </pc:sldMkLst>
        <pc:spChg chg="mod">
          <ac:chgData name="Patterson, Thomas E." userId="ee5ec556-6eac-4717-81d1-ca8c741e94fa" providerId="ADAL" clId="{9AE3B1F7-E75A-4EDB-A181-B97A70CDBC7C}" dt="2022-04-07T11:01:34.835" v="6047" actId="20577"/>
          <ac:spMkLst>
            <pc:docMk/>
            <pc:sldMk cId="3120011526" sldId="1283"/>
            <ac:spMk id="2" creationId="{0748878C-C01D-4996-97A7-A5E963C0C135}"/>
          </ac:spMkLst>
        </pc:spChg>
        <pc:spChg chg="del">
          <ac:chgData name="Patterson, Thomas E." userId="ee5ec556-6eac-4717-81d1-ca8c741e94fa" providerId="ADAL" clId="{9AE3B1F7-E75A-4EDB-A181-B97A70CDBC7C}" dt="2022-04-07T10:55:49.371" v="6012" actId="1957"/>
          <ac:spMkLst>
            <pc:docMk/>
            <pc:sldMk cId="3120011526" sldId="1283"/>
            <ac:spMk id="3" creationId="{7031DFB9-268B-48C7-8951-20B9AF943E58}"/>
          </ac:spMkLst>
        </pc:spChg>
        <pc:spChg chg="add mod">
          <ac:chgData name="Patterson, Thomas E." userId="ee5ec556-6eac-4717-81d1-ca8c741e94fa" providerId="ADAL" clId="{9AE3B1F7-E75A-4EDB-A181-B97A70CDBC7C}" dt="2022-04-07T11:05:58.589" v="6053" actId="20577"/>
          <ac:spMkLst>
            <pc:docMk/>
            <pc:sldMk cId="3120011526" sldId="1283"/>
            <ac:spMk id="7" creationId="{FD7C5B38-5F54-4527-A8D1-BEA0538A1AC4}"/>
          </ac:spMkLst>
        </pc:spChg>
        <pc:graphicFrameChg chg="add mod">
          <ac:chgData name="Patterson, Thomas E." userId="ee5ec556-6eac-4717-81d1-ca8c741e94fa" providerId="ADAL" clId="{9AE3B1F7-E75A-4EDB-A181-B97A70CDBC7C}" dt="2022-04-07T11:01:22.999" v="6045" actId="207"/>
          <ac:graphicFrameMkLst>
            <pc:docMk/>
            <pc:sldMk cId="3120011526" sldId="1283"/>
            <ac:graphicFrameMk id="6" creationId="{4F9C79A7-1230-4943-AC89-856754EB8CE0}"/>
          </ac:graphicFrameMkLst>
        </pc:graphicFrameChg>
      </pc:sldChg>
      <pc:sldChg chg="add">
        <pc:chgData name="Patterson, Thomas E." userId="ee5ec556-6eac-4717-81d1-ca8c741e94fa" providerId="ADAL" clId="{9AE3B1F7-E75A-4EDB-A181-B97A70CDBC7C}" dt="2022-04-07T14:35:58.103" v="8780"/>
        <pc:sldMkLst>
          <pc:docMk/>
          <pc:sldMk cId="4205677109" sldId="1283"/>
        </pc:sldMkLst>
      </pc:sldChg>
      <pc:sldChg chg="modSp add del mod">
        <pc:chgData name="Patterson, Thomas E." userId="ee5ec556-6eac-4717-81d1-ca8c741e94fa" providerId="ADAL" clId="{9AE3B1F7-E75A-4EDB-A181-B97A70CDBC7C}" dt="2022-04-07T14:04:38.126" v="8701" actId="2696"/>
        <pc:sldMkLst>
          <pc:docMk/>
          <pc:sldMk cId="2961999832" sldId="1284"/>
        </pc:sldMkLst>
        <pc:spChg chg="mod">
          <ac:chgData name="Patterson, Thomas E." userId="ee5ec556-6eac-4717-81d1-ca8c741e94fa" providerId="ADAL" clId="{9AE3B1F7-E75A-4EDB-A181-B97A70CDBC7C}" dt="2022-04-07T10:57:28.654" v="6016" actId="27636"/>
          <ac:spMkLst>
            <pc:docMk/>
            <pc:sldMk cId="2961999832" sldId="1284"/>
            <ac:spMk id="2" creationId="{CD66EE84-3947-4271-B930-565462C9502E}"/>
          </ac:spMkLst>
        </pc:spChg>
      </pc:sldChg>
      <pc:sldChg chg="modSp new mod">
        <pc:chgData name="Patterson, Thomas E." userId="ee5ec556-6eac-4717-81d1-ca8c741e94fa" providerId="ADAL" clId="{9AE3B1F7-E75A-4EDB-A181-B97A70CDBC7C}" dt="2022-04-07T11:30:44.913" v="6213" actId="122"/>
        <pc:sldMkLst>
          <pc:docMk/>
          <pc:sldMk cId="3557056125" sldId="1285"/>
        </pc:sldMkLst>
        <pc:spChg chg="mod">
          <ac:chgData name="Patterson, Thomas E." userId="ee5ec556-6eac-4717-81d1-ca8c741e94fa" providerId="ADAL" clId="{9AE3B1F7-E75A-4EDB-A181-B97A70CDBC7C}" dt="2022-04-07T11:30:44.913" v="6213" actId="122"/>
          <ac:spMkLst>
            <pc:docMk/>
            <pc:sldMk cId="3557056125" sldId="1285"/>
            <ac:spMk id="3" creationId="{FF638D94-CC09-4C71-8A9F-573AF1317006}"/>
          </ac:spMkLst>
        </pc:spChg>
      </pc:sldChg>
      <pc:sldChg chg="add del">
        <pc:chgData name="Patterson, Thomas E." userId="ee5ec556-6eac-4717-81d1-ca8c741e94fa" providerId="ADAL" clId="{9AE3B1F7-E75A-4EDB-A181-B97A70CDBC7C}" dt="2022-04-07T14:04:38.126" v="8701" actId="2696"/>
        <pc:sldMkLst>
          <pc:docMk/>
          <pc:sldMk cId="60802763" sldId="1286"/>
        </pc:sldMkLst>
      </pc:sldChg>
      <pc:sldChg chg="modSp new del mod">
        <pc:chgData name="Patterson, Thomas E." userId="ee5ec556-6eac-4717-81d1-ca8c741e94fa" providerId="ADAL" clId="{9AE3B1F7-E75A-4EDB-A181-B97A70CDBC7C}" dt="2022-04-07T11:45:51.615" v="6306" actId="2696"/>
        <pc:sldMkLst>
          <pc:docMk/>
          <pc:sldMk cId="1295237910" sldId="1286"/>
        </pc:sldMkLst>
        <pc:spChg chg="mod">
          <ac:chgData name="Patterson, Thomas E." userId="ee5ec556-6eac-4717-81d1-ca8c741e94fa" providerId="ADAL" clId="{9AE3B1F7-E75A-4EDB-A181-B97A70CDBC7C}" dt="2022-04-07T11:33:03.295" v="6270" actId="20577"/>
          <ac:spMkLst>
            <pc:docMk/>
            <pc:sldMk cId="1295237910" sldId="1286"/>
            <ac:spMk id="3" creationId="{FE6DB13F-89CF-4028-8EB2-1C0EDBEDCC73}"/>
          </ac:spMkLst>
        </pc:spChg>
      </pc:sldChg>
      <pc:sldChg chg="addSp delSp modSp new mod">
        <pc:chgData name="Patterson, Thomas E." userId="ee5ec556-6eac-4717-81d1-ca8c741e94fa" providerId="ADAL" clId="{9AE3B1F7-E75A-4EDB-A181-B97A70CDBC7C}" dt="2022-04-07T12:07:22.180" v="6506"/>
        <pc:sldMkLst>
          <pc:docMk/>
          <pc:sldMk cId="2108942122" sldId="1287"/>
        </pc:sldMkLst>
        <pc:spChg chg="mod">
          <ac:chgData name="Patterson, Thomas E." userId="ee5ec556-6eac-4717-81d1-ca8c741e94fa" providerId="ADAL" clId="{9AE3B1F7-E75A-4EDB-A181-B97A70CDBC7C}" dt="2022-04-07T11:56:40.594" v="6398" actId="20577"/>
          <ac:spMkLst>
            <pc:docMk/>
            <pc:sldMk cId="2108942122" sldId="1287"/>
            <ac:spMk id="2" creationId="{312C3E0F-797C-4A53-BE77-B258A3085FB6}"/>
          </ac:spMkLst>
        </pc:spChg>
        <pc:spChg chg="del">
          <ac:chgData name="Patterson, Thomas E." userId="ee5ec556-6eac-4717-81d1-ca8c741e94fa" providerId="ADAL" clId="{9AE3B1F7-E75A-4EDB-A181-B97A70CDBC7C}" dt="2022-04-07T11:56:54.539" v="6400" actId="1957"/>
          <ac:spMkLst>
            <pc:docMk/>
            <pc:sldMk cId="2108942122" sldId="1287"/>
            <ac:spMk id="3" creationId="{8566AC7D-0209-4084-A31C-9485CBF0AC63}"/>
          </ac:spMkLst>
        </pc:spChg>
        <pc:graphicFrameChg chg="add mod">
          <ac:chgData name="Patterson, Thomas E." userId="ee5ec556-6eac-4717-81d1-ca8c741e94fa" providerId="ADAL" clId="{9AE3B1F7-E75A-4EDB-A181-B97A70CDBC7C}" dt="2022-04-07T12:07:22.180" v="6506"/>
          <ac:graphicFrameMkLst>
            <pc:docMk/>
            <pc:sldMk cId="2108942122" sldId="1287"/>
            <ac:graphicFrameMk id="6" creationId="{8D98EC87-C037-490E-AA67-2226C544A3EF}"/>
          </ac:graphicFrameMkLst>
        </pc:graphicFrameChg>
      </pc:sldChg>
      <pc:sldChg chg="addSp delSp modSp new mod">
        <pc:chgData name="Patterson, Thomas E." userId="ee5ec556-6eac-4717-81d1-ca8c741e94fa" providerId="ADAL" clId="{9AE3B1F7-E75A-4EDB-A181-B97A70CDBC7C}" dt="2022-04-07T12:12:10.060" v="6617" actId="14100"/>
        <pc:sldMkLst>
          <pc:docMk/>
          <pc:sldMk cId="4190812868" sldId="1288"/>
        </pc:sldMkLst>
        <pc:spChg chg="mod">
          <ac:chgData name="Patterson, Thomas E." userId="ee5ec556-6eac-4717-81d1-ca8c741e94fa" providerId="ADAL" clId="{9AE3B1F7-E75A-4EDB-A181-B97A70CDBC7C}" dt="2022-04-07T12:10:00.024" v="6608" actId="313"/>
          <ac:spMkLst>
            <pc:docMk/>
            <pc:sldMk cId="4190812868" sldId="1288"/>
            <ac:spMk id="2" creationId="{0476F34F-27E9-4E0A-B6C9-3E6ACB800AFC}"/>
          </ac:spMkLst>
        </pc:spChg>
        <pc:spChg chg="del">
          <ac:chgData name="Patterson, Thomas E." userId="ee5ec556-6eac-4717-81d1-ca8c741e94fa" providerId="ADAL" clId="{9AE3B1F7-E75A-4EDB-A181-B97A70CDBC7C}" dt="2022-04-07T12:11:48.319" v="6609" actId="931"/>
          <ac:spMkLst>
            <pc:docMk/>
            <pc:sldMk cId="4190812868" sldId="1288"/>
            <ac:spMk id="3" creationId="{CF227A4B-9236-4C9E-85FF-E3F34C9D894A}"/>
          </ac:spMkLst>
        </pc:spChg>
        <pc:picChg chg="add mod">
          <ac:chgData name="Patterson, Thomas E." userId="ee5ec556-6eac-4717-81d1-ca8c741e94fa" providerId="ADAL" clId="{9AE3B1F7-E75A-4EDB-A181-B97A70CDBC7C}" dt="2022-04-07T12:12:10.060" v="6617" actId="14100"/>
          <ac:picMkLst>
            <pc:docMk/>
            <pc:sldMk cId="4190812868" sldId="1288"/>
            <ac:picMk id="5" creationId="{2ABB558F-6684-4FFF-AA54-585641E5C54D}"/>
          </ac:picMkLst>
        </pc:picChg>
      </pc:sldChg>
      <pc:sldChg chg="addSp modSp new mod">
        <pc:chgData name="Patterson, Thomas E." userId="ee5ec556-6eac-4717-81d1-ca8c741e94fa" providerId="ADAL" clId="{9AE3B1F7-E75A-4EDB-A181-B97A70CDBC7C}" dt="2022-04-07T12:27:17.575" v="7013" actId="255"/>
        <pc:sldMkLst>
          <pc:docMk/>
          <pc:sldMk cId="1177684684" sldId="1289"/>
        </pc:sldMkLst>
        <pc:spChg chg="mod">
          <ac:chgData name="Patterson, Thomas E." userId="ee5ec556-6eac-4717-81d1-ca8c741e94fa" providerId="ADAL" clId="{9AE3B1F7-E75A-4EDB-A181-B97A70CDBC7C}" dt="2022-04-07T12:23:14.534" v="6869" actId="20577"/>
          <ac:spMkLst>
            <pc:docMk/>
            <pc:sldMk cId="1177684684" sldId="1289"/>
            <ac:spMk id="2" creationId="{76187EFB-AB7F-4085-A77F-0B553FEECDA3}"/>
          </ac:spMkLst>
        </pc:spChg>
        <pc:spChg chg="mod">
          <ac:chgData name="Patterson, Thomas E." userId="ee5ec556-6eac-4717-81d1-ca8c741e94fa" providerId="ADAL" clId="{9AE3B1F7-E75A-4EDB-A181-B97A70CDBC7C}" dt="2022-04-07T12:24:14.505" v="6990" actId="20577"/>
          <ac:spMkLst>
            <pc:docMk/>
            <pc:sldMk cId="1177684684" sldId="1289"/>
            <ac:spMk id="3" creationId="{538C54F2-68FD-4DB6-98F6-5E8418DC01AF}"/>
          </ac:spMkLst>
        </pc:spChg>
        <pc:spChg chg="add mod">
          <ac:chgData name="Patterson, Thomas E." userId="ee5ec556-6eac-4717-81d1-ca8c741e94fa" providerId="ADAL" clId="{9AE3B1F7-E75A-4EDB-A181-B97A70CDBC7C}" dt="2022-04-07T12:27:17.575" v="7013" actId="255"/>
          <ac:spMkLst>
            <pc:docMk/>
            <pc:sldMk cId="1177684684" sldId="1289"/>
            <ac:spMk id="4" creationId="{94EB6AFC-F126-4F8C-AF7A-E2C45771A20A}"/>
          </ac:spMkLst>
        </pc:spChg>
      </pc:sldChg>
      <pc:sldChg chg="modSp new mod">
        <pc:chgData name="Patterson, Thomas E." userId="ee5ec556-6eac-4717-81d1-ca8c741e94fa" providerId="ADAL" clId="{9AE3B1F7-E75A-4EDB-A181-B97A70CDBC7C}" dt="2022-04-07T12:31:50.279" v="7129" actId="14100"/>
        <pc:sldMkLst>
          <pc:docMk/>
          <pc:sldMk cId="586685664" sldId="1290"/>
        </pc:sldMkLst>
        <pc:spChg chg="mod">
          <ac:chgData name="Patterson, Thomas E." userId="ee5ec556-6eac-4717-81d1-ca8c741e94fa" providerId="ADAL" clId="{9AE3B1F7-E75A-4EDB-A181-B97A70CDBC7C}" dt="2022-04-07T12:31:50.279" v="7129" actId="14100"/>
          <ac:spMkLst>
            <pc:docMk/>
            <pc:sldMk cId="586685664" sldId="1290"/>
            <ac:spMk id="3" creationId="{6B6A7D89-88CA-4086-A126-891E9410AE7F}"/>
          </ac:spMkLst>
        </pc:spChg>
      </pc:sldChg>
      <pc:sldChg chg="modSp add mod modAnim">
        <pc:chgData name="Patterson, Thomas E." userId="ee5ec556-6eac-4717-81d1-ca8c741e94fa" providerId="ADAL" clId="{9AE3B1F7-E75A-4EDB-A181-B97A70CDBC7C}" dt="2022-04-07T14:38:58.246" v="8803" actId="20577"/>
        <pc:sldMkLst>
          <pc:docMk/>
          <pc:sldMk cId="4122145261" sldId="1291"/>
        </pc:sldMkLst>
        <pc:spChg chg="mod">
          <ac:chgData name="Patterson, Thomas E." userId="ee5ec556-6eac-4717-81d1-ca8c741e94fa" providerId="ADAL" clId="{9AE3B1F7-E75A-4EDB-A181-B97A70CDBC7C}" dt="2022-04-07T14:38:58.246" v="8803" actId="20577"/>
          <ac:spMkLst>
            <pc:docMk/>
            <pc:sldMk cId="4122145261" sldId="1291"/>
            <ac:spMk id="3" creationId="{10BA24F1-B086-46A9-B645-47C4BD7E3441}"/>
          </ac:spMkLst>
        </pc:spChg>
      </pc:sldChg>
      <pc:sldChg chg="modSp add mod modAnim">
        <pc:chgData name="Patterson, Thomas E." userId="ee5ec556-6eac-4717-81d1-ca8c741e94fa" providerId="ADAL" clId="{9AE3B1F7-E75A-4EDB-A181-B97A70CDBC7C}" dt="2022-04-07T14:40:03.343" v="8822" actId="113"/>
        <pc:sldMkLst>
          <pc:docMk/>
          <pc:sldMk cId="2617400295" sldId="1292"/>
        </pc:sldMkLst>
        <pc:spChg chg="mod">
          <ac:chgData name="Patterson, Thomas E." userId="ee5ec556-6eac-4717-81d1-ca8c741e94fa" providerId="ADAL" clId="{9AE3B1F7-E75A-4EDB-A181-B97A70CDBC7C}" dt="2022-04-07T12:38:59.635" v="7532" actId="20577"/>
          <ac:spMkLst>
            <pc:docMk/>
            <pc:sldMk cId="2617400295" sldId="1292"/>
            <ac:spMk id="2" creationId="{D6AAFB31-1128-413F-BFB7-7A935ACCB730}"/>
          </ac:spMkLst>
        </pc:spChg>
        <pc:spChg chg="mod">
          <ac:chgData name="Patterson, Thomas E." userId="ee5ec556-6eac-4717-81d1-ca8c741e94fa" providerId="ADAL" clId="{9AE3B1F7-E75A-4EDB-A181-B97A70CDBC7C}" dt="2022-04-07T14:40:03.343" v="8822" actId="113"/>
          <ac:spMkLst>
            <pc:docMk/>
            <pc:sldMk cId="2617400295" sldId="1292"/>
            <ac:spMk id="3" creationId="{10BA24F1-B086-46A9-B645-47C4BD7E3441}"/>
          </ac:spMkLst>
        </pc:spChg>
      </pc:sldChg>
      <pc:sldChg chg="add">
        <pc:chgData name="Patterson, Thomas E." userId="ee5ec556-6eac-4717-81d1-ca8c741e94fa" providerId="ADAL" clId="{9AE3B1F7-E75A-4EDB-A181-B97A70CDBC7C}" dt="2022-04-07T12:51:34.675" v="8363"/>
        <pc:sldMkLst>
          <pc:docMk/>
          <pc:sldMk cId="876185217" sldId="1293"/>
        </pc:sldMkLst>
      </pc:sldChg>
      <pc:sldMasterChg chg="delSldLayout">
        <pc:chgData name="Patterson, Thomas E." userId="ee5ec556-6eac-4717-81d1-ca8c741e94fa" providerId="ADAL" clId="{9AE3B1F7-E75A-4EDB-A181-B97A70CDBC7C}" dt="2022-04-07T12:51:00.820" v="8348" actId="2696"/>
        <pc:sldMasterMkLst>
          <pc:docMk/>
          <pc:sldMasterMk cId="799157896" sldId="2147483673"/>
        </pc:sldMasterMkLst>
        <pc:sldLayoutChg chg="del">
          <pc:chgData name="Patterson, Thomas E." userId="ee5ec556-6eac-4717-81d1-ca8c741e94fa" providerId="ADAL" clId="{9AE3B1F7-E75A-4EDB-A181-B97A70CDBC7C}" dt="2022-04-07T12:51:00.820" v="8348" actId="2696"/>
          <pc:sldLayoutMkLst>
            <pc:docMk/>
            <pc:sldMasterMk cId="799157896" sldId="2147483673"/>
            <pc:sldLayoutMk cId="3609222634" sldId="2147483686"/>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8.xml"/><Relationship Id="rId1" Type="http://schemas.microsoft.com/office/2011/relationships/chartStyle" Target="style8.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9.xml"/><Relationship Id="rId1" Type="http://schemas.microsoft.com/office/2011/relationships/chartStyle" Target="style9.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0.xml"/><Relationship Id="rId1" Type="http://schemas.microsoft.com/office/2011/relationships/chartStyle" Target="style10.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1.xml"/><Relationship Id="rId1" Type="http://schemas.microsoft.com/office/2011/relationships/chartStyle" Target="style11.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5.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6.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4.xml"/><Relationship Id="rId1" Type="http://schemas.microsoft.com/office/2011/relationships/chartStyle" Target="style14.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5.xml"/><Relationship Id="rId1" Type="http://schemas.microsoft.com/office/2011/relationships/chartStyle" Target="style15.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6.xml"/><Relationship Id="rId1" Type="http://schemas.microsoft.com/office/2011/relationships/chartStyle" Target="style16.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7.xml"/><Relationship Id="rId1" Type="http://schemas.microsoft.com/office/2011/relationships/chartStyle" Target="style17.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chartUserShapes" Target="../drawings/drawing7.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19.xml"/><Relationship Id="rId1" Type="http://schemas.microsoft.com/office/2011/relationships/chartStyle" Target="style19.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0.xml"/><Relationship Id="rId1" Type="http://schemas.microsoft.com/office/2011/relationships/chartStyle" Target="style20.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chartUserShapes" Target="../drawings/drawing8.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2.xml"/><Relationship Id="rId1" Type="http://schemas.microsoft.com/office/2011/relationships/chartStyle" Target="style22.xml"/><Relationship Id="rId4" Type="http://schemas.openxmlformats.org/officeDocument/2006/relationships/chartUserShapes" Target="../drawings/drawing9.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3.xml"/><Relationship Id="rId1" Type="http://schemas.microsoft.com/office/2011/relationships/chartStyle" Target="style23.xml"/><Relationship Id="rId4" Type="http://schemas.openxmlformats.org/officeDocument/2006/relationships/chartUserShapes" Target="../drawings/drawing10.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4.xml"/><Relationship Id="rId1" Type="http://schemas.microsoft.com/office/2011/relationships/chartStyle" Target="style24.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3.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4.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400" b="0" dirty="0"/>
              <a:t>Is it very important to wear a mask when people go out in public? (percentage of respondents)</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Is it very important to wear a mask when people go out in public? (percentage of respondents)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Yes</c:v>
                </c:pt>
                <c:pt idx="1">
                  <c:v>No/not clear</c:v>
                </c:pt>
              </c:strCache>
            </c:strRef>
          </c:cat>
          <c:val>
            <c:numRef>
              <c:f>Sheet1!$B$2:$B$3</c:f>
              <c:numCache>
                <c:formatCode>General</c:formatCode>
                <c:ptCount val="2"/>
                <c:pt idx="0">
                  <c:v>48</c:v>
                </c:pt>
                <c:pt idx="1">
                  <c:v>52</c:v>
                </c:pt>
              </c:numCache>
            </c:numRef>
          </c:val>
          <c:extLst>
            <c:ext xmlns:c16="http://schemas.microsoft.com/office/drawing/2014/chart" uri="{C3380CC4-5D6E-409C-BE32-E72D297353CC}">
              <c16:uniqueId val="{00000000-59AD-4DE8-9892-76045175F833}"/>
            </c:ext>
          </c:extLst>
        </c:ser>
        <c:dLbls>
          <c:showLegendKey val="0"/>
          <c:showVal val="0"/>
          <c:showCatName val="0"/>
          <c:showSerName val="0"/>
          <c:showPercent val="0"/>
          <c:showBubbleSize val="0"/>
        </c:dLbls>
        <c:gapWidth val="182"/>
        <c:axId val="761256360"/>
        <c:axId val="761256032"/>
      </c:barChart>
      <c:catAx>
        <c:axId val="7612563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crossAx val="761256032"/>
        <c:crosses val="autoZero"/>
        <c:auto val="1"/>
        <c:lblAlgn val="ctr"/>
        <c:lblOffset val="100"/>
        <c:noMultiLvlLbl val="0"/>
      </c:catAx>
      <c:valAx>
        <c:axId val="761256032"/>
        <c:scaling>
          <c:orientation val="minMax"/>
          <c:max val="100"/>
          <c:min val="0"/>
        </c:scaling>
        <c:delete val="1"/>
        <c:axPos val="b"/>
        <c:numFmt formatCode="General" sourceLinked="1"/>
        <c:majorTickMark val="none"/>
        <c:minorTickMark val="none"/>
        <c:tickLblPos val="nextTo"/>
        <c:crossAx val="7612563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dirty="0"/>
              <a:t>debate winner according to post-debate polls</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814356559749216E-2"/>
          <c:y val="0.13078284205697938"/>
          <c:w val="0.86322550165906375"/>
          <c:h val="0.605631338034331"/>
        </c:manualLayout>
      </c:layout>
      <c:barChart>
        <c:barDir val="col"/>
        <c:grouping val="clustered"/>
        <c:varyColors val="0"/>
        <c:ser>
          <c:idx val="0"/>
          <c:order val="0"/>
          <c:tx>
            <c:strRef>
              <c:f>Sheet1!$B$1</c:f>
              <c:strCache>
                <c:ptCount val="1"/>
                <c:pt idx="0">
                  <c:v>Republican candidate</c:v>
                </c:pt>
              </c:strCache>
            </c:strRef>
          </c:tx>
          <c:spPr>
            <a:solidFill>
              <a:srgbClr val="FF000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Republicans</c:v>
                </c:pt>
                <c:pt idx="1">
                  <c:v>Democrats</c:v>
                </c:pt>
              </c:strCache>
            </c:strRef>
          </c:cat>
          <c:val>
            <c:numRef>
              <c:f>Sheet1!$B$2:$B$3</c:f>
              <c:numCache>
                <c:formatCode>General</c:formatCode>
                <c:ptCount val="2"/>
                <c:pt idx="0">
                  <c:v>32</c:v>
                </c:pt>
                <c:pt idx="1">
                  <c:v>0</c:v>
                </c:pt>
              </c:numCache>
            </c:numRef>
          </c:val>
          <c:extLst>
            <c:ext xmlns:c16="http://schemas.microsoft.com/office/drawing/2014/chart" uri="{C3380CC4-5D6E-409C-BE32-E72D297353CC}">
              <c16:uniqueId val="{00000000-7258-4B9D-BD53-313D1DBD3D4B}"/>
            </c:ext>
          </c:extLst>
        </c:ser>
        <c:ser>
          <c:idx val="1"/>
          <c:order val="1"/>
          <c:tx>
            <c:strRef>
              <c:f>Sheet1!$C$1</c:f>
              <c:strCache>
                <c:ptCount val="1"/>
                <c:pt idx="0">
                  <c:v>Democratic candidate</c:v>
                </c:pt>
              </c:strCache>
            </c:strRef>
          </c:tx>
          <c:spPr>
            <a:solidFill>
              <a:srgbClr val="0070C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Republicans</c:v>
                </c:pt>
                <c:pt idx="1">
                  <c:v>Democrats</c:v>
                </c:pt>
              </c:strCache>
            </c:strRef>
          </c:cat>
          <c:val>
            <c:numRef>
              <c:f>Sheet1!$C$2:$C$3</c:f>
              <c:numCache>
                <c:formatCode>General</c:formatCode>
                <c:ptCount val="2"/>
                <c:pt idx="0">
                  <c:v>2</c:v>
                </c:pt>
                <c:pt idx="1">
                  <c:v>34</c:v>
                </c:pt>
              </c:numCache>
            </c:numRef>
          </c:val>
          <c:extLst>
            <c:ext xmlns:c16="http://schemas.microsoft.com/office/drawing/2014/chart" uri="{C3380CC4-5D6E-409C-BE32-E72D297353CC}">
              <c16:uniqueId val="{00000001-7258-4B9D-BD53-313D1DBD3D4B}"/>
            </c:ext>
          </c:extLst>
        </c:ser>
        <c:dLbls>
          <c:showLegendKey val="0"/>
          <c:showVal val="0"/>
          <c:showCatName val="0"/>
          <c:showSerName val="0"/>
          <c:showPercent val="0"/>
          <c:showBubbleSize val="0"/>
        </c:dLbls>
        <c:gapWidth val="219"/>
        <c:overlap val="-27"/>
        <c:axId val="580773856"/>
        <c:axId val="580774184"/>
      </c:barChart>
      <c:catAx>
        <c:axId val="580773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580774184"/>
        <c:crosses val="autoZero"/>
        <c:auto val="1"/>
        <c:lblAlgn val="ctr"/>
        <c:lblOffset val="100"/>
        <c:noMultiLvlLbl val="0"/>
      </c:catAx>
      <c:valAx>
        <c:axId val="580774184"/>
        <c:scaling>
          <c:orientation val="minMax"/>
        </c:scaling>
        <c:delete val="1"/>
        <c:axPos val="l"/>
        <c:numFmt formatCode="General" sourceLinked="1"/>
        <c:majorTickMark val="none"/>
        <c:minorTickMark val="none"/>
        <c:tickLblPos val="nextTo"/>
        <c:crossAx val="5807738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360" b="0" i="0" u="none" strike="noStrike" kern="1200" spc="0" baseline="0">
                <a:solidFill>
                  <a:schemeClr val="tx1">
                    <a:lumMod val="65000"/>
                    <a:lumOff val="35000"/>
                  </a:schemeClr>
                </a:solidFill>
                <a:latin typeface="+mn-lt"/>
                <a:ea typeface="+mn-ea"/>
                <a:cs typeface="+mn-cs"/>
              </a:defRPr>
            </a:pPr>
            <a:r>
              <a:rPr lang="en-US" sz="2400" dirty="0"/>
              <a:t>Time lapse since first reported community transmission in US</a:t>
            </a:r>
          </a:p>
        </c:rich>
      </c:tx>
      <c:overlay val="0"/>
      <c:spPr>
        <a:noFill/>
        <a:ln>
          <a:noFill/>
        </a:ln>
        <a:effectLst/>
      </c:spPr>
      <c:txPr>
        <a:bodyPr rot="0" spcFirstLastPara="1" vertOverflow="ellipsis" vert="horz" wrap="square" anchor="ctr" anchorCtr="1"/>
        <a:lstStyle/>
        <a:p>
          <a:pPr>
            <a:defRPr sz="336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Republican governor</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more than 21/none</c:v>
                </c:pt>
                <c:pt idx="1">
                  <c:v>16-20 days</c:v>
                </c:pt>
                <c:pt idx="2">
                  <c:v>15 days or less</c:v>
                </c:pt>
              </c:strCache>
            </c:strRef>
          </c:cat>
          <c:val>
            <c:numRef>
              <c:f>Sheet1!$B$2:$B$4</c:f>
              <c:numCache>
                <c:formatCode>General</c:formatCode>
                <c:ptCount val="3"/>
                <c:pt idx="0">
                  <c:v>18</c:v>
                </c:pt>
                <c:pt idx="1">
                  <c:v>7</c:v>
                </c:pt>
                <c:pt idx="2">
                  <c:v>1</c:v>
                </c:pt>
              </c:numCache>
            </c:numRef>
          </c:val>
          <c:extLst>
            <c:ext xmlns:c16="http://schemas.microsoft.com/office/drawing/2014/chart" uri="{C3380CC4-5D6E-409C-BE32-E72D297353CC}">
              <c16:uniqueId val="{00000000-37C0-4109-B700-1061E1FCC94B}"/>
            </c:ext>
          </c:extLst>
        </c:ser>
        <c:ser>
          <c:idx val="1"/>
          <c:order val="1"/>
          <c:tx>
            <c:strRef>
              <c:f>Sheet1!$C$1</c:f>
              <c:strCache>
                <c:ptCount val="1"/>
                <c:pt idx="0">
                  <c:v>Democratic governor</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more than 21/none</c:v>
                </c:pt>
                <c:pt idx="1">
                  <c:v>16-20 days</c:v>
                </c:pt>
                <c:pt idx="2">
                  <c:v>15 days or less</c:v>
                </c:pt>
              </c:strCache>
            </c:strRef>
          </c:cat>
          <c:val>
            <c:numRef>
              <c:f>Sheet1!$C$2:$C$4</c:f>
              <c:numCache>
                <c:formatCode>General</c:formatCode>
                <c:ptCount val="3"/>
                <c:pt idx="0">
                  <c:v>6</c:v>
                </c:pt>
                <c:pt idx="1">
                  <c:v>15</c:v>
                </c:pt>
                <c:pt idx="2">
                  <c:v>3</c:v>
                </c:pt>
              </c:numCache>
            </c:numRef>
          </c:val>
          <c:extLst>
            <c:ext xmlns:c16="http://schemas.microsoft.com/office/drawing/2014/chart" uri="{C3380CC4-5D6E-409C-BE32-E72D297353CC}">
              <c16:uniqueId val="{00000001-37C0-4109-B700-1061E1FCC94B}"/>
            </c:ext>
          </c:extLst>
        </c:ser>
        <c:dLbls>
          <c:showLegendKey val="0"/>
          <c:showVal val="0"/>
          <c:showCatName val="0"/>
          <c:showSerName val="0"/>
          <c:showPercent val="0"/>
          <c:showBubbleSize val="0"/>
        </c:dLbls>
        <c:gapWidth val="182"/>
        <c:axId val="924060256"/>
        <c:axId val="924064520"/>
      </c:barChart>
      <c:catAx>
        <c:axId val="9240602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crossAx val="924064520"/>
        <c:crosses val="autoZero"/>
        <c:auto val="1"/>
        <c:lblAlgn val="ctr"/>
        <c:lblOffset val="100"/>
        <c:noMultiLvlLbl val="0"/>
      </c:catAx>
      <c:valAx>
        <c:axId val="924064520"/>
        <c:scaling>
          <c:orientation val="minMax"/>
        </c:scaling>
        <c:delete val="1"/>
        <c:axPos val="b"/>
        <c:numFmt formatCode="General" sourceLinked="1"/>
        <c:majorTickMark val="none"/>
        <c:minorTickMark val="none"/>
        <c:tickLblPos val="nextTo"/>
        <c:crossAx val="9240602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dirty="0"/>
              <a:t>percentage of respondents</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Democrats</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March</c:v>
                </c:pt>
                <c:pt idx="1">
                  <c:v>June</c:v>
                </c:pt>
              </c:strCache>
            </c:strRef>
          </c:cat>
          <c:val>
            <c:numRef>
              <c:f>Sheet1!$B$2:$B$3</c:f>
              <c:numCache>
                <c:formatCode>General</c:formatCode>
                <c:ptCount val="2"/>
                <c:pt idx="0">
                  <c:v>7</c:v>
                </c:pt>
                <c:pt idx="1">
                  <c:v>8</c:v>
                </c:pt>
              </c:numCache>
            </c:numRef>
          </c:val>
          <c:extLst>
            <c:ext xmlns:c16="http://schemas.microsoft.com/office/drawing/2014/chart" uri="{C3380CC4-5D6E-409C-BE32-E72D297353CC}">
              <c16:uniqueId val="{00000000-5C6D-4FDA-A480-CEA36CF15335}"/>
            </c:ext>
          </c:extLst>
        </c:ser>
        <c:ser>
          <c:idx val="1"/>
          <c:order val="1"/>
          <c:tx>
            <c:strRef>
              <c:f>Sheet1!$C$1</c:f>
              <c:strCache>
                <c:ptCount val="1"/>
                <c:pt idx="0">
                  <c:v>Republicans</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March</c:v>
                </c:pt>
                <c:pt idx="1">
                  <c:v>June</c:v>
                </c:pt>
              </c:strCache>
            </c:strRef>
          </c:cat>
          <c:val>
            <c:numRef>
              <c:f>Sheet1!$C$2:$C$3</c:f>
              <c:numCache>
                <c:formatCode>General</c:formatCode>
                <c:ptCount val="2"/>
                <c:pt idx="0">
                  <c:v>11</c:v>
                </c:pt>
                <c:pt idx="1">
                  <c:v>31</c:v>
                </c:pt>
              </c:numCache>
            </c:numRef>
          </c:val>
          <c:extLst>
            <c:ext xmlns:c16="http://schemas.microsoft.com/office/drawing/2014/chart" uri="{C3380CC4-5D6E-409C-BE32-E72D297353CC}">
              <c16:uniqueId val="{00000001-5C6D-4FDA-A480-CEA36CF15335}"/>
            </c:ext>
          </c:extLst>
        </c:ser>
        <c:dLbls>
          <c:showLegendKey val="0"/>
          <c:showVal val="0"/>
          <c:showCatName val="0"/>
          <c:showSerName val="0"/>
          <c:showPercent val="0"/>
          <c:showBubbleSize val="0"/>
        </c:dLbls>
        <c:gapWidth val="219"/>
        <c:overlap val="-27"/>
        <c:axId val="924058288"/>
        <c:axId val="924060912"/>
      </c:barChart>
      <c:catAx>
        <c:axId val="9240582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924060912"/>
        <c:crosses val="autoZero"/>
        <c:auto val="1"/>
        <c:lblAlgn val="ctr"/>
        <c:lblOffset val="100"/>
        <c:noMultiLvlLbl val="0"/>
      </c:catAx>
      <c:valAx>
        <c:axId val="924060912"/>
        <c:scaling>
          <c:orientation val="minMax"/>
        </c:scaling>
        <c:delete val="1"/>
        <c:axPos val="l"/>
        <c:numFmt formatCode="General" sourceLinked="1"/>
        <c:majorTickMark val="none"/>
        <c:minorTickMark val="none"/>
        <c:tickLblPos val="nextTo"/>
        <c:crossAx val="9240582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a:t>percentage of respondents</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Democrats</c:v>
                </c:pt>
              </c:strCache>
            </c:strRef>
          </c:tx>
          <c:spPr>
            <a:solidFill>
              <a:srgbClr val="0070C0"/>
            </a:solidFill>
            <a:ln>
              <a:noFill/>
            </a:ln>
            <a:effectLst/>
          </c:spPr>
          <c:invertIfNegative val="0"/>
          <c:dLbls>
            <c:spPr>
              <a:noFill/>
              <a:ln>
                <a:noFill/>
              </a:ln>
              <a:effectLst/>
            </c:spPr>
            <c:txPr>
              <a:bodyPr rot="0" spcFirstLastPara="1" vertOverflow="ellipsis" vert="horz" wrap="square" anchor="ctr" anchorCtr="1"/>
              <a:lstStyle/>
              <a:p>
                <a:pPr>
                  <a:defRPr sz="2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March</c:v>
                </c:pt>
                <c:pt idx="1">
                  <c:v>June</c:v>
                </c:pt>
              </c:strCache>
            </c:strRef>
          </c:cat>
          <c:val>
            <c:numRef>
              <c:f>Sheet1!$B$2:$B$3</c:f>
              <c:numCache>
                <c:formatCode>General</c:formatCode>
                <c:ptCount val="2"/>
                <c:pt idx="0">
                  <c:v>16</c:v>
                </c:pt>
                <c:pt idx="1">
                  <c:v>29</c:v>
                </c:pt>
              </c:numCache>
            </c:numRef>
          </c:val>
          <c:extLst>
            <c:ext xmlns:c16="http://schemas.microsoft.com/office/drawing/2014/chart" uri="{C3380CC4-5D6E-409C-BE32-E72D297353CC}">
              <c16:uniqueId val="{00000000-EE71-496A-95EB-499D6A3D73C0}"/>
            </c:ext>
          </c:extLst>
        </c:ser>
        <c:ser>
          <c:idx val="1"/>
          <c:order val="1"/>
          <c:tx>
            <c:strRef>
              <c:f>Sheet1!$C$1</c:f>
              <c:strCache>
                <c:ptCount val="1"/>
                <c:pt idx="0">
                  <c:v>Republicans</c:v>
                </c:pt>
              </c:strCache>
            </c:strRef>
          </c:tx>
          <c:spPr>
            <a:solidFill>
              <a:srgbClr val="FF0000"/>
            </a:solidFill>
            <a:ln>
              <a:noFill/>
            </a:ln>
            <a:effectLst/>
          </c:spPr>
          <c:invertIfNegative val="0"/>
          <c:dLbls>
            <c:spPr>
              <a:noFill/>
              <a:ln>
                <a:noFill/>
              </a:ln>
              <a:effectLst/>
            </c:spPr>
            <c:txPr>
              <a:bodyPr rot="0" spcFirstLastPara="1" vertOverflow="ellipsis" vert="horz" wrap="square" anchor="ctr" anchorCtr="1"/>
              <a:lstStyle/>
              <a:p>
                <a:pPr>
                  <a:defRPr sz="2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March</c:v>
                </c:pt>
                <c:pt idx="1">
                  <c:v>June</c:v>
                </c:pt>
              </c:strCache>
            </c:strRef>
          </c:cat>
          <c:val>
            <c:numRef>
              <c:f>Sheet1!$C$2:$C$3</c:f>
              <c:numCache>
                <c:formatCode>General</c:formatCode>
                <c:ptCount val="2"/>
                <c:pt idx="0">
                  <c:v>28</c:v>
                </c:pt>
                <c:pt idx="1">
                  <c:v>65</c:v>
                </c:pt>
              </c:numCache>
            </c:numRef>
          </c:val>
          <c:extLst>
            <c:ext xmlns:c16="http://schemas.microsoft.com/office/drawing/2014/chart" uri="{C3380CC4-5D6E-409C-BE32-E72D297353CC}">
              <c16:uniqueId val="{00000001-EE71-496A-95EB-499D6A3D73C0}"/>
            </c:ext>
          </c:extLst>
        </c:ser>
        <c:dLbls>
          <c:showLegendKey val="0"/>
          <c:showVal val="0"/>
          <c:showCatName val="0"/>
          <c:showSerName val="0"/>
          <c:showPercent val="0"/>
          <c:showBubbleSize val="0"/>
        </c:dLbls>
        <c:gapWidth val="219"/>
        <c:overlap val="-27"/>
        <c:axId val="838102824"/>
        <c:axId val="838101840"/>
      </c:barChart>
      <c:catAx>
        <c:axId val="838102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crossAx val="838101840"/>
        <c:crosses val="autoZero"/>
        <c:auto val="1"/>
        <c:lblAlgn val="ctr"/>
        <c:lblOffset val="100"/>
        <c:noMultiLvlLbl val="0"/>
      </c:catAx>
      <c:valAx>
        <c:axId val="838101840"/>
        <c:scaling>
          <c:orientation val="minMax"/>
        </c:scaling>
        <c:delete val="1"/>
        <c:axPos val="l"/>
        <c:numFmt formatCode="General" sourceLinked="1"/>
        <c:majorTickMark val="none"/>
        <c:minorTickMark val="none"/>
        <c:tickLblPos val="nextTo"/>
        <c:crossAx val="8381028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800" dirty="0"/>
              <a:t>Did you wear mask when outside home in last week (percent “yes”)?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12084529153482E-2"/>
          <c:y val="0.13419973493412332"/>
          <c:w val="0.87985073711580442"/>
          <c:h val="0.64928198331644194"/>
        </c:manualLayout>
      </c:layout>
      <c:lineChart>
        <c:grouping val="standard"/>
        <c:varyColors val="0"/>
        <c:ser>
          <c:idx val="0"/>
          <c:order val="0"/>
          <c:tx>
            <c:strRef>
              <c:f>Sheet1!$B$1</c:f>
              <c:strCache>
                <c:ptCount val="1"/>
                <c:pt idx="0">
                  <c:v>Democrats</c:v>
                </c:pt>
              </c:strCache>
            </c:strRef>
          </c:tx>
          <c:spPr>
            <a:ln w="38100" cap="rnd">
              <a:solidFill>
                <a:schemeClr val="accent1"/>
              </a:solidFill>
              <a:round/>
            </a:ln>
            <a:effectLst/>
          </c:spPr>
          <c:marker>
            <c:symbol val="none"/>
          </c:marker>
          <c:dLbls>
            <c:dLbl>
              <c:idx val="1"/>
              <c:layout>
                <c:manualLayout>
                  <c:x val="-1.0903426791277373E-2"/>
                  <c:y val="-3.63036303630363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DA8-4D0B-BD11-94A5CFC44A1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April</c:v>
                </c:pt>
                <c:pt idx="1">
                  <c:v>May</c:v>
                </c:pt>
                <c:pt idx="2">
                  <c:v>June</c:v>
                </c:pt>
              </c:strCache>
            </c:strRef>
          </c:cat>
          <c:val>
            <c:numRef>
              <c:f>Sheet1!$B$2:$B$4</c:f>
              <c:numCache>
                <c:formatCode>General</c:formatCode>
                <c:ptCount val="3"/>
                <c:pt idx="0">
                  <c:v>61</c:v>
                </c:pt>
                <c:pt idx="1">
                  <c:v>93</c:v>
                </c:pt>
                <c:pt idx="2">
                  <c:v>98</c:v>
                </c:pt>
              </c:numCache>
            </c:numRef>
          </c:val>
          <c:smooth val="0"/>
          <c:extLst>
            <c:ext xmlns:c16="http://schemas.microsoft.com/office/drawing/2014/chart" uri="{C3380CC4-5D6E-409C-BE32-E72D297353CC}">
              <c16:uniqueId val="{00000000-18E1-4522-B74D-2D3F2415956A}"/>
            </c:ext>
          </c:extLst>
        </c:ser>
        <c:ser>
          <c:idx val="1"/>
          <c:order val="1"/>
          <c:tx>
            <c:strRef>
              <c:f>Sheet1!$C$1</c:f>
              <c:strCache>
                <c:ptCount val="1"/>
                <c:pt idx="0">
                  <c:v>Republicans</c:v>
                </c:pt>
              </c:strCache>
            </c:strRef>
          </c:tx>
          <c:spPr>
            <a:ln w="38100" cap="rnd">
              <a:solidFill>
                <a:schemeClr val="accent2"/>
              </a:solidFill>
              <a:round/>
            </a:ln>
            <a:effectLst/>
          </c:spPr>
          <c:marker>
            <c:symbol val="none"/>
          </c:marker>
          <c:dLbls>
            <c:dLbl>
              <c:idx val="1"/>
              <c:layout>
                <c:manualLayout>
                  <c:x val="-7.7881619937695849E-3"/>
                  <c:y val="-2.64026402640264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DA8-4D0B-BD11-94A5CFC44A1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April</c:v>
                </c:pt>
                <c:pt idx="1">
                  <c:v>May</c:v>
                </c:pt>
                <c:pt idx="2">
                  <c:v>June</c:v>
                </c:pt>
              </c:strCache>
            </c:strRef>
          </c:cat>
          <c:val>
            <c:numRef>
              <c:f>Sheet1!$C$2:$C$4</c:f>
              <c:numCache>
                <c:formatCode>General</c:formatCode>
                <c:ptCount val="3"/>
                <c:pt idx="0">
                  <c:v>42</c:v>
                </c:pt>
                <c:pt idx="1">
                  <c:v>63</c:v>
                </c:pt>
                <c:pt idx="2">
                  <c:v>66</c:v>
                </c:pt>
              </c:numCache>
            </c:numRef>
          </c:val>
          <c:smooth val="0"/>
          <c:extLst>
            <c:ext xmlns:c16="http://schemas.microsoft.com/office/drawing/2014/chart" uri="{C3380CC4-5D6E-409C-BE32-E72D297353CC}">
              <c16:uniqueId val="{00000001-18E1-4522-B74D-2D3F2415956A}"/>
            </c:ext>
          </c:extLst>
        </c:ser>
        <c:dLbls>
          <c:showLegendKey val="0"/>
          <c:showVal val="0"/>
          <c:showCatName val="0"/>
          <c:showSerName val="0"/>
          <c:showPercent val="0"/>
          <c:showBubbleSize val="0"/>
        </c:dLbls>
        <c:smooth val="0"/>
        <c:axId val="841843224"/>
        <c:axId val="841840928"/>
      </c:lineChart>
      <c:catAx>
        <c:axId val="841843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3200" b="0" i="0" u="none" strike="noStrike" kern="1200" baseline="0">
                <a:solidFill>
                  <a:schemeClr val="tx1">
                    <a:lumMod val="65000"/>
                    <a:lumOff val="35000"/>
                  </a:schemeClr>
                </a:solidFill>
                <a:latin typeface="+mn-lt"/>
                <a:ea typeface="+mn-ea"/>
                <a:cs typeface="+mn-cs"/>
              </a:defRPr>
            </a:pPr>
            <a:endParaRPr lang="en-US"/>
          </a:p>
        </c:txPr>
        <c:crossAx val="841840928"/>
        <c:crosses val="autoZero"/>
        <c:auto val="1"/>
        <c:lblAlgn val="ctr"/>
        <c:lblOffset val="100"/>
        <c:noMultiLvlLbl val="0"/>
      </c:catAx>
      <c:valAx>
        <c:axId val="841840928"/>
        <c:scaling>
          <c:orientation val="minMax"/>
          <c:max val="100"/>
          <c:min val="30"/>
        </c:scaling>
        <c:delete val="1"/>
        <c:axPos val="l"/>
        <c:numFmt formatCode="General" sourceLinked="1"/>
        <c:majorTickMark val="none"/>
        <c:minorTickMark val="none"/>
        <c:tickLblPos val="nextTo"/>
        <c:crossAx val="8418432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2358985208624624"/>
          <c:y val="1.1299435028248588E-2"/>
          <c:w val="0.757718559128707"/>
          <c:h val="0.93785310734463279"/>
        </c:manualLayout>
      </c:layout>
      <c:barChart>
        <c:barDir val="bar"/>
        <c:grouping val="clustered"/>
        <c:varyColors val="0"/>
        <c:ser>
          <c:idx val="0"/>
          <c:order val="0"/>
          <c:tx>
            <c:strRef>
              <c:f>Sheet1!$B$1</c:f>
              <c:strCache>
                <c:ptCount val="1"/>
                <c:pt idx="0">
                  <c:v>Republicans</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Biden mentally impaired</c:v>
                </c:pt>
                <c:pt idx="1">
                  <c:v>Vote machines rigged</c:v>
                </c:pt>
                <c:pt idx="2">
                  <c:v>CDC faked Covid</c:v>
                </c:pt>
                <c:pt idx="3">
                  <c:v>Harris not citizen</c:v>
                </c:pt>
                <c:pt idx="4">
                  <c:v>Fauci paid Wuhan</c:v>
                </c:pt>
                <c:pt idx="5">
                  <c:v>Trump cut soc sec</c:v>
                </c:pt>
                <c:pt idx="6">
                  <c:v>Trump had stroke</c:v>
                </c:pt>
                <c:pt idx="7">
                  <c:v>Trump faked Covid</c:v>
                </c:pt>
              </c:strCache>
            </c:strRef>
          </c:cat>
          <c:val>
            <c:numRef>
              <c:f>Sheet1!$B$2:$B$9</c:f>
              <c:numCache>
                <c:formatCode>General</c:formatCode>
                <c:ptCount val="8"/>
                <c:pt idx="0">
                  <c:v>82</c:v>
                </c:pt>
                <c:pt idx="1">
                  <c:v>76</c:v>
                </c:pt>
                <c:pt idx="2">
                  <c:v>54</c:v>
                </c:pt>
                <c:pt idx="3">
                  <c:v>38</c:v>
                </c:pt>
                <c:pt idx="4">
                  <c:v>34</c:v>
                </c:pt>
                <c:pt idx="5">
                  <c:v>6</c:v>
                </c:pt>
                <c:pt idx="6">
                  <c:v>16</c:v>
                </c:pt>
                <c:pt idx="7">
                  <c:v>17</c:v>
                </c:pt>
              </c:numCache>
            </c:numRef>
          </c:val>
          <c:extLst>
            <c:ext xmlns:c16="http://schemas.microsoft.com/office/drawing/2014/chart" uri="{C3380CC4-5D6E-409C-BE32-E72D297353CC}">
              <c16:uniqueId val="{00000000-9B55-4CFF-BCD2-31D5FAE75BB3}"/>
            </c:ext>
          </c:extLst>
        </c:ser>
        <c:ser>
          <c:idx val="1"/>
          <c:order val="1"/>
          <c:tx>
            <c:strRef>
              <c:f>Sheet1!$C$1</c:f>
              <c:strCache>
                <c:ptCount val="1"/>
                <c:pt idx="0">
                  <c:v>Democrats</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Biden mentally impaired</c:v>
                </c:pt>
                <c:pt idx="1">
                  <c:v>Vote machines rigged</c:v>
                </c:pt>
                <c:pt idx="2">
                  <c:v>CDC faked Covid</c:v>
                </c:pt>
                <c:pt idx="3">
                  <c:v>Harris not citizen</c:v>
                </c:pt>
                <c:pt idx="4">
                  <c:v>Fauci paid Wuhan</c:v>
                </c:pt>
                <c:pt idx="5">
                  <c:v>Trump cut soc sec</c:v>
                </c:pt>
                <c:pt idx="6">
                  <c:v>Trump had stroke</c:v>
                </c:pt>
                <c:pt idx="7">
                  <c:v>Trump faked Covid</c:v>
                </c:pt>
              </c:strCache>
            </c:strRef>
          </c:cat>
          <c:val>
            <c:numRef>
              <c:f>Sheet1!$C$2:$C$9</c:f>
              <c:numCache>
                <c:formatCode>General</c:formatCode>
                <c:ptCount val="8"/>
                <c:pt idx="0">
                  <c:v>22</c:v>
                </c:pt>
                <c:pt idx="1">
                  <c:v>23</c:v>
                </c:pt>
                <c:pt idx="2">
                  <c:v>19</c:v>
                </c:pt>
                <c:pt idx="3">
                  <c:v>12</c:v>
                </c:pt>
                <c:pt idx="4">
                  <c:v>19</c:v>
                </c:pt>
                <c:pt idx="5">
                  <c:v>46</c:v>
                </c:pt>
                <c:pt idx="6">
                  <c:v>47</c:v>
                </c:pt>
                <c:pt idx="7">
                  <c:v>57</c:v>
                </c:pt>
              </c:numCache>
            </c:numRef>
          </c:val>
          <c:extLst>
            <c:ext xmlns:c16="http://schemas.microsoft.com/office/drawing/2014/chart" uri="{C3380CC4-5D6E-409C-BE32-E72D297353CC}">
              <c16:uniqueId val="{00000000-0CC8-4538-ABE3-8095E899912A}"/>
            </c:ext>
          </c:extLst>
        </c:ser>
        <c:dLbls>
          <c:showLegendKey val="0"/>
          <c:showVal val="0"/>
          <c:showCatName val="0"/>
          <c:showSerName val="0"/>
          <c:showPercent val="0"/>
          <c:showBubbleSize val="0"/>
        </c:dLbls>
        <c:gapWidth val="182"/>
        <c:axId val="699869376"/>
        <c:axId val="699869704"/>
      </c:barChart>
      <c:catAx>
        <c:axId val="6998693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699869704"/>
        <c:crosses val="autoZero"/>
        <c:auto val="1"/>
        <c:lblAlgn val="ctr"/>
        <c:lblOffset val="100"/>
        <c:noMultiLvlLbl val="0"/>
      </c:catAx>
      <c:valAx>
        <c:axId val="699869704"/>
        <c:scaling>
          <c:orientation val="minMax"/>
        </c:scaling>
        <c:delete val="1"/>
        <c:axPos val="b"/>
        <c:numFmt formatCode="General" sourceLinked="1"/>
        <c:majorTickMark val="none"/>
        <c:minorTickMark val="none"/>
        <c:tickLblPos val="nextTo"/>
        <c:crossAx val="6998693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pPr>
      <a:endParaRPr lang="en-US"/>
    </a:p>
  </c:txPr>
  <c:externalData r:id="rId3">
    <c:autoUpdate val="0"/>
  </c:externalData>
  <c:userShapes r:id="rId4"/>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percentage of Trump coverage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3-AA41-4408-BDFA-506280B3E86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2-AA41-4408-BDFA-506280B3E86B}"/>
              </c:ext>
            </c:extLst>
          </c:dPt>
          <c:dPt>
            <c:idx val="2"/>
            <c:bubble3D val="0"/>
            <c:spPr>
              <a:solidFill>
                <a:schemeClr val="accent3"/>
              </a:solidFill>
              <a:ln w="19050">
                <a:solidFill>
                  <a:schemeClr val="lt1"/>
                </a:solidFill>
              </a:ln>
              <a:effectLst/>
            </c:spPr>
          </c:dPt>
          <c:dLbls>
            <c:dLbl>
              <c:idx val="0"/>
              <c:layout>
                <c:manualLayout>
                  <c:x val="-0.15931372549019607"/>
                  <c:y val="0.1116454459150053"/>
                </c:manualLayout>
              </c:layout>
              <c:showLegendKey val="0"/>
              <c:showVal val="1"/>
              <c:showCatName val="0"/>
              <c:showSerName val="0"/>
              <c:showPercent val="0"/>
              <c:showBubbleSize val="0"/>
              <c:extLst>
                <c:ext xmlns:c15="http://schemas.microsoft.com/office/drawing/2012/chart" uri="{CE6537A1-D6FC-4f65-9D91-7224C49458BB}">
                  <c15:layout>
                    <c:manualLayout>
                      <c:w val="0.13357843137254902"/>
                      <c:h val="9.3085106382978719E-2"/>
                    </c:manualLayout>
                  </c15:layout>
                </c:ext>
                <c:ext xmlns:c16="http://schemas.microsoft.com/office/drawing/2014/chart" uri="{C3380CC4-5D6E-409C-BE32-E72D297353CC}">
                  <c16:uniqueId val="{00000003-AA41-4408-BDFA-506280B3E86B}"/>
                </c:ext>
              </c:extLst>
            </c:dLbl>
            <c:dLbl>
              <c:idx val="2"/>
              <c:layout>
                <c:manualLayout>
                  <c:x val="0.10469150455457774"/>
                  <c:y val="-0.14527028536326575"/>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8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Covid</c:v>
                </c:pt>
                <c:pt idx="1">
                  <c:v>economy</c:v>
                </c:pt>
                <c:pt idx="2">
                  <c:v>other issues</c:v>
                </c:pt>
              </c:strCache>
            </c:strRef>
          </c:cat>
          <c:val>
            <c:numRef>
              <c:f>Sheet1!$B$2:$B$4</c:f>
              <c:numCache>
                <c:formatCode>General</c:formatCode>
                <c:ptCount val="3"/>
                <c:pt idx="0">
                  <c:v>26</c:v>
                </c:pt>
                <c:pt idx="1">
                  <c:v>12</c:v>
                </c:pt>
                <c:pt idx="2">
                  <c:v>74</c:v>
                </c:pt>
              </c:numCache>
            </c:numRef>
          </c:val>
          <c:extLst>
            <c:ext xmlns:c16="http://schemas.microsoft.com/office/drawing/2014/chart" uri="{C3380CC4-5D6E-409C-BE32-E72D297353CC}">
              <c16:uniqueId val="{00000000-AA41-4408-BDFA-506280B3E86B}"/>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b="1"/>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percentage of Trump coverage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3-62F7-4F94-8B3B-361EEB8CC59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2-62F7-4F94-8B3B-361EEB8CC591}"/>
              </c:ext>
            </c:extLst>
          </c:dPt>
          <c:dPt>
            <c:idx val="2"/>
            <c:bubble3D val="0"/>
            <c:spPr>
              <a:solidFill>
                <a:schemeClr val="accent3"/>
              </a:solidFill>
              <a:ln w="19050">
                <a:solidFill>
                  <a:schemeClr val="lt1"/>
                </a:solidFill>
              </a:ln>
              <a:effectLst/>
            </c:spPr>
          </c:dPt>
          <c:dLbls>
            <c:dLbl>
              <c:idx val="0"/>
              <c:layout>
                <c:manualLayout>
                  <c:x val="-6.4515497143739386E-2"/>
                  <c:y val="0.165661473166917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2F7-4F94-8B3B-361EEB8CC591}"/>
                </c:ext>
              </c:extLst>
            </c:dLbl>
            <c:dLbl>
              <c:idx val="2"/>
              <c:layout>
                <c:manualLayout>
                  <c:x val="5.8692874787710313E-2"/>
                  <c:y val="-0.18437007874015748"/>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8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Covid</c:v>
                </c:pt>
                <c:pt idx="1">
                  <c:v>economy</c:v>
                </c:pt>
                <c:pt idx="2">
                  <c:v>other issues</c:v>
                </c:pt>
              </c:strCache>
            </c:strRef>
          </c:cat>
          <c:val>
            <c:numRef>
              <c:f>Sheet1!$B$2:$B$4</c:f>
              <c:numCache>
                <c:formatCode>General</c:formatCode>
                <c:ptCount val="3"/>
                <c:pt idx="0">
                  <c:v>14</c:v>
                </c:pt>
                <c:pt idx="1">
                  <c:v>28</c:v>
                </c:pt>
                <c:pt idx="2">
                  <c:v>86</c:v>
                </c:pt>
              </c:numCache>
            </c:numRef>
          </c:val>
          <c:extLst>
            <c:ext xmlns:c16="http://schemas.microsoft.com/office/drawing/2014/chart" uri="{C3380CC4-5D6E-409C-BE32-E72D297353CC}">
              <c16:uniqueId val="{00000000-62F7-4F94-8B3B-361EEB8CC591}"/>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b="1"/>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a:t>Percentage of Trump’s coverage</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positive</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economy</c:v>
                </c:pt>
                <c:pt idx="1">
                  <c:v>Covid</c:v>
                </c:pt>
              </c:strCache>
            </c:strRef>
          </c:cat>
          <c:val>
            <c:numRef>
              <c:f>Sheet1!$B$2:$B$3</c:f>
              <c:numCache>
                <c:formatCode>General</c:formatCode>
                <c:ptCount val="2"/>
                <c:pt idx="0">
                  <c:v>33</c:v>
                </c:pt>
                <c:pt idx="1">
                  <c:v>5</c:v>
                </c:pt>
              </c:numCache>
            </c:numRef>
          </c:val>
          <c:extLst>
            <c:ext xmlns:c16="http://schemas.microsoft.com/office/drawing/2014/chart" uri="{C3380CC4-5D6E-409C-BE32-E72D297353CC}">
              <c16:uniqueId val="{00000000-6EE0-47BD-A63B-E416C967AED8}"/>
            </c:ext>
          </c:extLst>
        </c:ser>
        <c:ser>
          <c:idx val="1"/>
          <c:order val="1"/>
          <c:tx>
            <c:strRef>
              <c:f>Sheet1!$C$1</c:f>
              <c:strCache>
                <c:ptCount val="1"/>
                <c:pt idx="0">
                  <c:v>negative</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economy</c:v>
                </c:pt>
                <c:pt idx="1">
                  <c:v>Covid</c:v>
                </c:pt>
              </c:strCache>
            </c:strRef>
          </c:cat>
          <c:val>
            <c:numRef>
              <c:f>Sheet1!$C$2:$C$3</c:f>
              <c:numCache>
                <c:formatCode>General</c:formatCode>
                <c:ptCount val="2"/>
                <c:pt idx="0">
                  <c:v>67</c:v>
                </c:pt>
                <c:pt idx="1">
                  <c:v>95</c:v>
                </c:pt>
              </c:numCache>
            </c:numRef>
          </c:val>
          <c:extLst>
            <c:ext xmlns:c16="http://schemas.microsoft.com/office/drawing/2014/chart" uri="{C3380CC4-5D6E-409C-BE32-E72D297353CC}">
              <c16:uniqueId val="{00000001-6EE0-47BD-A63B-E416C967AED8}"/>
            </c:ext>
          </c:extLst>
        </c:ser>
        <c:dLbls>
          <c:showLegendKey val="0"/>
          <c:showVal val="0"/>
          <c:showCatName val="0"/>
          <c:showSerName val="0"/>
          <c:showPercent val="0"/>
          <c:showBubbleSize val="0"/>
        </c:dLbls>
        <c:gapWidth val="182"/>
        <c:axId val="554288776"/>
        <c:axId val="554287792"/>
      </c:barChart>
      <c:catAx>
        <c:axId val="554288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554287792"/>
        <c:crosses val="autoZero"/>
        <c:auto val="1"/>
        <c:lblAlgn val="ctr"/>
        <c:lblOffset val="100"/>
        <c:noMultiLvlLbl val="0"/>
      </c:catAx>
      <c:valAx>
        <c:axId val="554287792"/>
        <c:scaling>
          <c:orientation val="minMax"/>
        </c:scaling>
        <c:delete val="1"/>
        <c:axPos val="b"/>
        <c:numFmt formatCode="General" sourceLinked="1"/>
        <c:majorTickMark val="none"/>
        <c:minorTickMark val="none"/>
        <c:tickLblPos val="nextTo"/>
        <c:crossAx val="554288776"/>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dirty="0"/>
              <a:t>Percentage of Trump’s coverage</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positive</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economy</c:v>
                </c:pt>
                <c:pt idx="1">
                  <c:v>Covid</c:v>
                </c:pt>
              </c:strCache>
            </c:strRef>
          </c:cat>
          <c:val>
            <c:numRef>
              <c:f>Sheet1!$B$2:$B$3</c:f>
              <c:numCache>
                <c:formatCode>General</c:formatCode>
                <c:ptCount val="2"/>
                <c:pt idx="0">
                  <c:v>93</c:v>
                </c:pt>
                <c:pt idx="1">
                  <c:v>36</c:v>
                </c:pt>
              </c:numCache>
            </c:numRef>
          </c:val>
          <c:extLst>
            <c:ext xmlns:c16="http://schemas.microsoft.com/office/drawing/2014/chart" uri="{C3380CC4-5D6E-409C-BE32-E72D297353CC}">
              <c16:uniqueId val="{00000000-3985-4ED2-8286-F87480A6F93C}"/>
            </c:ext>
          </c:extLst>
        </c:ser>
        <c:ser>
          <c:idx val="1"/>
          <c:order val="1"/>
          <c:tx>
            <c:strRef>
              <c:f>Sheet1!$C$1</c:f>
              <c:strCache>
                <c:ptCount val="1"/>
                <c:pt idx="0">
                  <c:v>negative</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economy</c:v>
                </c:pt>
                <c:pt idx="1">
                  <c:v>Covid</c:v>
                </c:pt>
              </c:strCache>
            </c:strRef>
          </c:cat>
          <c:val>
            <c:numRef>
              <c:f>Sheet1!$C$2:$C$3</c:f>
              <c:numCache>
                <c:formatCode>General</c:formatCode>
                <c:ptCount val="2"/>
                <c:pt idx="0">
                  <c:v>7</c:v>
                </c:pt>
                <c:pt idx="1">
                  <c:v>64</c:v>
                </c:pt>
              </c:numCache>
            </c:numRef>
          </c:val>
          <c:extLst>
            <c:ext xmlns:c16="http://schemas.microsoft.com/office/drawing/2014/chart" uri="{C3380CC4-5D6E-409C-BE32-E72D297353CC}">
              <c16:uniqueId val="{00000001-3985-4ED2-8286-F87480A6F93C}"/>
            </c:ext>
          </c:extLst>
        </c:ser>
        <c:dLbls>
          <c:showLegendKey val="0"/>
          <c:showVal val="0"/>
          <c:showCatName val="0"/>
          <c:showSerName val="0"/>
          <c:showPercent val="0"/>
          <c:showBubbleSize val="0"/>
        </c:dLbls>
        <c:gapWidth val="182"/>
        <c:axId val="666274656"/>
        <c:axId val="666271048"/>
      </c:barChart>
      <c:catAx>
        <c:axId val="6662746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666271048"/>
        <c:crosses val="autoZero"/>
        <c:auto val="1"/>
        <c:lblAlgn val="ctr"/>
        <c:lblOffset val="100"/>
        <c:noMultiLvlLbl val="0"/>
      </c:catAx>
      <c:valAx>
        <c:axId val="666271048"/>
        <c:scaling>
          <c:orientation val="minMax"/>
        </c:scaling>
        <c:delete val="1"/>
        <c:axPos val="b"/>
        <c:numFmt formatCode="General" sourceLinked="1"/>
        <c:majorTickMark val="none"/>
        <c:minorTickMark val="none"/>
        <c:tickLblPos val="nextTo"/>
        <c:crossAx val="6662746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dirty="0"/>
              <a:t>percentage of total population fully vaccinated</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Canada</c:v>
                </c:pt>
              </c:strCache>
            </c:strRef>
          </c:tx>
          <c:spPr>
            <a:ln w="57150" cap="rnd">
              <a:solidFill>
                <a:srgbClr val="FF0000"/>
              </a:solidFill>
              <a:round/>
            </a:ln>
            <a:effectLst/>
          </c:spPr>
          <c:marker>
            <c:symbol val="none"/>
          </c:marker>
          <c:dLbls>
            <c:dLbl>
              <c:idx val="1"/>
              <c:layout>
                <c:manualLayout>
                  <c:x val="-2.6867431347550229E-2"/>
                  <c:y val="-3.13180780317451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70B-46A5-B70E-9A2E0A349CCA}"/>
                </c:ext>
              </c:extLst>
            </c:dLbl>
            <c:dLbl>
              <c:idx val="2"/>
              <c:layout>
                <c:manualLayout>
                  <c:x val="-1.4017790268287077E-2"/>
                  <c:y val="-4.6977117047617707E-2"/>
                </c:manualLayout>
              </c:layout>
              <c:showLegendKey val="0"/>
              <c:showVal val="1"/>
              <c:showCatName val="0"/>
              <c:showSerName val="0"/>
              <c:showPercent val="0"/>
              <c:showBubbleSize val="0"/>
              <c:extLst>
                <c:ext xmlns:c15="http://schemas.microsoft.com/office/drawing/2012/chart" uri="{CE6537A1-D6FC-4f65-9D91-7224C49458BB}">
                  <c15:layout>
                    <c:manualLayout>
                      <c:w val="4.4658343496384582E-2"/>
                      <c:h val="0.14035718637893765"/>
                    </c:manualLayout>
                  </c15:layout>
                </c:ext>
                <c:ext xmlns:c16="http://schemas.microsoft.com/office/drawing/2014/chart" uri="{C3380CC4-5D6E-409C-BE32-E72D297353CC}">
                  <c16:uniqueId val="{00000007-D70B-46A5-B70E-9A2E0A349CCA}"/>
                </c:ext>
              </c:extLst>
            </c:dLbl>
            <c:dLbl>
              <c:idx val="3"/>
              <c:layout>
                <c:manualLayout>
                  <c:x val="4.5990125552122955E-8"/>
                  <c:y val="-5.4806636555553935E-2"/>
                </c:manualLayout>
              </c:layout>
              <c:showLegendKey val="0"/>
              <c:showVal val="1"/>
              <c:showCatName val="0"/>
              <c:showSerName val="0"/>
              <c:showPercent val="0"/>
              <c:showBubbleSize val="0"/>
              <c:extLst>
                <c:ext xmlns:c15="http://schemas.microsoft.com/office/drawing/2012/chart" uri="{CE6537A1-D6FC-4f65-9D91-7224C49458BB}">
                  <c15:layout>
                    <c:manualLayout>
                      <c:w val="3.1808702417121422E-2"/>
                      <c:h val="0.11425878801915006"/>
                    </c:manualLayout>
                  </c15:layout>
                </c:ext>
                <c:ext xmlns:c16="http://schemas.microsoft.com/office/drawing/2014/chart" uri="{C3380CC4-5D6E-409C-BE32-E72D297353CC}">
                  <c16:uniqueId val="{00000008-D70B-46A5-B70E-9A2E0A349CCA}"/>
                </c:ext>
              </c:extLst>
            </c:dLbl>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mmm\-yy</c:formatCode>
                <c:ptCount val="5"/>
                <c:pt idx="0">
                  <c:v>44256</c:v>
                </c:pt>
                <c:pt idx="1">
                  <c:v>44348</c:v>
                </c:pt>
                <c:pt idx="2">
                  <c:v>44440</c:v>
                </c:pt>
                <c:pt idx="3">
                  <c:v>44531</c:v>
                </c:pt>
                <c:pt idx="4">
                  <c:v>44621</c:v>
                </c:pt>
              </c:numCache>
            </c:numRef>
          </c:cat>
          <c:val>
            <c:numRef>
              <c:f>Sheet1!$B$2:$B$6</c:f>
              <c:numCache>
                <c:formatCode>General</c:formatCode>
                <c:ptCount val="5"/>
                <c:pt idx="0">
                  <c:v>3</c:v>
                </c:pt>
                <c:pt idx="1">
                  <c:v>55</c:v>
                </c:pt>
                <c:pt idx="2">
                  <c:v>68</c:v>
                </c:pt>
                <c:pt idx="3">
                  <c:v>77</c:v>
                </c:pt>
                <c:pt idx="4">
                  <c:v>81</c:v>
                </c:pt>
              </c:numCache>
            </c:numRef>
          </c:val>
          <c:smooth val="0"/>
          <c:extLst>
            <c:ext xmlns:c16="http://schemas.microsoft.com/office/drawing/2014/chart" uri="{C3380CC4-5D6E-409C-BE32-E72D297353CC}">
              <c16:uniqueId val="{00000000-D70B-46A5-B70E-9A2E0A349CCA}"/>
            </c:ext>
          </c:extLst>
        </c:ser>
        <c:ser>
          <c:idx val="1"/>
          <c:order val="1"/>
          <c:tx>
            <c:strRef>
              <c:f>Sheet1!$C$1</c:f>
              <c:strCache>
                <c:ptCount val="1"/>
                <c:pt idx="0">
                  <c:v>U.S.</c:v>
                </c:pt>
              </c:strCache>
            </c:strRef>
          </c:tx>
          <c:spPr>
            <a:ln w="57150" cap="rnd">
              <a:solidFill>
                <a:srgbClr val="0070C0"/>
              </a:solidFill>
              <a:round/>
            </a:ln>
            <a:effectLst/>
          </c:spPr>
          <c:marker>
            <c:symbol val="none"/>
          </c:marker>
          <c:dLbls>
            <c:dLbl>
              <c:idx val="0"/>
              <c:layout>
                <c:manualLayout>
                  <c:x val="-1.4017790268287077E-2"/>
                  <c:y val="-4.9586956883596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70B-46A5-B70E-9A2E0A349CCA}"/>
                </c:ext>
              </c:extLst>
            </c:dLbl>
            <c:dLbl>
              <c:idx val="1"/>
              <c:layout>
                <c:manualLayout>
                  <c:x val="0"/>
                  <c:y val="3.13180780317451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70B-46A5-B70E-9A2E0A349CCA}"/>
                </c:ext>
              </c:extLst>
            </c:dLbl>
            <c:dLbl>
              <c:idx val="2"/>
              <c:layout>
                <c:manualLayout>
                  <c:x val="-1.1681491890239231E-3"/>
                  <c:y val="3.13180780317450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70B-46A5-B70E-9A2E0A349CCA}"/>
                </c:ext>
              </c:extLst>
            </c:dLbl>
            <c:dLbl>
              <c:idx val="3"/>
              <c:layout>
                <c:manualLayout>
                  <c:x val="-3.5044015769461314E-3"/>
                  <c:y val="3.9147597539681382E-2"/>
                </c:manualLayout>
              </c:layout>
              <c:showLegendKey val="0"/>
              <c:showVal val="1"/>
              <c:showCatName val="0"/>
              <c:showSerName val="0"/>
              <c:showPercent val="0"/>
              <c:showBubbleSize val="0"/>
              <c:extLst>
                <c:ext xmlns:c15="http://schemas.microsoft.com/office/drawing/2012/chart" uri="{CE6537A1-D6FC-4f65-9D91-7224C49458BB}">
                  <c15:layout>
                    <c:manualLayout>
                      <c:w val="3.1808702417121422E-2"/>
                      <c:h val="0.10903910834719255"/>
                    </c:manualLayout>
                  </c15:layout>
                </c:ext>
                <c:ext xmlns:c16="http://schemas.microsoft.com/office/drawing/2014/chart" uri="{C3380CC4-5D6E-409C-BE32-E72D297353CC}">
                  <c16:uniqueId val="{0000000A-D70B-46A5-B70E-9A2E0A349CCA}"/>
                </c:ext>
              </c:extLst>
            </c:dLbl>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mmm\-yy</c:formatCode>
                <c:ptCount val="5"/>
                <c:pt idx="0">
                  <c:v>44256</c:v>
                </c:pt>
                <c:pt idx="1">
                  <c:v>44348</c:v>
                </c:pt>
                <c:pt idx="2">
                  <c:v>44440</c:v>
                </c:pt>
                <c:pt idx="3">
                  <c:v>44531</c:v>
                </c:pt>
                <c:pt idx="4">
                  <c:v>44621</c:v>
                </c:pt>
              </c:numCache>
            </c:numRef>
          </c:cat>
          <c:val>
            <c:numRef>
              <c:f>Sheet1!$C$2:$C$6</c:f>
              <c:numCache>
                <c:formatCode>General</c:formatCode>
                <c:ptCount val="5"/>
                <c:pt idx="0">
                  <c:v>13</c:v>
                </c:pt>
                <c:pt idx="1">
                  <c:v>48</c:v>
                </c:pt>
                <c:pt idx="2">
                  <c:v>55</c:v>
                </c:pt>
                <c:pt idx="3">
                  <c:v>60</c:v>
                </c:pt>
                <c:pt idx="4">
                  <c:v>65</c:v>
                </c:pt>
              </c:numCache>
            </c:numRef>
          </c:val>
          <c:smooth val="0"/>
          <c:extLst>
            <c:ext xmlns:c16="http://schemas.microsoft.com/office/drawing/2014/chart" uri="{C3380CC4-5D6E-409C-BE32-E72D297353CC}">
              <c16:uniqueId val="{00000001-D70B-46A5-B70E-9A2E0A349CCA}"/>
            </c:ext>
          </c:extLst>
        </c:ser>
        <c:dLbls>
          <c:showLegendKey val="0"/>
          <c:showVal val="0"/>
          <c:showCatName val="0"/>
          <c:showSerName val="0"/>
          <c:showPercent val="0"/>
          <c:showBubbleSize val="0"/>
        </c:dLbls>
        <c:smooth val="0"/>
        <c:axId val="601698496"/>
        <c:axId val="601697840"/>
      </c:lineChart>
      <c:catAx>
        <c:axId val="601698496"/>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601697840"/>
        <c:crosses val="autoZero"/>
        <c:auto val="0"/>
        <c:lblAlgn val="ctr"/>
        <c:lblOffset val="100"/>
        <c:noMultiLvlLbl val="0"/>
      </c:catAx>
      <c:valAx>
        <c:axId val="601697840"/>
        <c:scaling>
          <c:orientation val="minMax"/>
          <c:max val="100"/>
        </c:scaling>
        <c:delete val="1"/>
        <c:axPos val="l"/>
        <c:numFmt formatCode="General" sourceLinked="1"/>
        <c:majorTickMark val="none"/>
        <c:minorTickMark val="none"/>
        <c:tickLblPos val="nextTo"/>
        <c:crossAx val="601698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dirty="0"/>
              <a:t>percentage of respondents who respond favorably to a political tweet depending on whether it’s supportive of their partisanship </a:t>
            </a:r>
          </a:p>
        </c:rich>
      </c:tx>
      <c:layout>
        <c:manualLayout>
          <c:xMode val="edge"/>
          <c:yMode val="edge"/>
          <c:x val="0.13063131313131313"/>
          <c:y val="6.6298342541436461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Unsupportive</c:v>
                </c:pt>
                <c:pt idx="1">
                  <c:v>Supportive</c:v>
                </c:pt>
                <c:pt idx="3">
                  <c:v>Unsupportive</c:v>
                </c:pt>
                <c:pt idx="4">
                  <c:v>Supporitve</c:v>
                </c:pt>
              </c:strCache>
            </c:strRef>
          </c:cat>
          <c:val>
            <c:numRef>
              <c:f>Sheet1!$B$2:$B$7</c:f>
              <c:numCache>
                <c:formatCode>General</c:formatCode>
                <c:ptCount val="6"/>
                <c:pt idx="0">
                  <c:v>5</c:v>
                </c:pt>
                <c:pt idx="1">
                  <c:v>15</c:v>
                </c:pt>
                <c:pt idx="3">
                  <c:v>5</c:v>
                </c:pt>
                <c:pt idx="4">
                  <c:v>15</c:v>
                </c:pt>
              </c:numCache>
            </c:numRef>
          </c:val>
          <c:extLst>
            <c:ext xmlns:c16="http://schemas.microsoft.com/office/drawing/2014/chart" uri="{C3380CC4-5D6E-409C-BE32-E72D297353CC}">
              <c16:uniqueId val="{00000000-C508-4C74-82D4-573536DC2CBB}"/>
            </c:ext>
          </c:extLst>
        </c:ser>
        <c:dLbls>
          <c:showLegendKey val="0"/>
          <c:showVal val="0"/>
          <c:showCatName val="0"/>
          <c:showSerName val="0"/>
          <c:showPercent val="0"/>
          <c:showBubbleSize val="0"/>
        </c:dLbls>
        <c:gapWidth val="182"/>
        <c:axId val="931970752"/>
        <c:axId val="931970096"/>
      </c:barChart>
      <c:catAx>
        <c:axId val="9319707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931970096"/>
        <c:crosses val="autoZero"/>
        <c:auto val="1"/>
        <c:lblAlgn val="ctr"/>
        <c:lblOffset val="100"/>
        <c:noMultiLvlLbl val="0"/>
      </c:catAx>
      <c:valAx>
        <c:axId val="931970096"/>
        <c:scaling>
          <c:orientation val="minMax"/>
        </c:scaling>
        <c:delete val="1"/>
        <c:axPos val="b"/>
        <c:numFmt formatCode="General" sourceLinked="1"/>
        <c:majorTickMark val="none"/>
        <c:minorTickMark val="none"/>
        <c:tickLblPos val="nextTo"/>
        <c:crossAx val="9319707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en-US"/>
    </a:p>
  </c:txPr>
  <c:externalData r:id="rId3">
    <c:autoUpdate val="0"/>
  </c:externalData>
  <c:userShapes r:id="rId4"/>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000" dirty="0"/>
              <a:t>percentage of partisans who</a:t>
            </a:r>
            <a:r>
              <a:rPr lang="en-US" sz="2000" baseline="0" dirty="0"/>
              <a:t> say outlet is “a main source of news”</a:t>
            </a:r>
            <a:endParaRPr lang="en-US" sz="2000" dirty="0"/>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Republicans</c:v>
                </c:pt>
              </c:strCache>
            </c:strRef>
          </c:tx>
          <c:spPr>
            <a:solidFill>
              <a:srgbClr val="FF0000"/>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MSNBC</c:v>
                </c:pt>
                <c:pt idx="1">
                  <c:v>Fox</c:v>
                </c:pt>
              </c:strCache>
            </c:strRef>
          </c:cat>
          <c:val>
            <c:numRef>
              <c:f>Sheet1!$B$2:$B$3</c:f>
              <c:numCache>
                <c:formatCode>General</c:formatCode>
                <c:ptCount val="2"/>
                <c:pt idx="0">
                  <c:v>5</c:v>
                </c:pt>
                <c:pt idx="1">
                  <c:v>93</c:v>
                </c:pt>
              </c:numCache>
            </c:numRef>
          </c:val>
          <c:extLst>
            <c:ext xmlns:c16="http://schemas.microsoft.com/office/drawing/2014/chart" uri="{C3380CC4-5D6E-409C-BE32-E72D297353CC}">
              <c16:uniqueId val="{00000000-0C47-42E4-9390-24E20BDE2D34}"/>
            </c:ext>
          </c:extLst>
        </c:ser>
        <c:ser>
          <c:idx val="1"/>
          <c:order val="1"/>
          <c:tx>
            <c:strRef>
              <c:f>Sheet1!$C$1</c:f>
              <c:strCache>
                <c:ptCount val="1"/>
                <c:pt idx="0">
                  <c:v>Democrats</c:v>
                </c:pt>
              </c:strCache>
            </c:strRef>
          </c:tx>
          <c:spPr>
            <a:solidFill>
              <a:srgbClr val="0070C0"/>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MSNBC</c:v>
                </c:pt>
                <c:pt idx="1">
                  <c:v>Fox</c:v>
                </c:pt>
              </c:strCache>
            </c:strRef>
          </c:cat>
          <c:val>
            <c:numRef>
              <c:f>Sheet1!$C$2:$C$3</c:f>
              <c:numCache>
                <c:formatCode>General</c:formatCode>
                <c:ptCount val="2"/>
                <c:pt idx="0">
                  <c:v>95</c:v>
                </c:pt>
                <c:pt idx="1">
                  <c:v>6</c:v>
                </c:pt>
              </c:numCache>
            </c:numRef>
          </c:val>
          <c:extLst>
            <c:ext xmlns:c16="http://schemas.microsoft.com/office/drawing/2014/chart" uri="{C3380CC4-5D6E-409C-BE32-E72D297353CC}">
              <c16:uniqueId val="{00000001-0C47-42E4-9390-24E20BDE2D34}"/>
            </c:ext>
          </c:extLst>
        </c:ser>
        <c:dLbls>
          <c:showLegendKey val="0"/>
          <c:showVal val="0"/>
          <c:showCatName val="0"/>
          <c:showSerName val="0"/>
          <c:showPercent val="0"/>
          <c:showBubbleSize val="0"/>
        </c:dLbls>
        <c:gapWidth val="182"/>
        <c:axId val="226867888"/>
        <c:axId val="226868216"/>
      </c:barChart>
      <c:catAx>
        <c:axId val="2268678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226868216"/>
        <c:crosses val="autoZero"/>
        <c:auto val="1"/>
        <c:lblAlgn val="ctr"/>
        <c:lblOffset val="100"/>
        <c:noMultiLvlLbl val="0"/>
      </c:catAx>
      <c:valAx>
        <c:axId val="226868216"/>
        <c:scaling>
          <c:orientation val="minMax"/>
        </c:scaling>
        <c:delete val="1"/>
        <c:axPos val="b"/>
        <c:numFmt formatCode="General" sourceLinked="1"/>
        <c:majorTickMark val="none"/>
        <c:minorTickMark val="none"/>
        <c:tickLblPos val="nextTo"/>
        <c:crossAx val="2268678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3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a:t>Political orientation of top 25 blogs</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Orientation of top 25 blogs</c:v>
                </c:pt>
              </c:strCache>
            </c:strRef>
          </c:tx>
          <c:dPt>
            <c:idx val="0"/>
            <c:bubble3D val="0"/>
            <c:spPr>
              <a:solidFill>
                <a:srgbClr val="00B050"/>
              </a:solidFill>
              <a:ln w="19050">
                <a:solidFill>
                  <a:schemeClr val="lt1"/>
                </a:solidFill>
              </a:ln>
              <a:effectLst/>
            </c:spPr>
            <c:extLst>
              <c:ext xmlns:c16="http://schemas.microsoft.com/office/drawing/2014/chart" uri="{C3380CC4-5D6E-409C-BE32-E72D297353CC}">
                <c16:uniqueId val="{00000004-AEFD-4747-ACEF-F9EF5365FF82}"/>
              </c:ext>
            </c:extLst>
          </c:dPt>
          <c:dPt>
            <c:idx val="1"/>
            <c:bubble3D val="0"/>
            <c:spPr>
              <a:solidFill>
                <a:srgbClr val="0070C0"/>
              </a:solidFill>
              <a:ln w="19050">
                <a:solidFill>
                  <a:schemeClr val="lt1"/>
                </a:solidFill>
              </a:ln>
              <a:effectLst/>
            </c:spPr>
            <c:extLst>
              <c:ext xmlns:c16="http://schemas.microsoft.com/office/drawing/2014/chart" uri="{C3380CC4-5D6E-409C-BE32-E72D297353CC}">
                <c16:uniqueId val="{00000002-AEFD-4747-ACEF-F9EF5365FF82}"/>
              </c:ext>
            </c:extLst>
          </c:dPt>
          <c:dPt>
            <c:idx val="2"/>
            <c:bubble3D val="0"/>
            <c:spPr>
              <a:solidFill>
                <a:srgbClr val="FF0000"/>
              </a:solidFill>
              <a:ln w="19050">
                <a:solidFill>
                  <a:schemeClr val="lt1"/>
                </a:solidFill>
              </a:ln>
              <a:effectLst/>
            </c:spPr>
            <c:extLst>
              <c:ext xmlns:c16="http://schemas.microsoft.com/office/drawing/2014/chart" uri="{C3380CC4-5D6E-409C-BE32-E72D297353CC}">
                <c16:uniqueId val="{00000003-AEFD-4747-ACEF-F9EF5365FF82}"/>
              </c:ext>
            </c:extLst>
          </c:dPt>
          <c:dLbls>
            <c:spPr>
              <a:noFill/>
              <a:ln>
                <a:noFill/>
              </a:ln>
              <a:effectLst/>
            </c:spPr>
            <c:txPr>
              <a:bodyPr rot="0" spcFirstLastPara="1" vertOverflow="ellipsis" vert="horz" wrap="square" anchor="ctr" anchorCtr="1"/>
              <a:lstStyle/>
              <a:p>
                <a:pPr>
                  <a:defRPr sz="2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Middle of road</c:v>
                </c:pt>
                <c:pt idx="1">
                  <c:v>Liberal</c:v>
                </c:pt>
                <c:pt idx="2">
                  <c:v>Conservative</c:v>
                </c:pt>
              </c:strCache>
            </c:strRef>
          </c:cat>
          <c:val>
            <c:numRef>
              <c:f>Sheet1!$B$2:$B$4</c:f>
              <c:numCache>
                <c:formatCode>General</c:formatCode>
                <c:ptCount val="3"/>
                <c:pt idx="0">
                  <c:v>1</c:v>
                </c:pt>
                <c:pt idx="1">
                  <c:v>13</c:v>
                </c:pt>
                <c:pt idx="2">
                  <c:v>11</c:v>
                </c:pt>
              </c:numCache>
            </c:numRef>
          </c:val>
          <c:extLst>
            <c:ext xmlns:c16="http://schemas.microsoft.com/office/drawing/2014/chart" uri="{C3380CC4-5D6E-409C-BE32-E72D297353CC}">
              <c16:uniqueId val="{00000000-AEFD-4747-ACEF-F9EF5365FF82}"/>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000" dirty="0"/>
              <a:t>percentage of conservative talk show listeners/viewers</a:t>
            </a:r>
          </a:p>
        </c:rich>
      </c:tx>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4946132901611597"/>
          <c:y val="0.28694952193475814"/>
          <c:w val="0.83340471459759113"/>
          <c:h val="0.46305047806524186"/>
        </c:manualLayout>
      </c:layout>
      <c:barChart>
        <c:barDir val="bar"/>
        <c:grouping val="clustered"/>
        <c:varyColors val="0"/>
        <c:ser>
          <c:idx val="0"/>
          <c:order val="0"/>
          <c:tx>
            <c:strRef>
              <c:f>Sheet1!$B$1</c:f>
              <c:strCache>
                <c:ptCount val="1"/>
                <c:pt idx="0">
                  <c:v>percentage of conservative talk show listeners/viewers</c:v>
                </c:pt>
              </c:strCache>
            </c:strRef>
          </c:tx>
          <c:spPr>
            <a:solidFill>
              <a:schemeClr val="accent1"/>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7-32BD-476A-B319-A448281D0635}"/>
              </c:ext>
            </c:extLst>
          </c:dPt>
          <c:dPt>
            <c:idx val="1"/>
            <c:invertIfNegative val="0"/>
            <c:bubble3D val="0"/>
            <c:spPr>
              <a:solidFill>
                <a:srgbClr val="FF0000"/>
              </a:solidFill>
              <a:ln>
                <a:noFill/>
              </a:ln>
              <a:effectLst/>
            </c:spPr>
            <c:extLst>
              <c:ext xmlns:c16="http://schemas.microsoft.com/office/drawing/2014/chart" uri="{C3380CC4-5D6E-409C-BE32-E72D297353CC}">
                <c16:uniqueId val="{00000006-32BD-476A-B319-A448281D0635}"/>
              </c:ext>
            </c:extLst>
          </c:dPt>
          <c:dPt>
            <c:idx val="3"/>
            <c:invertIfNegative val="0"/>
            <c:bubble3D val="0"/>
            <c:spPr>
              <a:solidFill>
                <a:srgbClr val="92D050"/>
              </a:solidFill>
              <a:ln>
                <a:noFill/>
              </a:ln>
              <a:effectLst/>
            </c:spPr>
            <c:extLst>
              <c:ext xmlns:c16="http://schemas.microsoft.com/office/drawing/2014/chart" uri="{C3380CC4-5D6E-409C-BE32-E72D297353CC}">
                <c16:uniqueId val="{00000005-32BD-476A-B319-A448281D0635}"/>
              </c:ext>
            </c:extLst>
          </c:dPt>
          <c:dPt>
            <c:idx val="4"/>
            <c:invertIfNegative val="0"/>
            <c:bubble3D val="0"/>
            <c:spPr>
              <a:solidFill>
                <a:srgbClr val="FF0000"/>
              </a:solidFill>
              <a:ln>
                <a:noFill/>
              </a:ln>
              <a:effectLst/>
            </c:spPr>
            <c:extLst>
              <c:ext xmlns:c16="http://schemas.microsoft.com/office/drawing/2014/chart" uri="{C3380CC4-5D6E-409C-BE32-E72D297353CC}">
                <c16:uniqueId val="{00000004-32BD-476A-B319-A448281D0635}"/>
              </c:ext>
            </c:extLst>
          </c:dPt>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no</c:v>
                </c:pt>
                <c:pt idx="1">
                  <c:v>yes</c:v>
                </c:pt>
              </c:strCache>
            </c:strRef>
          </c:cat>
          <c:val>
            <c:numRef>
              <c:f>Sheet1!$B$2:$B$3</c:f>
              <c:numCache>
                <c:formatCode>General</c:formatCode>
                <c:ptCount val="2"/>
                <c:pt idx="0">
                  <c:v>3</c:v>
                </c:pt>
                <c:pt idx="1">
                  <c:v>78</c:v>
                </c:pt>
              </c:numCache>
            </c:numRef>
          </c:val>
          <c:extLst>
            <c:ext xmlns:c16="http://schemas.microsoft.com/office/drawing/2014/chart" uri="{C3380CC4-5D6E-409C-BE32-E72D297353CC}">
              <c16:uniqueId val="{00000000-32BD-476A-B319-A448281D0635}"/>
            </c:ext>
          </c:extLst>
        </c:ser>
        <c:dLbls>
          <c:showLegendKey val="0"/>
          <c:showVal val="0"/>
          <c:showCatName val="0"/>
          <c:showSerName val="0"/>
          <c:showPercent val="0"/>
          <c:showBubbleSize val="0"/>
        </c:dLbls>
        <c:gapWidth val="182"/>
        <c:axId val="846714056"/>
        <c:axId val="846717664"/>
      </c:barChart>
      <c:catAx>
        <c:axId val="8467140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846717664"/>
        <c:crosses val="autoZero"/>
        <c:auto val="1"/>
        <c:lblAlgn val="ctr"/>
        <c:lblOffset val="100"/>
        <c:noMultiLvlLbl val="0"/>
      </c:catAx>
      <c:valAx>
        <c:axId val="846717664"/>
        <c:scaling>
          <c:orientation val="minMax"/>
        </c:scaling>
        <c:delete val="1"/>
        <c:axPos val="b"/>
        <c:numFmt formatCode="General" sourceLinked="1"/>
        <c:majorTickMark val="none"/>
        <c:minorTickMark val="none"/>
        <c:tickLblPos val="nextTo"/>
        <c:crossAx val="8467140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userShapes r:id="rId4"/>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141744969244868E-2"/>
          <c:y val="2.2291273138385685E-2"/>
          <c:w val="0.93898738905268775"/>
          <c:h val="0.87043338875719667"/>
        </c:manualLayout>
      </c:layout>
      <c:lineChart>
        <c:grouping val="standard"/>
        <c:varyColors val="0"/>
        <c:ser>
          <c:idx val="0"/>
          <c:order val="0"/>
          <c:tx>
            <c:strRef>
              <c:f>Sheet1!$B$1</c:f>
              <c:strCache>
                <c:ptCount val="1"/>
                <c:pt idx="0">
                  <c:v>Mainstream print media</c:v>
                </c:pt>
              </c:strCache>
            </c:strRef>
          </c:tx>
          <c:spPr>
            <a:ln w="28575" cap="rnd">
              <a:solidFill>
                <a:schemeClr val="accent1"/>
              </a:solidFill>
              <a:round/>
            </a:ln>
            <a:effectLst/>
          </c:spPr>
          <c:marker>
            <c:symbol val="none"/>
          </c:marker>
          <c:cat>
            <c:numRef>
              <c:f>Sheet1!$A$2:$A$7</c:f>
              <c:numCache>
                <c:formatCode>General</c:formatCode>
                <c:ptCount val="6"/>
                <c:pt idx="0">
                  <c:v>0</c:v>
                </c:pt>
                <c:pt idx="1">
                  <c:v>1</c:v>
                </c:pt>
                <c:pt idx="2">
                  <c:v>2</c:v>
                </c:pt>
                <c:pt idx="3">
                  <c:v>3</c:v>
                </c:pt>
                <c:pt idx="4">
                  <c:v>4</c:v>
                </c:pt>
                <c:pt idx="5">
                  <c:v>5</c:v>
                </c:pt>
              </c:numCache>
            </c:numRef>
          </c:cat>
          <c:val>
            <c:numRef>
              <c:f>Sheet1!$B$2:$B$7</c:f>
              <c:numCache>
                <c:formatCode>General</c:formatCode>
                <c:ptCount val="6"/>
                <c:pt idx="0">
                  <c:v>2.5</c:v>
                </c:pt>
                <c:pt idx="1">
                  <c:v>2.4</c:v>
                </c:pt>
                <c:pt idx="2">
                  <c:v>2.2000000000000002</c:v>
                </c:pt>
                <c:pt idx="3">
                  <c:v>2.1</c:v>
                </c:pt>
                <c:pt idx="4">
                  <c:v>2</c:v>
                </c:pt>
                <c:pt idx="5">
                  <c:v>1.8</c:v>
                </c:pt>
              </c:numCache>
            </c:numRef>
          </c:val>
          <c:smooth val="0"/>
          <c:extLst>
            <c:ext xmlns:c16="http://schemas.microsoft.com/office/drawing/2014/chart" uri="{C3380CC4-5D6E-409C-BE32-E72D297353CC}">
              <c16:uniqueId val="{00000000-4B5E-4EF7-B86F-8646AB9883EA}"/>
            </c:ext>
          </c:extLst>
        </c:ser>
        <c:ser>
          <c:idx val="1"/>
          <c:order val="1"/>
          <c:tx>
            <c:strRef>
              <c:f>Sheet1!$C$1</c:f>
              <c:strCache>
                <c:ptCount val="1"/>
                <c:pt idx="0">
                  <c:v>Conservative medi</c:v>
                </c:pt>
              </c:strCache>
            </c:strRef>
          </c:tx>
          <c:spPr>
            <a:ln w="28575" cap="rnd">
              <a:solidFill>
                <a:schemeClr val="accent2"/>
              </a:solidFill>
              <a:round/>
            </a:ln>
            <a:effectLst/>
          </c:spPr>
          <c:marker>
            <c:symbol val="none"/>
          </c:marker>
          <c:cat>
            <c:numRef>
              <c:f>Sheet1!$A$2:$A$7</c:f>
              <c:numCache>
                <c:formatCode>General</c:formatCode>
                <c:ptCount val="6"/>
                <c:pt idx="0">
                  <c:v>0</c:v>
                </c:pt>
                <c:pt idx="1">
                  <c:v>1</c:v>
                </c:pt>
                <c:pt idx="2">
                  <c:v>2</c:v>
                </c:pt>
                <c:pt idx="3">
                  <c:v>3</c:v>
                </c:pt>
                <c:pt idx="4">
                  <c:v>4</c:v>
                </c:pt>
                <c:pt idx="5">
                  <c:v>5</c:v>
                </c:pt>
              </c:numCache>
            </c:numRef>
          </c:cat>
          <c:val>
            <c:numRef>
              <c:f>Sheet1!$C$2:$C$7</c:f>
              <c:numCache>
                <c:formatCode>General</c:formatCode>
                <c:ptCount val="6"/>
                <c:pt idx="0">
                  <c:v>1.8</c:v>
                </c:pt>
                <c:pt idx="1">
                  <c:v>2.1</c:v>
                </c:pt>
                <c:pt idx="2">
                  <c:v>2.2999999999999998</c:v>
                </c:pt>
                <c:pt idx="3">
                  <c:v>2.5</c:v>
                </c:pt>
                <c:pt idx="4">
                  <c:v>2.7</c:v>
                </c:pt>
                <c:pt idx="5">
                  <c:v>2.8</c:v>
                </c:pt>
              </c:numCache>
            </c:numRef>
          </c:val>
          <c:smooth val="0"/>
          <c:extLst>
            <c:ext xmlns:c16="http://schemas.microsoft.com/office/drawing/2014/chart" uri="{C3380CC4-5D6E-409C-BE32-E72D297353CC}">
              <c16:uniqueId val="{00000001-4B5E-4EF7-B86F-8646AB9883EA}"/>
            </c:ext>
          </c:extLst>
        </c:ser>
        <c:dLbls>
          <c:showLegendKey val="0"/>
          <c:showVal val="0"/>
          <c:showCatName val="0"/>
          <c:showSerName val="0"/>
          <c:showPercent val="0"/>
          <c:showBubbleSize val="0"/>
        </c:dLbls>
        <c:smooth val="0"/>
        <c:axId val="846740624"/>
        <c:axId val="846740296"/>
      </c:lineChart>
      <c:catAx>
        <c:axId val="846740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46740296"/>
        <c:crosses val="autoZero"/>
        <c:auto val="1"/>
        <c:lblAlgn val="ctr"/>
        <c:lblOffset val="100"/>
        <c:noMultiLvlLbl val="0"/>
      </c:catAx>
      <c:valAx>
        <c:axId val="846740296"/>
        <c:scaling>
          <c:orientation val="minMax"/>
          <c:min val="1"/>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46740624"/>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a:t>Percentage with first dose of vaccine by main news source</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2850467289719626E-2"/>
          <c:y val="0.13032496997197385"/>
          <c:w val="0.97429906542056077"/>
          <c:h val="0.75754726633747049"/>
        </c:manualLayout>
      </c:layout>
      <c:lineChart>
        <c:grouping val="standard"/>
        <c:varyColors val="0"/>
        <c:ser>
          <c:idx val="0"/>
          <c:order val="0"/>
          <c:tx>
            <c:strRef>
              <c:f>Sheet1!$B$1</c:f>
              <c:strCache>
                <c:ptCount val="1"/>
                <c:pt idx="0">
                  <c:v>Fox</c:v>
                </c:pt>
              </c:strCache>
            </c:strRef>
          </c:tx>
          <c:spPr>
            <a:ln w="28575" cap="rnd">
              <a:solidFill>
                <a:schemeClr val="accent1"/>
              </a:solidFill>
              <a:round/>
            </a:ln>
            <a:effectLst/>
          </c:spPr>
          <c:marker>
            <c:symbol val="none"/>
          </c:marker>
          <c:dLbls>
            <c:dLbl>
              <c:idx val="0"/>
              <c:layout>
                <c:manualLayout>
                  <c:x val="-5.2570093457943924E-2"/>
                  <c:y val="-1.12994350282485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BE9-43D1-BED9-3F4185FC2B91}"/>
                </c:ext>
              </c:extLst>
            </c:dLbl>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mmm\-yy</c:formatCode>
                <c:ptCount val="2"/>
                <c:pt idx="0">
                  <c:v>44317</c:v>
                </c:pt>
                <c:pt idx="1">
                  <c:v>44378</c:v>
                </c:pt>
              </c:numCache>
            </c:numRef>
          </c:cat>
          <c:val>
            <c:numRef>
              <c:f>Sheet1!$B$2:$B$3</c:f>
              <c:numCache>
                <c:formatCode>General</c:formatCode>
                <c:ptCount val="2"/>
                <c:pt idx="0">
                  <c:v>61</c:v>
                </c:pt>
                <c:pt idx="1">
                  <c:v>62</c:v>
                </c:pt>
              </c:numCache>
            </c:numRef>
          </c:val>
          <c:smooth val="0"/>
          <c:extLst>
            <c:ext xmlns:c16="http://schemas.microsoft.com/office/drawing/2014/chart" uri="{C3380CC4-5D6E-409C-BE32-E72D297353CC}">
              <c16:uniqueId val="{00000000-0BE9-43D1-BED9-3F4185FC2B91}"/>
            </c:ext>
          </c:extLst>
        </c:ser>
        <c:ser>
          <c:idx val="1"/>
          <c:order val="1"/>
          <c:tx>
            <c:strRef>
              <c:f>Sheet1!$C$1</c:f>
              <c:strCache>
                <c:ptCount val="1"/>
                <c:pt idx="0">
                  <c:v>CNN/MSNBC</c:v>
                </c:pt>
              </c:strCache>
            </c:strRef>
          </c:tx>
          <c:spPr>
            <a:ln w="28575" cap="rnd">
              <a:solidFill>
                <a:schemeClr val="accent2"/>
              </a:solidFill>
              <a:round/>
            </a:ln>
            <a:effectLst/>
          </c:spPr>
          <c:marker>
            <c:symbol val="none"/>
          </c:marker>
          <c:dLbls>
            <c:dLbl>
              <c:idx val="0"/>
              <c:layout>
                <c:manualLayout>
                  <c:x val="-4.2056074766355138E-2"/>
                  <c:y val="-5.1788478947877939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BE9-43D1-BED9-3F4185FC2B91}"/>
                </c:ext>
              </c:extLst>
            </c:dLbl>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mmm\-yy</c:formatCode>
                <c:ptCount val="2"/>
                <c:pt idx="0">
                  <c:v>44317</c:v>
                </c:pt>
                <c:pt idx="1">
                  <c:v>44378</c:v>
                </c:pt>
              </c:numCache>
            </c:numRef>
          </c:cat>
          <c:val>
            <c:numRef>
              <c:f>Sheet1!$C$2:$C$3</c:f>
              <c:numCache>
                <c:formatCode>General</c:formatCode>
                <c:ptCount val="2"/>
                <c:pt idx="0">
                  <c:v>74</c:v>
                </c:pt>
                <c:pt idx="1">
                  <c:v>83</c:v>
                </c:pt>
              </c:numCache>
            </c:numRef>
          </c:val>
          <c:smooth val="0"/>
          <c:extLst>
            <c:ext xmlns:c16="http://schemas.microsoft.com/office/drawing/2014/chart" uri="{C3380CC4-5D6E-409C-BE32-E72D297353CC}">
              <c16:uniqueId val="{00000001-0BE9-43D1-BED9-3F4185FC2B91}"/>
            </c:ext>
          </c:extLst>
        </c:ser>
        <c:ser>
          <c:idx val="2"/>
          <c:order val="2"/>
          <c:tx>
            <c:strRef>
              <c:f>Sheet1!$D$1</c:f>
              <c:strCache>
                <c:ptCount val="1"/>
                <c:pt idx="0">
                  <c:v>NPR/PBS</c:v>
                </c:pt>
              </c:strCache>
            </c:strRef>
          </c:tx>
          <c:spPr>
            <a:ln w="28575" cap="rnd">
              <a:solidFill>
                <a:schemeClr val="accent3"/>
              </a:solidFill>
              <a:round/>
            </a:ln>
            <a:effectLst/>
          </c:spPr>
          <c:marker>
            <c:symbol val="none"/>
          </c:marker>
          <c:dLbls>
            <c:dLbl>
              <c:idx val="0"/>
              <c:layout>
                <c:manualLayout>
                  <c:x val="-4.3224299065420559E-2"/>
                  <c:y val="2.824858757062043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BE9-43D1-BED9-3F4185FC2B91}"/>
                </c:ext>
              </c:extLst>
            </c:dLbl>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mmm\-yy</c:formatCode>
                <c:ptCount val="2"/>
                <c:pt idx="0">
                  <c:v>44317</c:v>
                </c:pt>
                <c:pt idx="1">
                  <c:v>44378</c:v>
                </c:pt>
              </c:numCache>
            </c:numRef>
          </c:cat>
          <c:val>
            <c:numRef>
              <c:f>Sheet1!$D$2:$D$3</c:f>
              <c:numCache>
                <c:formatCode>General</c:formatCode>
                <c:ptCount val="2"/>
                <c:pt idx="0">
                  <c:v>66</c:v>
                </c:pt>
                <c:pt idx="1">
                  <c:v>74</c:v>
                </c:pt>
              </c:numCache>
            </c:numRef>
          </c:val>
          <c:smooth val="0"/>
          <c:extLst>
            <c:ext xmlns:c16="http://schemas.microsoft.com/office/drawing/2014/chart" uri="{C3380CC4-5D6E-409C-BE32-E72D297353CC}">
              <c16:uniqueId val="{00000002-0BE9-43D1-BED9-3F4185FC2B91}"/>
            </c:ext>
          </c:extLst>
        </c:ser>
        <c:ser>
          <c:idx val="3"/>
          <c:order val="3"/>
          <c:tx>
            <c:strRef>
              <c:f>Sheet1!$E$1</c:f>
              <c:strCache>
                <c:ptCount val="1"/>
                <c:pt idx="0">
                  <c:v>ABC/CBS/NBC</c:v>
                </c:pt>
              </c:strCache>
            </c:strRef>
          </c:tx>
          <c:spPr>
            <a:ln w="28575" cap="rnd">
              <a:solidFill>
                <a:schemeClr val="accent4"/>
              </a:solidFill>
              <a:round/>
            </a:ln>
            <a:effectLst/>
          </c:spPr>
          <c:marker>
            <c:symbol val="none"/>
          </c:marker>
          <c:dLbls>
            <c:dLbl>
              <c:idx val="0"/>
              <c:layout>
                <c:manualLayout>
                  <c:x val="-3.8551401869158876E-2"/>
                  <c:y val="1.12994350282485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BE9-43D1-BED9-3F4185FC2B91}"/>
                </c:ext>
              </c:extLst>
            </c:dLbl>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mmm\-yy</c:formatCode>
                <c:ptCount val="2"/>
                <c:pt idx="0">
                  <c:v>44317</c:v>
                </c:pt>
                <c:pt idx="1">
                  <c:v>44378</c:v>
                </c:pt>
              </c:numCache>
            </c:numRef>
          </c:cat>
          <c:val>
            <c:numRef>
              <c:f>Sheet1!$E$2:$E$3</c:f>
              <c:numCache>
                <c:formatCode>General</c:formatCode>
                <c:ptCount val="2"/>
                <c:pt idx="0">
                  <c:v>71</c:v>
                </c:pt>
                <c:pt idx="1">
                  <c:v>79</c:v>
                </c:pt>
              </c:numCache>
            </c:numRef>
          </c:val>
          <c:smooth val="0"/>
          <c:extLst>
            <c:ext xmlns:c16="http://schemas.microsoft.com/office/drawing/2014/chart" uri="{C3380CC4-5D6E-409C-BE32-E72D297353CC}">
              <c16:uniqueId val="{00000004-0BE9-43D1-BED9-3F4185FC2B91}"/>
            </c:ext>
          </c:extLst>
        </c:ser>
        <c:dLbls>
          <c:showLegendKey val="0"/>
          <c:showVal val="0"/>
          <c:showCatName val="0"/>
          <c:showSerName val="0"/>
          <c:showPercent val="0"/>
          <c:showBubbleSize val="0"/>
        </c:dLbls>
        <c:smooth val="0"/>
        <c:axId val="1129290248"/>
        <c:axId val="1129294840"/>
      </c:lineChart>
      <c:catAx>
        <c:axId val="1129290248"/>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129294840"/>
        <c:crosses val="autoZero"/>
        <c:auto val="0"/>
        <c:lblAlgn val="ctr"/>
        <c:lblOffset val="100"/>
        <c:noMultiLvlLbl val="0"/>
      </c:catAx>
      <c:valAx>
        <c:axId val="1129294840"/>
        <c:scaling>
          <c:orientation val="minMax"/>
          <c:max val="85"/>
          <c:min val="55"/>
        </c:scaling>
        <c:delete val="1"/>
        <c:axPos val="l"/>
        <c:numFmt formatCode="General" sourceLinked="1"/>
        <c:majorTickMark val="none"/>
        <c:minorTickMark val="none"/>
        <c:tickLblPos val="nextTo"/>
        <c:crossAx val="1129290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en-US"/>
    </a:p>
  </c:txPr>
  <c:externalData r:id="rId3">
    <c:autoUpdate val="0"/>
  </c:externalData>
  <c:userShapes r:id="rId4"/>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dirty="0"/>
              <a:t>relative speed</a:t>
            </a:r>
            <a:r>
              <a:rPr lang="en-US" baseline="0" dirty="0"/>
              <a:t> with which a story “travels” on social media.</a:t>
            </a:r>
            <a:r>
              <a:rPr lang="en-US" dirty="0"/>
              <a:t> </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Average number of hours for a story to reach 1500 people on social media</c:v>
                </c:pt>
              </c:strCache>
            </c:strRef>
          </c:tx>
          <c:spPr>
            <a:solidFill>
              <a:schemeClr val="accent1"/>
            </a:solidFill>
            <a:ln>
              <a:noFill/>
            </a:ln>
            <a:effectLst/>
          </c:spPr>
          <c:invertIfNegative val="0"/>
          <c:dLbls>
            <c:dLbl>
              <c:idx val="0"/>
              <c:tx>
                <c:rich>
                  <a:bodyPr/>
                  <a:lstStyle/>
                  <a:p>
                    <a:r>
                      <a:rPr lang="en-US" dirty="0"/>
                      <a:t>6.00</a:t>
                    </a:r>
                  </a:p>
                </c:rich>
              </c:tx>
              <c:showLegendKey val="0"/>
              <c:showVal val="1"/>
              <c:showCatName val="0"/>
              <c:showSerName val="0"/>
              <c:showPercent val="0"/>
              <c:showBubbleSize val="0"/>
              <c:extLst>
                <c:ext xmlns:c15="http://schemas.microsoft.com/office/drawing/2012/chart" uri="{CE6537A1-D6FC-4f65-9D91-7224C49458BB}">
                  <c15:layout>
                    <c:manualLayout>
                      <c:w val="0.1209104938271605"/>
                      <c:h val="9.2074485744055301E-2"/>
                    </c:manualLayout>
                  </c15:layout>
                  <c15:showDataLabelsRange val="0"/>
                </c:ext>
                <c:ext xmlns:c16="http://schemas.microsoft.com/office/drawing/2014/chart" uri="{C3380CC4-5D6E-409C-BE32-E72D297353CC}">
                  <c16:uniqueId val="{00000000-859B-4924-84D9-A5676CE9E2F8}"/>
                </c:ext>
              </c:extLst>
            </c:dLbl>
            <c:dLbl>
              <c:idx val="1"/>
              <c:tx>
                <c:rich>
                  <a:bodyPr/>
                  <a:lstStyle/>
                  <a:p>
                    <a:r>
                      <a:rPr lang="en-US"/>
                      <a:t>1.00</a:t>
                    </a:r>
                  </a:p>
                </c:rich>
              </c:tx>
              <c:showLegendKey val="0"/>
              <c:showVal val="1"/>
              <c:showCatName val="0"/>
              <c:showSerName val="0"/>
              <c:showPercent val="0"/>
              <c:showBubbleSize val="0"/>
              <c:extLst>
                <c:ext xmlns:c15="http://schemas.microsoft.com/office/drawing/2012/chart" uri="{CE6537A1-D6FC-4f65-9D91-7224C49458BB}">
                  <c15:layout>
                    <c:manualLayout>
                      <c:w val="9.5246913580246909E-2"/>
                      <c:h val="9.2074485744055301E-2"/>
                    </c:manualLayout>
                  </c15:layout>
                  <c15:showDataLabelsRange val="0"/>
                </c:ext>
                <c:ext xmlns:c16="http://schemas.microsoft.com/office/drawing/2014/chart" uri="{C3380CC4-5D6E-409C-BE32-E72D297353CC}">
                  <c16:uniqueId val="{00000001-3285-4B43-BB62-E8928ADDB30D}"/>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Fake news story</c:v>
                </c:pt>
                <c:pt idx="1">
                  <c:v>Actual news story</c:v>
                </c:pt>
              </c:strCache>
            </c:strRef>
          </c:cat>
          <c:val>
            <c:numRef>
              <c:f>Sheet1!$B$2:$B$3</c:f>
              <c:numCache>
                <c:formatCode>General</c:formatCode>
                <c:ptCount val="2"/>
                <c:pt idx="0">
                  <c:v>6</c:v>
                </c:pt>
                <c:pt idx="1">
                  <c:v>1</c:v>
                </c:pt>
              </c:numCache>
            </c:numRef>
          </c:val>
          <c:extLst>
            <c:ext xmlns:c16="http://schemas.microsoft.com/office/drawing/2014/chart" uri="{C3380CC4-5D6E-409C-BE32-E72D297353CC}">
              <c16:uniqueId val="{00000000-3A2E-4660-A2B9-589A700242DF}"/>
            </c:ext>
          </c:extLst>
        </c:ser>
        <c:dLbls>
          <c:showLegendKey val="0"/>
          <c:showVal val="0"/>
          <c:showCatName val="0"/>
          <c:showSerName val="0"/>
          <c:showPercent val="0"/>
          <c:showBubbleSize val="0"/>
        </c:dLbls>
        <c:gapWidth val="182"/>
        <c:axId val="413125088"/>
        <c:axId val="413129680"/>
      </c:barChart>
      <c:catAx>
        <c:axId val="4131250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413129680"/>
        <c:crosses val="autoZero"/>
        <c:auto val="1"/>
        <c:lblAlgn val="ctr"/>
        <c:lblOffset val="100"/>
        <c:noMultiLvlLbl val="0"/>
      </c:catAx>
      <c:valAx>
        <c:axId val="413129680"/>
        <c:scaling>
          <c:orientation val="minMax"/>
        </c:scaling>
        <c:delete val="1"/>
        <c:axPos val="b"/>
        <c:numFmt formatCode="General" sourceLinked="1"/>
        <c:majorTickMark val="none"/>
        <c:minorTickMark val="none"/>
        <c:tickLblPos val="nextTo"/>
        <c:crossAx val="4131250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100" dirty="0"/>
              <a:t>Index of Public</a:t>
            </a:r>
            <a:r>
              <a:rPr lang="en-US" sz="2100" baseline="0" dirty="0"/>
              <a:t> Misperceptions About Politics and Society</a:t>
            </a:r>
            <a:endParaRPr lang="en-US" sz="2100" dirty="0"/>
          </a:p>
        </c:rich>
      </c:tx>
      <c:layout>
        <c:manualLayout>
          <c:xMode val="edge"/>
          <c:yMode val="edge"/>
          <c:x val="0.10341777929932673"/>
          <c:y val="3.144654736925076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Index Score (100=Most Misperceptions)</c:v>
                </c:pt>
              </c:strCache>
            </c:strRef>
          </c:tx>
          <c:spPr>
            <a:solidFill>
              <a:schemeClr val="accent1"/>
            </a:solidFill>
            <a:ln>
              <a:noFill/>
            </a:ln>
            <a:effectLst/>
          </c:spPr>
          <c:invertIfNegative val="0"/>
          <c:dPt>
            <c:idx val="1"/>
            <c:invertIfNegative val="0"/>
            <c:bubble3D val="0"/>
            <c:spPr>
              <a:solidFill>
                <a:srgbClr val="92D050"/>
              </a:solidFill>
              <a:ln>
                <a:noFill/>
              </a:ln>
              <a:effectLst/>
            </c:spPr>
            <c:extLst>
              <c:ext xmlns:c16="http://schemas.microsoft.com/office/drawing/2014/chart" uri="{C3380CC4-5D6E-409C-BE32-E72D297353CC}">
                <c16:uniqueId val="{00000003-57A2-1248-8B7B-C6CF48B612D0}"/>
              </c:ext>
            </c:extLst>
          </c:dPt>
          <c:cat>
            <c:strRef>
              <c:f>Sheet1!$A$2:$A$14</c:f>
              <c:strCache>
                <c:ptCount val="13"/>
                <c:pt idx="0">
                  <c:v>Italy</c:v>
                </c:pt>
                <c:pt idx="1">
                  <c:v>USA</c:v>
                </c:pt>
                <c:pt idx="2">
                  <c:v>France</c:v>
                </c:pt>
                <c:pt idx="3">
                  <c:v>Australia</c:v>
                </c:pt>
                <c:pt idx="4">
                  <c:v>Belgium</c:v>
                </c:pt>
                <c:pt idx="5">
                  <c:v>Canada</c:v>
                </c:pt>
                <c:pt idx="6">
                  <c:v>Spain</c:v>
                </c:pt>
                <c:pt idx="7">
                  <c:v>Poland</c:v>
                </c:pt>
                <c:pt idx="8">
                  <c:v>Great Britain</c:v>
                </c:pt>
                <c:pt idx="9">
                  <c:v>Japan</c:v>
                </c:pt>
                <c:pt idx="10">
                  <c:v>South Korea</c:v>
                </c:pt>
                <c:pt idx="11">
                  <c:v>Germany</c:v>
                </c:pt>
                <c:pt idx="12">
                  <c:v>Sweden</c:v>
                </c:pt>
              </c:strCache>
            </c:strRef>
          </c:cat>
          <c:val>
            <c:numRef>
              <c:f>Sheet1!$B$2:$B$14</c:f>
              <c:numCache>
                <c:formatCode>General</c:formatCode>
                <c:ptCount val="13"/>
                <c:pt idx="0">
                  <c:v>100</c:v>
                </c:pt>
                <c:pt idx="1">
                  <c:v>90</c:v>
                </c:pt>
                <c:pt idx="2">
                  <c:v>86</c:v>
                </c:pt>
                <c:pt idx="3">
                  <c:v>78</c:v>
                </c:pt>
                <c:pt idx="4">
                  <c:v>77</c:v>
                </c:pt>
                <c:pt idx="5">
                  <c:v>77</c:v>
                </c:pt>
                <c:pt idx="6">
                  <c:v>76</c:v>
                </c:pt>
                <c:pt idx="7">
                  <c:v>76</c:v>
                </c:pt>
                <c:pt idx="8">
                  <c:v>76</c:v>
                </c:pt>
                <c:pt idx="9">
                  <c:v>72</c:v>
                </c:pt>
                <c:pt idx="10">
                  <c:v>70</c:v>
                </c:pt>
                <c:pt idx="11">
                  <c:v>64</c:v>
                </c:pt>
                <c:pt idx="12">
                  <c:v>53</c:v>
                </c:pt>
              </c:numCache>
            </c:numRef>
          </c:val>
          <c:extLst>
            <c:ext xmlns:c16="http://schemas.microsoft.com/office/drawing/2014/chart" uri="{C3380CC4-5D6E-409C-BE32-E72D297353CC}">
              <c16:uniqueId val="{00000000-57A2-1248-8B7B-C6CF48B612D0}"/>
            </c:ext>
          </c:extLst>
        </c:ser>
        <c:dLbls>
          <c:showLegendKey val="0"/>
          <c:showVal val="0"/>
          <c:showCatName val="0"/>
          <c:showSerName val="0"/>
          <c:showPercent val="0"/>
          <c:showBubbleSize val="0"/>
        </c:dLbls>
        <c:gapWidth val="182"/>
        <c:axId val="391613183"/>
        <c:axId val="292469375"/>
      </c:barChart>
      <c:catAx>
        <c:axId val="39161318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292469375"/>
        <c:crosses val="autoZero"/>
        <c:auto val="1"/>
        <c:lblAlgn val="ctr"/>
        <c:lblOffset val="100"/>
        <c:noMultiLvlLbl val="0"/>
      </c:catAx>
      <c:valAx>
        <c:axId val="292469375"/>
        <c:scaling>
          <c:orientation val="minMax"/>
          <c:max val="100"/>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39161318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saying statement is true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Harris not a citizen</c:v>
                </c:pt>
                <c:pt idx="1">
                  <c:v>Fauci funded Wuhan</c:v>
                </c:pt>
                <c:pt idx="2">
                  <c:v>Trump had stroke</c:v>
                </c:pt>
                <c:pt idx="3">
                  <c:v>Trump faked Covid</c:v>
                </c:pt>
                <c:pt idx="4">
                  <c:v>CDC faked Covid</c:v>
                </c:pt>
                <c:pt idx="5">
                  <c:v>Vote machines rigged</c:v>
                </c:pt>
                <c:pt idx="6">
                  <c:v>Biden mentally impaired</c:v>
                </c:pt>
                <c:pt idx="7">
                  <c:v>Trump cut soc sec</c:v>
                </c:pt>
              </c:strCache>
            </c:strRef>
          </c:cat>
          <c:val>
            <c:numRef>
              <c:f>Sheet1!$B$2:$B$9</c:f>
              <c:numCache>
                <c:formatCode>General</c:formatCode>
                <c:ptCount val="8"/>
                <c:pt idx="0">
                  <c:v>27</c:v>
                </c:pt>
                <c:pt idx="1">
                  <c:v>27</c:v>
                </c:pt>
                <c:pt idx="2">
                  <c:v>31</c:v>
                </c:pt>
                <c:pt idx="3">
                  <c:v>41</c:v>
                </c:pt>
                <c:pt idx="4">
                  <c:v>42</c:v>
                </c:pt>
                <c:pt idx="5">
                  <c:v>43</c:v>
                </c:pt>
                <c:pt idx="6">
                  <c:v>45</c:v>
                </c:pt>
                <c:pt idx="7">
                  <c:v>48</c:v>
                </c:pt>
              </c:numCache>
            </c:numRef>
          </c:val>
          <c:extLst>
            <c:ext xmlns:c16="http://schemas.microsoft.com/office/drawing/2014/chart" uri="{C3380CC4-5D6E-409C-BE32-E72D297353CC}">
              <c16:uniqueId val="{00000000-9B55-4CFF-BCD2-31D5FAE75BB3}"/>
            </c:ext>
          </c:extLst>
        </c:ser>
        <c:dLbls>
          <c:showLegendKey val="0"/>
          <c:showVal val="0"/>
          <c:showCatName val="0"/>
          <c:showSerName val="0"/>
          <c:showPercent val="0"/>
          <c:showBubbleSize val="0"/>
        </c:dLbls>
        <c:gapWidth val="182"/>
        <c:axId val="699869376"/>
        <c:axId val="699869704"/>
      </c:barChart>
      <c:catAx>
        <c:axId val="6998693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en-US"/>
          </a:p>
        </c:txPr>
        <c:crossAx val="699869704"/>
        <c:crosses val="autoZero"/>
        <c:auto val="1"/>
        <c:lblAlgn val="ctr"/>
        <c:lblOffset val="100"/>
        <c:noMultiLvlLbl val="0"/>
      </c:catAx>
      <c:valAx>
        <c:axId val="699869704"/>
        <c:scaling>
          <c:orientation val="minMax"/>
        </c:scaling>
        <c:delete val="1"/>
        <c:axPos val="b"/>
        <c:numFmt formatCode="General" sourceLinked="1"/>
        <c:majorTickMark val="none"/>
        <c:minorTickMark val="none"/>
        <c:tickLblPos val="nextTo"/>
        <c:crossAx val="6998693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b="0" dirty="0"/>
              <a:t>Ideological position of media</a:t>
            </a:r>
            <a:r>
              <a:rPr lang="en-US" b="0" baseline="0" dirty="0"/>
              <a:t>n voter</a:t>
            </a:r>
            <a:endParaRPr lang="en-US" b="0" dirty="0"/>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3285024154589372E-2"/>
          <c:y val="0.16097784175809832"/>
          <c:w val="0.97342995169082125"/>
          <c:h val="0.69893217814436837"/>
        </c:manualLayout>
      </c:layout>
      <c:lineChart>
        <c:grouping val="standard"/>
        <c:varyColors val="0"/>
        <c:ser>
          <c:idx val="0"/>
          <c:order val="0"/>
          <c:tx>
            <c:strRef>
              <c:f>Sheet1!$B$1</c:f>
              <c:strCache>
                <c:ptCount val="1"/>
                <c:pt idx="0">
                  <c:v>Median Democrat</c:v>
                </c:pt>
              </c:strCache>
            </c:strRef>
          </c:tx>
          <c:spPr>
            <a:ln w="57150" cap="rnd">
              <a:solidFill>
                <a:schemeClr val="accent1"/>
              </a:solidFill>
              <a:round/>
            </a:ln>
            <a:effectLst/>
          </c:spPr>
          <c:marker>
            <c:symbol val="none"/>
          </c:marker>
          <c:cat>
            <c:numRef>
              <c:f>Sheet1!$A$2:$A$4</c:f>
              <c:numCache>
                <c:formatCode>General</c:formatCode>
                <c:ptCount val="3"/>
                <c:pt idx="0">
                  <c:v>1994</c:v>
                </c:pt>
                <c:pt idx="1">
                  <c:v>2011</c:v>
                </c:pt>
                <c:pt idx="2">
                  <c:v>2017</c:v>
                </c:pt>
              </c:numCache>
            </c:numRef>
          </c:cat>
          <c:val>
            <c:numRef>
              <c:f>Sheet1!$B$2:$B$4</c:f>
              <c:numCache>
                <c:formatCode>General</c:formatCode>
                <c:ptCount val="3"/>
                <c:pt idx="0">
                  <c:v>47</c:v>
                </c:pt>
                <c:pt idx="1">
                  <c:v>40</c:v>
                </c:pt>
                <c:pt idx="2">
                  <c:v>35</c:v>
                </c:pt>
              </c:numCache>
            </c:numRef>
          </c:val>
          <c:smooth val="0"/>
          <c:extLst>
            <c:ext xmlns:c16="http://schemas.microsoft.com/office/drawing/2014/chart" uri="{C3380CC4-5D6E-409C-BE32-E72D297353CC}">
              <c16:uniqueId val="{00000000-6642-400D-99FE-C79D2D0B3A4F}"/>
            </c:ext>
          </c:extLst>
        </c:ser>
        <c:ser>
          <c:idx val="1"/>
          <c:order val="1"/>
          <c:tx>
            <c:strRef>
              <c:f>Sheet1!$C$1</c:f>
              <c:strCache>
                <c:ptCount val="1"/>
                <c:pt idx="0">
                  <c:v>Median Republican</c:v>
                </c:pt>
              </c:strCache>
            </c:strRef>
          </c:tx>
          <c:spPr>
            <a:ln w="57150" cap="rnd">
              <a:solidFill>
                <a:schemeClr val="accent2"/>
              </a:solidFill>
              <a:round/>
            </a:ln>
            <a:effectLst/>
          </c:spPr>
          <c:marker>
            <c:symbol val="none"/>
          </c:marker>
          <c:cat>
            <c:numRef>
              <c:f>Sheet1!$A$2:$A$4</c:f>
              <c:numCache>
                <c:formatCode>General</c:formatCode>
                <c:ptCount val="3"/>
                <c:pt idx="0">
                  <c:v>1994</c:v>
                </c:pt>
                <c:pt idx="1">
                  <c:v>2011</c:v>
                </c:pt>
                <c:pt idx="2">
                  <c:v>2017</c:v>
                </c:pt>
              </c:numCache>
            </c:numRef>
          </c:cat>
          <c:val>
            <c:numRef>
              <c:f>Sheet1!$C$2:$C$4</c:f>
              <c:numCache>
                <c:formatCode>General</c:formatCode>
                <c:ptCount val="3"/>
                <c:pt idx="0">
                  <c:v>54</c:v>
                </c:pt>
                <c:pt idx="1">
                  <c:v>60</c:v>
                </c:pt>
                <c:pt idx="2">
                  <c:v>65</c:v>
                </c:pt>
              </c:numCache>
            </c:numRef>
          </c:val>
          <c:smooth val="0"/>
          <c:extLst>
            <c:ext xmlns:c16="http://schemas.microsoft.com/office/drawing/2014/chart" uri="{C3380CC4-5D6E-409C-BE32-E72D297353CC}">
              <c16:uniqueId val="{00000001-6642-400D-99FE-C79D2D0B3A4F}"/>
            </c:ext>
          </c:extLst>
        </c:ser>
        <c:dLbls>
          <c:showLegendKey val="0"/>
          <c:showVal val="0"/>
          <c:showCatName val="0"/>
          <c:showSerName val="0"/>
          <c:showPercent val="0"/>
          <c:showBubbleSize val="0"/>
        </c:dLbls>
        <c:smooth val="0"/>
        <c:axId val="808094528"/>
        <c:axId val="808092888"/>
      </c:lineChart>
      <c:catAx>
        <c:axId val="8080945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808092888"/>
        <c:crosses val="autoZero"/>
        <c:auto val="1"/>
        <c:lblAlgn val="ctr"/>
        <c:lblOffset val="100"/>
        <c:noMultiLvlLbl val="0"/>
      </c:catAx>
      <c:valAx>
        <c:axId val="808092888"/>
        <c:scaling>
          <c:orientation val="minMax"/>
          <c:max val="80"/>
          <c:min val="20"/>
        </c:scaling>
        <c:delete val="1"/>
        <c:axPos val="l"/>
        <c:numFmt formatCode="General" sourceLinked="1"/>
        <c:majorTickMark val="none"/>
        <c:minorTickMark val="none"/>
        <c:tickLblPos val="nextTo"/>
        <c:crossAx val="8080945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c:v>
                </c:pt>
              </c:strCache>
            </c:strRef>
          </c:tx>
          <c:spPr>
            <a:solidFill>
              <a:schemeClr val="accent1"/>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7-ED80-4435-B590-32F87FA6593C}"/>
              </c:ext>
            </c:extLst>
          </c:dPt>
          <c:dPt>
            <c:idx val="1"/>
            <c:invertIfNegative val="0"/>
            <c:bubble3D val="0"/>
            <c:spPr>
              <a:solidFill>
                <a:srgbClr val="FF0000"/>
              </a:solidFill>
              <a:ln>
                <a:noFill/>
              </a:ln>
              <a:effectLst/>
            </c:spPr>
            <c:extLst>
              <c:ext xmlns:c16="http://schemas.microsoft.com/office/drawing/2014/chart" uri="{C3380CC4-5D6E-409C-BE32-E72D297353CC}">
                <c16:uniqueId val="{00000005-ED80-4435-B590-32F87FA6593C}"/>
              </c:ext>
            </c:extLst>
          </c:dPt>
          <c:dPt>
            <c:idx val="3"/>
            <c:invertIfNegative val="0"/>
            <c:bubble3D val="0"/>
            <c:spPr>
              <a:solidFill>
                <a:srgbClr val="00B050"/>
              </a:solidFill>
              <a:ln>
                <a:noFill/>
              </a:ln>
              <a:effectLst/>
            </c:spPr>
            <c:extLst>
              <c:ext xmlns:c16="http://schemas.microsoft.com/office/drawing/2014/chart" uri="{C3380CC4-5D6E-409C-BE32-E72D297353CC}">
                <c16:uniqueId val="{00000006-ED80-4435-B590-32F87FA6593C}"/>
              </c:ext>
            </c:extLst>
          </c:dPt>
          <c:dPt>
            <c:idx val="4"/>
            <c:invertIfNegative val="0"/>
            <c:bubble3D val="0"/>
            <c:spPr>
              <a:solidFill>
                <a:srgbClr val="FF0000"/>
              </a:solidFill>
              <a:ln>
                <a:noFill/>
              </a:ln>
              <a:effectLst/>
            </c:spPr>
            <c:extLst>
              <c:ext xmlns:c16="http://schemas.microsoft.com/office/drawing/2014/chart" uri="{C3380CC4-5D6E-409C-BE32-E72D297353CC}">
                <c16:uniqueId val="{00000004-ED80-4435-B590-32F87FA6593C}"/>
              </c:ext>
            </c:extLst>
          </c:dPt>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"opponents"</c:v>
                </c:pt>
                <c:pt idx="1">
                  <c:v>"enemies"</c:v>
                </c:pt>
                <c:pt idx="3">
                  <c:v>"opponents"</c:v>
                </c:pt>
                <c:pt idx="4">
                  <c:v>"enemies"</c:v>
                </c:pt>
              </c:strCache>
            </c:strRef>
          </c:cat>
          <c:val>
            <c:numRef>
              <c:f>Sheet1!$B$2:$B$7</c:f>
              <c:numCache>
                <c:formatCode>General</c:formatCode>
                <c:ptCount val="6"/>
                <c:pt idx="0">
                  <c:v>59</c:v>
                </c:pt>
                <c:pt idx="1">
                  <c:v>41</c:v>
                </c:pt>
                <c:pt idx="3">
                  <c:v>43</c:v>
                </c:pt>
                <c:pt idx="4">
                  <c:v>57</c:v>
                </c:pt>
              </c:numCache>
            </c:numRef>
          </c:val>
          <c:extLst>
            <c:ext xmlns:c16="http://schemas.microsoft.com/office/drawing/2014/chart" uri="{C3380CC4-5D6E-409C-BE32-E72D297353CC}">
              <c16:uniqueId val="{00000000-ED80-4435-B590-32F87FA6593C}"/>
            </c:ext>
          </c:extLst>
        </c:ser>
        <c:dLbls>
          <c:showLegendKey val="0"/>
          <c:showVal val="0"/>
          <c:showCatName val="0"/>
          <c:showSerName val="0"/>
          <c:showPercent val="0"/>
          <c:showBubbleSize val="0"/>
        </c:dLbls>
        <c:gapWidth val="182"/>
        <c:axId val="758879880"/>
        <c:axId val="758880208"/>
      </c:barChart>
      <c:catAx>
        <c:axId val="7588798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758880208"/>
        <c:crosses val="autoZero"/>
        <c:auto val="1"/>
        <c:lblAlgn val="ctr"/>
        <c:lblOffset val="100"/>
        <c:noMultiLvlLbl val="0"/>
      </c:catAx>
      <c:valAx>
        <c:axId val="758880208"/>
        <c:scaling>
          <c:orientation val="minMax"/>
        </c:scaling>
        <c:delete val="1"/>
        <c:axPos val="b"/>
        <c:numFmt formatCode="General" sourceLinked="1"/>
        <c:majorTickMark val="none"/>
        <c:minorTickMark val="none"/>
        <c:tickLblPos val="nextTo"/>
        <c:crossAx val="7588798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360" b="0" i="0" u="none" strike="noStrike" kern="1200" spc="0" baseline="0">
                <a:solidFill>
                  <a:schemeClr val="tx1">
                    <a:lumMod val="65000"/>
                    <a:lumOff val="35000"/>
                  </a:schemeClr>
                </a:solidFill>
                <a:latin typeface="+mn-lt"/>
                <a:ea typeface="+mn-ea"/>
                <a:cs typeface="+mn-cs"/>
              </a:defRPr>
            </a:pPr>
            <a:r>
              <a:rPr lang="en-US" sz="2000" dirty="0"/>
              <a:t>Percentage of Republicans</a:t>
            </a:r>
            <a:r>
              <a:rPr lang="en-US" sz="2000" baseline="0" dirty="0"/>
              <a:t> expressing support for US</a:t>
            </a:r>
            <a:r>
              <a:rPr lang="en-US" sz="2000" dirty="0"/>
              <a:t> missile strikes against Syria in response to Bashar al-Assad using chemical weapons against civilians</a:t>
            </a:r>
          </a:p>
        </c:rich>
      </c:tx>
      <c:overlay val="0"/>
      <c:spPr>
        <a:noFill/>
        <a:ln>
          <a:noFill/>
        </a:ln>
        <a:effectLst/>
      </c:spPr>
      <c:txPr>
        <a:bodyPr rot="0" spcFirstLastPara="1" vertOverflow="ellipsis" vert="horz" wrap="square" anchor="ctr" anchorCtr="1"/>
        <a:lstStyle/>
        <a:p>
          <a:pPr>
            <a:defRPr sz="336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Do you support U.S. launching missile strikes against Syria in response to Bashar al-Assad using chemical weapons against civilians? (Republican respondents)</c:v>
                </c:pt>
              </c:strCache>
            </c:strRef>
          </c:tx>
          <c:spPr>
            <a:solidFill>
              <a:srgbClr val="FF0000"/>
            </a:solidFill>
            <a:ln>
              <a:noFill/>
            </a:ln>
            <a:effectLst/>
          </c:spPr>
          <c:invertIfNegative val="0"/>
          <c:dLbls>
            <c:spPr>
              <a:noFill/>
              <a:ln>
                <a:noFill/>
              </a:ln>
              <a:effectLst/>
            </c:spPr>
            <c:txPr>
              <a:bodyPr rot="0" spcFirstLastPara="1" vertOverflow="ellipsis" vert="horz" wrap="square" anchor="ctr" anchorCtr="1"/>
              <a:lstStyle/>
              <a:p>
                <a:pPr>
                  <a:defRPr sz="2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General</c:formatCode>
                <c:ptCount val="2"/>
                <c:pt idx="0">
                  <c:v>2013</c:v>
                </c:pt>
                <c:pt idx="1">
                  <c:v>2017</c:v>
                </c:pt>
              </c:numCache>
            </c:numRef>
          </c:cat>
          <c:val>
            <c:numRef>
              <c:f>Sheet1!$B$2:$B$3</c:f>
              <c:numCache>
                <c:formatCode>General</c:formatCode>
                <c:ptCount val="2"/>
                <c:pt idx="0">
                  <c:v>22</c:v>
                </c:pt>
                <c:pt idx="1">
                  <c:v>87</c:v>
                </c:pt>
              </c:numCache>
            </c:numRef>
          </c:val>
          <c:extLst>
            <c:ext xmlns:c16="http://schemas.microsoft.com/office/drawing/2014/chart" uri="{C3380CC4-5D6E-409C-BE32-E72D297353CC}">
              <c16:uniqueId val="{00000000-4F6A-44BC-9EA7-DE438C614F88}"/>
            </c:ext>
          </c:extLst>
        </c:ser>
        <c:dLbls>
          <c:showLegendKey val="0"/>
          <c:showVal val="0"/>
          <c:showCatName val="0"/>
          <c:showSerName val="0"/>
          <c:showPercent val="0"/>
          <c:showBubbleSize val="0"/>
        </c:dLbls>
        <c:gapWidth val="219"/>
        <c:overlap val="-27"/>
        <c:axId val="980307232"/>
        <c:axId val="980307560"/>
      </c:barChart>
      <c:catAx>
        <c:axId val="980307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crossAx val="980307560"/>
        <c:crosses val="autoZero"/>
        <c:auto val="1"/>
        <c:lblAlgn val="ctr"/>
        <c:lblOffset val="100"/>
        <c:noMultiLvlLbl val="0"/>
      </c:catAx>
      <c:valAx>
        <c:axId val="980307560"/>
        <c:scaling>
          <c:orientation val="minMax"/>
        </c:scaling>
        <c:delete val="1"/>
        <c:axPos val="l"/>
        <c:numFmt formatCode="General" sourceLinked="1"/>
        <c:majorTickMark val="none"/>
        <c:minorTickMark val="none"/>
        <c:tickLblPos val="nextTo"/>
        <c:crossAx val="9803072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0"/>
            </a:pPr>
            <a:r>
              <a:rPr lang="en-US" sz="1800" b="0"/>
              <a:t>percentage thinking claim is "accurate"</a:t>
            </a:r>
          </a:p>
        </c:rich>
      </c:tx>
      <c:overlay val="0"/>
    </c:title>
    <c:autoTitleDeleted val="0"/>
    <c:plotArea>
      <c:layout/>
      <c:barChart>
        <c:barDir val="col"/>
        <c:grouping val="clustered"/>
        <c:varyColors val="0"/>
        <c:ser>
          <c:idx val="0"/>
          <c:order val="0"/>
          <c:tx>
            <c:strRef>
              <c:f>Sheet1!$B$1</c:f>
              <c:strCache>
                <c:ptCount val="1"/>
                <c:pt idx="0">
                  <c:v>percentage thinking claim is "accurate"</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unfamiliar</c:v>
                </c:pt>
                <c:pt idx="1">
                  <c:v>familiar</c:v>
                </c:pt>
              </c:strCache>
            </c:strRef>
          </c:cat>
          <c:val>
            <c:numRef>
              <c:f>Sheet1!$B$2:$B$3</c:f>
              <c:numCache>
                <c:formatCode>General</c:formatCode>
                <c:ptCount val="2"/>
                <c:pt idx="0">
                  <c:v>49</c:v>
                </c:pt>
                <c:pt idx="1">
                  <c:v>90</c:v>
                </c:pt>
              </c:numCache>
            </c:numRef>
          </c:val>
          <c:extLst>
            <c:ext xmlns:c16="http://schemas.microsoft.com/office/drawing/2014/chart" uri="{C3380CC4-5D6E-409C-BE32-E72D297353CC}">
              <c16:uniqueId val="{00000000-BF1A-4127-A48A-9885523EE2E0}"/>
            </c:ext>
          </c:extLst>
        </c:ser>
        <c:dLbls>
          <c:showLegendKey val="0"/>
          <c:showVal val="0"/>
          <c:showCatName val="0"/>
          <c:showSerName val="0"/>
          <c:showPercent val="0"/>
          <c:showBubbleSize val="0"/>
        </c:dLbls>
        <c:gapWidth val="150"/>
        <c:axId val="116951680"/>
        <c:axId val="116978048"/>
      </c:barChart>
      <c:catAx>
        <c:axId val="116951680"/>
        <c:scaling>
          <c:orientation val="minMax"/>
        </c:scaling>
        <c:delete val="0"/>
        <c:axPos val="b"/>
        <c:numFmt formatCode="General" sourceLinked="0"/>
        <c:majorTickMark val="out"/>
        <c:minorTickMark val="none"/>
        <c:tickLblPos val="nextTo"/>
        <c:crossAx val="116978048"/>
        <c:crosses val="autoZero"/>
        <c:auto val="1"/>
        <c:lblAlgn val="ctr"/>
        <c:lblOffset val="100"/>
        <c:noMultiLvlLbl val="0"/>
      </c:catAx>
      <c:valAx>
        <c:axId val="116978048"/>
        <c:scaling>
          <c:orientation val="minMax"/>
        </c:scaling>
        <c:delete val="1"/>
        <c:axPos val="l"/>
        <c:numFmt formatCode="General" sourceLinked="1"/>
        <c:majorTickMark val="out"/>
        <c:minorTickMark val="none"/>
        <c:tickLblPos val="nextTo"/>
        <c:crossAx val="116951680"/>
        <c:crosses val="autoZero"/>
        <c:crossBetween val="between"/>
      </c:valAx>
    </c:plotArea>
    <c:plotVisOnly val="1"/>
    <c:dispBlanksAs val="gap"/>
    <c:showDLblsOverMax val="0"/>
  </c:chart>
  <c:txPr>
    <a:bodyPr/>
    <a:lstStyle/>
    <a:p>
      <a:pPr>
        <a:defRPr sz="2000" b="1"/>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0"/>
            </a:pPr>
            <a:r>
              <a:rPr lang="en-US" sz="1800" b="0"/>
              <a:t>percentage thinking claim is "accurate"</a:t>
            </a:r>
          </a:p>
        </c:rich>
      </c:tx>
      <c:overlay val="0"/>
    </c:title>
    <c:autoTitleDeleted val="0"/>
    <c:plotArea>
      <c:layout/>
      <c:barChart>
        <c:barDir val="col"/>
        <c:grouping val="clustered"/>
        <c:varyColors val="0"/>
        <c:ser>
          <c:idx val="0"/>
          <c:order val="0"/>
          <c:tx>
            <c:strRef>
              <c:f>Sheet1!$B$1</c:f>
              <c:strCache>
                <c:ptCount val="1"/>
                <c:pt idx="0">
                  <c:v>percentage thinking claim is "accurate"</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unfamiliar</c:v>
                </c:pt>
                <c:pt idx="1">
                  <c:v>familiar</c:v>
                </c:pt>
              </c:strCache>
            </c:strRef>
          </c:cat>
          <c:val>
            <c:numRef>
              <c:f>Sheet1!$B$2:$B$3</c:f>
              <c:numCache>
                <c:formatCode>General</c:formatCode>
                <c:ptCount val="2"/>
                <c:pt idx="0">
                  <c:v>26</c:v>
                </c:pt>
                <c:pt idx="1">
                  <c:v>59</c:v>
                </c:pt>
              </c:numCache>
            </c:numRef>
          </c:val>
          <c:extLst>
            <c:ext xmlns:c16="http://schemas.microsoft.com/office/drawing/2014/chart" uri="{C3380CC4-5D6E-409C-BE32-E72D297353CC}">
              <c16:uniqueId val="{00000000-B1F3-43D9-9B41-675094456420}"/>
            </c:ext>
          </c:extLst>
        </c:ser>
        <c:dLbls>
          <c:showLegendKey val="0"/>
          <c:showVal val="0"/>
          <c:showCatName val="0"/>
          <c:showSerName val="0"/>
          <c:showPercent val="0"/>
          <c:showBubbleSize val="0"/>
        </c:dLbls>
        <c:gapWidth val="150"/>
        <c:axId val="117014528"/>
        <c:axId val="117016064"/>
      </c:barChart>
      <c:catAx>
        <c:axId val="117014528"/>
        <c:scaling>
          <c:orientation val="minMax"/>
        </c:scaling>
        <c:delete val="0"/>
        <c:axPos val="b"/>
        <c:numFmt formatCode="General" sourceLinked="0"/>
        <c:majorTickMark val="out"/>
        <c:minorTickMark val="none"/>
        <c:tickLblPos val="nextTo"/>
        <c:crossAx val="117016064"/>
        <c:crosses val="autoZero"/>
        <c:auto val="1"/>
        <c:lblAlgn val="ctr"/>
        <c:lblOffset val="100"/>
        <c:noMultiLvlLbl val="0"/>
      </c:catAx>
      <c:valAx>
        <c:axId val="117016064"/>
        <c:scaling>
          <c:orientation val="minMax"/>
        </c:scaling>
        <c:delete val="1"/>
        <c:axPos val="l"/>
        <c:numFmt formatCode="General" sourceLinked="1"/>
        <c:majorTickMark val="out"/>
        <c:minorTickMark val="none"/>
        <c:tickLblPos val="nextTo"/>
        <c:crossAx val="117014528"/>
        <c:crosses val="autoZero"/>
        <c:crossBetween val="between"/>
      </c:valAx>
    </c:plotArea>
    <c:plotVisOnly val="1"/>
    <c:dispBlanksAs val="gap"/>
    <c:showDLblsOverMax val="0"/>
  </c:chart>
  <c:txPr>
    <a:bodyPr/>
    <a:lstStyle/>
    <a:p>
      <a:pPr>
        <a:defRPr sz="2000" b="1"/>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0.72811</cdr:x>
      <cdr:y>0.26566</cdr:y>
    </cdr:from>
    <cdr:to>
      <cdr:x>0.87271</cdr:x>
      <cdr:y>0.81356</cdr:y>
    </cdr:to>
    <cdr:sp macro="" textlink="">
      <cdr:nvSpPr>
        <cdr:cNvPr id="2" name="TextBox 1">
          <a:extLst xmlns:a="http://schemas.openxmlformats.org/drawingml/2006/main">
            <a:ext uri="{FF2B5EF4-FFF2-40B4-BE49-F238E27FC236}">
              <a16:creationId xmlns:a16="http://schemas.microsoft.com/office/drawing/2014/main" id="{40E4B23F-8F86-483D-8AA9-9C15501CDD8E}"/>
            </a:ext>
          </a:extLst>
        </cdr:cNvPr>
        <cdr:cNvSpPr txBox="1"/>
      </cdr:nvSpPr>
      <cdr:spPr>
        <a:xfrm xmlns:a="http://schemas.openxmlformats.org/drawingml/2006/main">
          <a:off x="7915429" y="1194354"/>
          <a:ext cx="1571976" cy="246324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800" dirty="0"/>
            <a:t>Large numbers also </a:t>
          </a:r>
        </a:p>
        <a:p xmlns:a="http://schemas.openxmlformats.org/drawingml/2006/main">
          <a:r>
            <a:rPr lang="en-US" sz="2800" dirty="0"/>
            <a:t>regarded </a:t>
          </a:r>
        </a:p>
        <a:p xmlns:a="http://schemas.openxmlformats.org/drawingml/2006/main">
          <a:r>
            <a:rPr lang="en-US" sz="2800" dirty="0"/>
            <a:t>social distancing</a:t>
          </a:r>
        </a:p>
        <a:p xmlns:a="http://schemas.openxmlformats.org/drawingml/2006/main">
          <a:r>
            <a:rPr lang="en-US" sz="2800" dirty="0"/>
            <a:t>as unnecessary</a:t>
          </a:r>
        </a:p>
      </cdr:txBody>
    </cdr:sp>
  </cdr:relSizeAnchor>
</c:userShapes>
</file>

<file path=ppt/drawings/drawing10.xml><?xml version="1.0" encoding="utf-8"?>
<c:userShapes xmlns:c="http://schemas.openxmlformats.org/drawingml/2006/chart">
  <cdr:relSizeAnchor xmlns:cdr="http://schemas.openxmlformats.org/drawingml/2006/chartDrawing">
    <cdr:from>
      <cdr:x>0.56083</cdr:x>
      <cdr:y>0.60617</cdr:y>
    </cdr:from>
    <cdr:to>
      <cdr:x>0.64495</cdr:x>
      <cdr:y>0.80956</cdr:y>
    </cdr:to>
    <cdr:sp macro="" textlink="">
      <cdr:nvSpPr>
        <cdr:cNvPr id="2" name="TextBox 1">
          <a:extLst xmlns:a="http://schemas.openxmlformats.org/drawingml/2006/main">
            <a:ext uri="{FF2B5EF4-FFF2-40B4-BE49-F238E27FC236}">
              <a16:creationId xmlns:a16="http://schemas.microsoft.com/office/drawing/2014/main" id="{82DB0C1A-05E8-40CB-97B5-48FFD2220706}"/>
            </a:ext>
          </a:extLst>
        </cdr:cNvPr>
        <cdr:cNvSpPr txBox="1"/>
      </cdr:nvSpPr>
      <cdr:spPr>
        <a:xfrm xmlns:a="http://schemas.openxmlformats.org/drawingml/2006/main">
          <a:off x="6096945" y="272522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b="1" dirty="0"/>
            <a:t>FOX</a:t>
          </a:r>
        </a:p>
      </cdr:txBody>
    </cdr:sp>
  </cdr:relSizeAnchor>
  <cdr:relSizeAnchor xmlns:cdr="http://schemas.openxmlformats.org/drawingml/2006/chartDrawing">
    <cdr:from>
      <cdr:x>0.64867</cdr:x>
      <cdr:y>0.47807</cdr:y>
    </cdr:from>
    <cdr:to>
      <cdr:x>0.73279</cdr:x>
      <cdr:y>0.68146</cdr:y>
    </cdr:to>
    <cdr:sp macro="" textlink="">
      <cdr:nvSpPr>
        <cdr:cNvPr id="3" name="TextBox 1">
          <a:extLst xmlns:a="http://schemas.openxmlformats.org/drawingml/2006/main">
            <a:ext uri="{FF2B5EF4-FFF2-40B4-BE49-F238E27FC236}">
              <a16:creationId xmlns:a16="http://schemas.microsoft.com/office/drawing/2014/main" id="{B136103F-092E-496E-A351-FF08B020E41B}"/>
            </a:ext>
          </a:extLst>
        </cdr:cNvPr>
        <cdr:cNvSpPr txBox="1"/>
      </cdr:nvSpPr>
      <cdr:spPr>
        <a:xfrm xmlns:a="http://schemas.openxmlformats.org/drawingml/2006/main">
          <a:off x="7051871" y="2149296"/>
          <a:ext cx="914400" cy="9144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NPR/PBS</a:t>
          </a:r>
        </a:p>
      </cdr:txBody>
    </cdr:sp>
  </cdr:relSizeAnchor>
  <cdr:relSizeAnchor xmlns:cdr="http://schemas.openxmlformats.org/drawingml/2006/chartDrawing">
    <cdr:from>
      <cdr:x>0.41582</cdr:x>
      <cdr:y>0.40678</cdr:y>
    </cdr:from>
    <cdr:to>
      <cdr:x>0.49994</cdr:x>
      <cdr:y>0.61017</cdr:y>
    </cdr:to>
    <cdr:sp macro="" textlink="">
      <cdr:nvSpPr>
        <cdr:cNvPr id="4" name="TextBox 1">
          <a:extLst xmlns:a="http://schemas.openxmlformats.org/drawingml/2006/main">
            <a:ext uri="{FF2B5EF4-FFF2-40B4-BE49-F238E27FC236}">
              <a16:creationId xmlns:a16="http://schemas.microsoft.com/office/drawing/2014/main" id="{B136103F-092E-496E-A351-FF08B020E41B}"/>
            </a:ext>
          </a:extLst>
        </cdr:cNvPr>
        <cdr:cNvSpPr txBox="1"/>
      </cdr:nvSpPr>
      <cdr:spPr>
        <a:xfrm xmlns:a="http://schemas.openxmlformats.org/drawingml/2006/main">
          <a:off x="4520501" y="1828800"/>
          <a:ext cx="914400" cy="9144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ABC, CBS, NBC</a:t>
          </a:r>
        </a:p>
      </cdr:txBody>
    </cdr:sp>
  </cdr:relSizeAnchor>
  <cdr:relSizeAnchor xmlns:cdr="http://schemas.openxmlformats.org/drawingml/2006/chartDrawing">
    <cdr:from>
      <cdr:x>0.36137</cdr:x>
      <cdr:y>0.20339</cdr:y>
    </cdr:from>
    <cdr:to>
      <cdr:x>0.44548</cdr:x>
      <cdr:y>0.40678</cdr:y>
    </cdr:to>
    <cdr:sp macro="" textlink="">
      <cdr:nvSpPr>
        <cdr:cNvPr id="5" name="TextBox 1">
          <a:extLst xmlns:a="http://schemas.openxmlformats.org/drawingml/2006/main">
            <a:ext uri="{FF2B5EF4-FFF2-40B4-BE49-F238E27FC236}">
              <a16:creationId xmlns:a16="http://schemas.microsoft.com/office/drawing/2014/main" id="{B136103F-092E-496E-A351-FF08B020E41B}"/>
            </a:ext>
          </a:extLst>
        </cdr:cNvPr>
        <cdr:cNvSpPr txBox="1"/>
      </cdr:nvSpPr>
      <cdr:spPr>
        <a:xfrm xmlns:a="http://schemas.openxmlformats.org/drawingml/2006/main">
          <a:off x="3928528" y="914400"/>
          <a:ext cx="914400" cy="9144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CNN, MSNBC</a:t>
          </a:r>
        </a:p>
      </cdr:txBody>
    </cdr:sp>
  </cdr:relSizeAnchor>
  <cdr:relSizeAnchor xmlns:cdr="http://schemas.openxmlformats.org/drawingml/2006/chartDrawing">
    <cdr:from>
      <cdr:x>0.48554</cdr:x>
      <cdr:y>0.24967</cdr:y>
    </cdr:from>
    <cdr:to>
      <cdr:x>0.51736</cdr:x>
      <cdr:y>0.2748</cdr:y>
    </cdr:to>
    <cdr:cxnSp macro="">
      <cdr:nvCxnSpPr>
        <cdr:cNvPr id="7" name="Straight Arrow Connector 6">
          <a:extLst xmlns:a="http://schemas.openxmlformats.org/drawingml/2006/main">
            <a:ext uri="{FF2B5EF4-FFF2-40B4-BE49-F238E27FC236}">
              <a16:creationId xmlns:a16="http://schemas.microsoft.com/office/drawing/2014/main" id="{6AD5AA37-926A-45E9-9A2A-05234FFB07D9}"/>
            </a:ext>
          </a:extLst>
        </cdr:cNvPr>
        <cdr:cNvCxnSpPr/>
      </cdr:nvCxnSpPr>
      <cdr:spPr>
        <a:xfrm xmlns:a="http://schemas.openxmlformats.org/drawingml/2006/main">
          <a:off x="5278437" y="1122452"/>
          <a:ext cx="345897" cy="113015"/>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0.52046</cdr:x>
      <cdr:y>0.36622</cdr:y>
    </cdr:from>
    <cdr:to>
      <cdr:x>0.56083</cdr:x>
      <cdr:y>0.40678</cdr:y>
    </cdr:to>
    <cdr:cxnSp macro="">
      <cdr:nvCxnSpPr>
        <cdr:cNvPr id="10" name="Straight Arrow Connector 9">
          <a:extLst xmlns:a="http://schemas.openxmlformats.org/drawingml/2006/main">
            <a:ext uri="{FF2B5EF4-FFF2-40B4-BE49-F238E27FC236}">
              <a16:creationId xmlns:a16="http://schemas.microsoft.com/office/drawing/2014/main" id="{EA7F8FC3-2597-4040-9881-D7B2B22C0727}"/>
            </a:ext>
          </a:extLst>
        </cdr:cNvPr>
        <cdr:cNvCxnSpPr/>
      </cdr:nvCxnSpPr>
      <cdr:spPr>
        <a:xfrm xmlns:a="http://schemas.openxmlformats.org/drawingml/2006/main" flipV="1">
          <a:off x="5658010" y="1646434"/>
          <a:ext cx="438935" cy="182366"/>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0.62321</cdr:x>
      <cdr:y>0.47362</cdr:y>
    </cdr:from>
    <cdr:to>
      <cdr:x>0.65156</cdr:x>
      <cdr:y>0.5</cdr:y>
    </cdr:to>
    <cdr:cxnSp macro="">
      <cdr:nvCxnSpPr>
        <cdr:cNvPr id="12" name="Straight Arrow Connector 11">
          <a:extLst xmlns:a="http://schemas.openxmlformats.org/drawingml/2006/main">
            <a:ext uri="{FF2B5EF4-FFF2-40B4-BE49-F238E27FC236}">
              <a16:creationId xmlns:a16="http://schemas.microsoft.com/office/drawing/2014/main" id="{EA7F8FC3-2597-4040-9881-D7B2B22C0727}"/>
            </a:ext>
          </a:extLst>
        </cdr:cNvPr>
        <cdr:cNvCxnSpPr/>
      </cdr:nvCxnSpPr>
      <cdr:spPr>
        <a:xfrm xmlns:a="http://schemas.openxmlformats.org/drawingml/2006/main" flipH="1" flipV="1">
          <a:off x="6775039" y="2129319"/>
          <a:ext cx="308225" cy="118581"/>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0.61187</cdr:x>
      <cdr:y>0.62674</cdr:y>
    </cdr:from>
    <cdr:to>
      <cdr:x>0.62321</cdr:x>
      <cdr:y>0.69073</cdr:y>
    </cdr:to>
    <cdr:cxnSp macro="">
      <cdr:nvCxnSpPr>
        <cdr:cNvPr id="15" name="Straight Arrow Connector 14">
          <a:extLst xmlns:a="http://schemas.openxmlformats.org/drawingml/2006/main">
            <a:ext uri="{FF2B5EF4-FFF2-40B4-BE49-F238E27FC236}">
              <a16:creationId xmlns:a16="http://schemas.microsoft.com/office/drawing/2014/main" id="{EA7F8FC3-2597-4040-9881-D7B2B22C0727}"/>
            </a:ext>
          </a:extLst>
        </cdr:cNvPr>
        <cdr:cNvCxnSpPr/>
      </cdr:nvCxnSpPr>
      <cdr:spPr>
        <a:xfrm xmlns:a="http://schemas.openxmlformats.org/drawingml/2006/main">
          <a:off x="6651749" y="2817688"/>
          <a:ext cx="123290" cy="287676"/>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0.23672</cdr:x>
      <cdr:y>0.19322</cdr:y>
    </cdr:from>
    <cdr:to>
      <cdr:x>0.32083</cdr:x>
      <cdr:y>0.38113</cdr:y>
    </cdr:to>
    <cdr:sp macro="" textlink="">
      <cdr:nvSpPr>
        <cdr:cNvPr id="2" name="TextBox 1">
          <a:extLst xmlns:a="http://schemas.openxmlformats.org/drawingml/2006/main">
            <a:ext uri="{FF2B5EF4-FFF2-40B4-BE49-F238E27FC236}">
              <a16:creationId xmlns:a16="http://schemas.microsoft.com/office/drawing/2014/main" id="{1A4B2D45-7CDA-418B-A2B2-BBF9B5457DF4}"/>
            </a:ext>
          </a:extLst>
        </cdr:cNvPr>
        <cdr:cNvSpPr txBox="1"/>
      </cdr:nvSpPr>
      <cdr:spPr>
        <a:xfrm xmlns:a="http://schemas.openxmlformats.org/drawingml/2006/main">
          <a:off x="2573608" y="940243"/>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800" b="1" dirty="0"/>
            <a:t>Canada</a:t>
          </a:r>
        </a:p>
      </cdr:txBody>
    </cdr:sp>
  </cdr:relSizeAnchor>
  <cdr:relSizeAnchor xmlns:cdr="http://schemas.openxmlformats.org/drawingml/2006/chartDrawing">
    <cdr:from>
      <cdr:x>0.5816</cdr:x>
      <cdr:y>0.47655</cdr:y>
    </cdr:from>
    <cdr:to>
      <cdr:x>0.66571</cdr:x>
      <cdr:y>0.66446</cdr:y>
    </cdr:to>
    <cdr:sp macro="" textlink="">
      <cdr:nvSpPr>
        <cdr:cNvPr id="3" name="TextBox 1">
          <a:extLst xmlns:a="http://schemas.openxmlformats.org/drawingml/2006/main">
            <a:ext uri="{FF2B5EF4-FFF2-40B4-BE49-F238E27FC236}">
              <a16:creationId xmlns:a16="http://schemas.microsoft.com/office/drawing/2014/main" id="{9B3A22E3-1E5D-4A75-9277-8EE7988BAE5F}"/>
            </a:ext>
          </a:extLst>
        </cdr:cNvPr>
        <cdr:cNvSpPr txBox="1"/>
      </cdr:nvSpPr>
      <cdr:spPr>
        <a:xfrm xmlns:a="http://schemas.openxmlformats.org/drawingml/2006/main">
          <a:off x="6323105" y="2318978"/>
          <a:ext cx="914400" cy="9144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800" b="1" dirty="0"/>
            <a:t>United States</a:t>
          </a:r>
        </a:p>
      </cdr:txBody>
    </cdr:sp>
  </cdr:relSizeAnchor>
  <cdr:relSizeAnchor xmlns:cdr="http://schemas.openxmlformats.org/drawingml/2006/chartDrawing">
    <cdr:from>
      <cdr:x>0.35579</cdr:x>
      <cdr:y>0.27398</cdr:y>
    </cdr:from>
    <cdr:to>
      <cdr:x>0.38792</cdr:x>
      <cdr:y>0.35843</cdr:y>
    </cdr:to>
    <cdr:cxnSp macro="">
      <cdr:nvCxnSpPr>
        <cdr:cNvPr id="5" name="Straight Arrow Connector 4">
          <a:extLst xmlns:a="http://schemas.openxmlformats.org/drawingml/2006/main">
            <a:ext uri="{FF2B5EF4-FFF2-40B4-BE49-F238E27FC236}">
              <a16:creationId xmlns:a16="http://schemas.microsoft.com/office/drawing/2014/main" id="{98B54A36-3BB6-48F1-BD95-D8D11C654504}"/>
            </a:ext>
          </a:extLst>
        </cdr:cNvPr>
        <cdr:cNvCxnSpPr/>
      </cdr:nvCxnSpPr>
      <cdr:spPr>
        <a:xfrm xmlns:a="http://schemas.openxmlformats.org/drawingml/2006/main">
          <a:off x="3868152" y="1333230"/>
          <a:ext cx="349321" cy="410966"/>
        </a:xfrm>
        <a:prstGeom xmlns:a="http://schemas.openxmlformats.org/drawingml/2006/main" prst="straightConnector1">
          <a:avLst/>
        </a:prstGeom>
        <a:ln xmlns:a="http://schemas.openxmlformats.org/drawingml/2006/main" w="38100">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0.61567</cdr:x>
      <cdr:y>0.43655</cdr:y>
    </cdr:from>
    <cdr:to>
      <cdr:x>0.64686</cdr:x>
      <cdr:y>0.5</cdr:y>
    </cdr:to>
    <cdr:cxnSp macro="">
      <cdr:nvCxnSpPr>
        <cdr:cNvPr id="7" name="Straight Arrow Connector 6">
          <a:extLst xmlns:a="http://schemas.openxmlformats.org/drawingml/2006/main">
            <a:ext uri="{FF2B5EF4-FFF2-40B4-BE49-F238E27FC236}">
              <a16:creationId xmlns:a16="http://schemas.microsoft.com/office/drawing/2014/main" id="{43D7FC20-1912-4737-911F-10E700816978}"/>
            </a:ext>
          </a:extLst>
        </cdr:cNvPr>
        <cdr:cNvCxnSpPr/>
      </cdr:nvCxnSpPr>
      <cdr:spPr>
        <a:xfrm xmlns:a="http://schemas.openxmlformats.org/drawingml/2006/main" flipH="1" flipV="1">
          <a:off x="6693545" y="2124340"/>
          <a:ext cx="339047" cy="308759"/>
        </a:xfrm>
        <a:prstGeom xmlns:a="http://schemas.openxmlformats.org/drawingml/2006/main" prst="straightConnector1">
          <a:avLst/>
        </a:prstGeom>
        <a:ln xmlns:a="http://schemas.openxmlformats.org/drawingml/2006/main" w="38100">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0.02277</cdr:x>
      <cdr:y>0.65367</cdr:y>
    </cdr:from>
    <cdr:to>
      <cdr:x>0.147</cdr:x>
      <cdr:y>0.86381</cdr:y>
    </cdr:to>
    <cdr:sp macro="" textlink="">
      <cdr:nvSpPr>
        <cdr:cNvPr id="2" name="TextBox 1">
          <a:extLst xmlns:a="http://schemas.openxmlformats.org/drawingml/2006/main">
            <a:ext uri="{FF2B5EF4-FFF2-40B4-BE49-F238E27FC236}">
              <a16:creationId xmlns:a16="http://schemas.microsoft.com/office/drawing/2014/main" id="{4640A87D-4DDB-497C-85FC-A1A938E94928}"/>
            </a:ext>
          </a:extLst>
        </cdr:cNvPr>
        <cdr:cNvSpPr txBox="1"/>
      </cdr:nvSpPr>
      <cdr:spPr>
        <a:xfrm xmlns:a="http://schemas.openxmlformats.org/drawingml/2006/main">
          <a:off x="239485" y="2844346"/>
          <a:ext cx="1306285" cy="914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400" b="1" dirty="0"/>
            <a:t>Liberal</a:t>
          </a:r>
        </a:p>
      </cdr:txBody>
    </cdr:sp>
  </cdr:relSizeAnchor>
  <cdr:relSizeAnchor xmlns:cdr="http://schemas.openxmlformats.org/drawingml/2006/chartDrawing">
    <cdr:from>
      <cdr:x>0.06781</cdr:x>
      <cdr:y>0.27128</cdr:y>
    </cdr:from>
    <cdr:to>
      <cdr:x>0.06781</cdr:x>
      <cdr:y>0.62616</cdr:y>
    </cdr:to>
    <cdr:cxnSp macro="">
      <cdr:nvCxnSpPr>
        <cdr:cNvPr id="4" name="Straight Arrow Connector 3">
          <a:extLst xmlns:a="http://schemas.openxmlformats.org/drawingml/2006/main">
            <a:ext uri="{FF2B5EF4-FFF2-40B4-BE49-F238E27FC236}">
              <a16:creationId xmlns:a16="http://schemas.microsoft.com/office/drawing/2014/main" id="{EF20D1DC-0A37-43CC-9E9D-690345AB7546}"/>
            </a:ext>
          </a:extLst>
        </cdr:cNvPr>
        <cdr:cNvCxnSpPr/>
      </cdr:nvCxnSpPr>
      <cdr:spPr>
        <a:xfrm xmlns:a="http://schemas.openxmlformats.org/drawingml/2006/main">
          <a:off x="713014" y="1232283"/>
          <a:ext cx="0" cy="1612063"/>
        </a:xfrm>
        <a:prstGeom xmlns:a="http://schemas.openxmlformats.org/drawingml/2006/main" prst="straightConnector1">
          <a:avLst/>
        </a:prstGeom>
        <a:ln xmlns:a="http://schemas.openxmlformats.org/drawingml/2006/main" w="57150">
          <a:headEnd type="triangle"/>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0.30156</cdr:x>
      <cdr:y>0.22058</cdr:y>
    </cdr:from>
    <cdr:to>
      <cdr:x>0.38183</cdr:x>
      <cdr:y>0.42176</cdr:y>
    </cdr:to>
    <cdr:sp macro="" textlink="">
      <cdr:nvSpPr>
        <cdr:cNvPr id="3" name="TextBox 2">
          <a:extLst xmlns:a="http://schemas.openxmlformats.org/drawingml/2006/main">
            <a:ext uri="{FF2B5EF4-FFF2-40B4-BE49-F238E27FC236}">
              <a16:creationId xmlns:a16="http://schemas.microsoft.com/office/drawing/2014/main" id="{E6AC7AE2-4571-47E0-B8A2-847AE2365675}"/>
            </a:ext>
          </a:extLst>
        </cdr:cNvPr>
        <cdr:cNvSpPr txBox="1"/>
      </cdr:nvSpPr>
      <cdr:spPr>
        <a:xfrm xmlns:a="http://schemas.openxmlformats.org/drawingml/2006/main">
          <a:off x="3171092" y="1001981"/>
          <a:ext cx="844061" cy="91386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b="1" dirty="0"/>
            <a:t>median Republican</a:t>
          </a:r>
        </a:p>
      </cdr:txBody>
    </cdr:sp>
  </cdr:relSizeAnchor>
  <cdr:relSizeAnchor xmlns:cdr="http://schemas.openxmlformats.org/drawingml/2006/chartDrawing">
    <cdr:from>
      <cdr:x>0.54638</cdr:x>
      <cdr:y>0.42807</cdr:y>
    </cdr:from>
    <cdr:to>
      <cdr:x>0.6288</cdr:x>
      <cdr:y>0.62931</cdr:y>
    </cdr:to>
    <cdr:sp macro="" textlink="">
      <cdr:nvSpPr>
        <cdr:cNvPr id="5" name="TextBox 1">
          <a:extLst xmlns:a="http://schemas.openxmlformats.org/drawingml/2006/main">
            <a:ext uri="{FF2B5EF4-FFF2-40B4-BE49-F238E27FC236}">
              <a16:creationId xmlns:a16="http://schemas.microsoft.com/office/drawing/2014/main" id="{B2E623E9-2B76-4FEE-8E56-3EA29D683011}"/>
            </a:ext>
          </a:extLst>
        </cdr:cNvPr>
        <cdr:cNvSpPr txBox="1"/>
      </cdr:nvSpPr>
      <cdr:spPr>
        <a:xfrm xmlns:a="http://schemas.openxmlformats.org/drawingml/2006/main">
          <a:off x="5745480" y="1944516"/>
          <a:ext cx="866725" cy="914147"/>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dirty="0"/>
            <a:t>median Democrat</a:t>
          </a:r>
        </a:p>
      </cdr:txBody>
    </cdr:sp>
  </cdr:relSizeAnchor>
  <cdr:relSizeAnchor xmlns:cdr="http://schemas.openxmlformats.org/drawingml/2006/chartDrawing">
    <cdr:from>
      <cdr:x>0.35641</cdr:x>
      <cdr:y>0.30419</cdr:y>
    </cdr:from>
    <cdr:to>
      <cdr:x>0.38183</cdr:x>
      <cdr:y>0.37542</cdr:y>
    </cdr:to>
    <cdr:cxnSp macro="">
      <cdr:nvCxnSpPr>
        <cdr:cNvPr id="7" name="Straight Arrow Connector 6">
          <a:extLst xmlns:a="http://schemas.openxmlformats.org/drawingml/2006/main">
            <a:ext uri="{FF2B5EF4-FFF2-40B4-BE49-F238E27FC236}">
              <a16:creationId xmlns:a16="http://schemas.microsoft.com/office/drawing/2014/main" id="{8853F34E-1A47-45A0-BDF5-6117387ED9A5}"/>
            </a:ext>
          </a:extLst>
        </cdr:cNvPr>
        <cdr:cNvCxnSpPr/>
      </cdr:nvCxnSpPr>
      <cdr:spPr>
        <a:xfrm xmlns:a="http://schemas.openxmlformats.org/drawingml/2006/main">
          <a:off x="3747868" y="1381809"/>
          <a:ext cx="267286" cy="323557"/>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0.632</cdr:x>
      <cdr:y>0.50232</cdr:y>
    </cdr:from>
    <cdr:to>
      <cdr:x>0.67161</cdr:x>
      <cdr:y>0.57053</cdr:y>
    </cdr:to>
    <cdr:cxnSp macro="">
      <cdr:nvCxnSpPr>
        <cdr:cNvPr id="8" name="Straight Arrow Connector 7">
          <a:extLst xmlns:a="http://schemas.openxmlformats.org/drawingml/2006/main">
            <a:ext uri="{FF2B5EF4-FFF2-40B4-BE49-F238E27FC236}">
              <a16:creationId xmlns:a16="http://schemas.microsoft.com/office/drawing/2014/main" id="{261D1A15-E05D-42F0-BA01-AC970683EDCF}"/>
            </a:ext>
          </a:extLst>
        </cdr:cNvPr>
        <cdr:cNvCxnSpPr/>
      </cdr:nvCxnSpPr>
      <cdr:spPr>
        <a:xfrm xmlns:a="http://schemas.openxmlformats.org/drawingml/2006/main" flipH="1">
          <a:off x="6645812" y="2281810"/>
          <a:ext cx="416560" cy="30982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4.xml><?xml version="1.0" encoding="utf-8"?>
<c:userShapes xmlns:c="http://schemas.openxmlformats.org/drawingml/2006/chart">
  <cdr:relSizeAnchor xmlns:cdr="http://schemas.openxmlformats.org/drawingml/2006/chartDrawing">
    <cdr:from>
      <cdr:x>0</cdr:x>
      <cdr:y>0.1439</cdr:y>
    </cdr:from>
    <cdr:to>
      <cdr:x>0.08959</cdr:x>
      <cdr:y>0.36133</cdr:y>
    </cdr:to>
    <cdr:sp macro="" textlink="">
      <cdr:nvSpPr>
        <cdr:cNvPr id="2" name="TextBox 1">
          <a:extLst xmlns:a="http://schemas.openxmlformats.org/drawingml/2006/main">
            <a:ext uri="{FF2B5EF4-FFF2-40B4-BE49-F238E27FC236}">
              <a16:creationId xmlns:a16="http://schemas.microsoft.com/office/drawing/2014/main" id="{380D91B6-E1C1-4B9B-B83E-2EABFC506184}"/>
            </a:ext>
          </a:extLst>
        </cdr:cNvPr>
        <cdr:cNvSpPr txBox="1"/>
      </cdr:nvSpPr>
      <cdr:spPr>
        <a:xfrm xmlns:a="http://schemas.openxmlformats.org/drawingml/2006/main">
          <a:off x="0" y="578885"/>
          <a:ext cx="901147" cy="87464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400" b="1" dirty="0"/>
            <a:t>How Republicans see Democrats</a:t>
          </a:r>
        </a:p>
      </cdr:txBody>
    </cdr:sp>
  </cdr:relSizeAnchor>
  <cdr:relSizeAnchor xmlns:cdr="http://schemas.openxmlformats.org/drawingml/2006/chartDrawing">
    <cdr:from>
      <cdr:x>0</cdr:x>
      <cdr:y>0.59554</cdr:y>
    </cdr:from>
    <cdr:to>
      <cdr:x>0.09091</cdr:x>
      <cdr:y>0.82284</cdr:y>
    </cdr:to>
    <cdr:sp macro="" textlink="">
      <cdr:nvSpPr>
        <cdr:cNvPr id="3" name="TextBox 2">
          <a:extLst xmlns:a="http://schemas.openxmlformats.org/drawingml/2006/main">
            <a:ext uri="{FF2B5EF4-FFF2-40B4-BE49-F238E27FC236}">
              <a16:creationId xmlns:a16="http://schemas.microsoft.com/office/drawing/2014/main" id="{996BA714-633E-4327-8B4A-C4DE561718B7}"/>
            </a:ext>
          </a:extLst>
        </cdr:cNvPr>
        <cdr:cNvSpPr txBox="1"/>
      </cdr:nvSpPr>
      <cdr:spPr>
        <a:xfrm xmlns:a="http://schemas.openxmlformats.org/drawingml/2006/main">
          <a:off x="-1036320" y="2395675"/>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400" b="1" dirty="0"/>
            <a:t>How Democrats see Republicans</a:t>
          </a:r>
        </a:p>
      </cdr:txBody>
    </cdr:sp>
  </cdr:relSizeAnchor>
</c:userShapes>
</file>

<file path=ppt/drawings/drawing5.xml><?xml version="1.0" encoding="utf-8"?>
<c:userShapes xmlns:c="http://schemas.openxmlformats.org/drawingml/2006/chart">
  <cdr:relSizeAnchor xmlns:cdr="http://schemas.openxmlformats.org/drawingml/2006/chartDrawing">
    <cdr:from>
      <cdr:x>0.21984</cdr:x>
      <cdr:y>0.24485</cdr:y>
    </cdr:from>
    <cdr:to>
      <cdr:x>0.30395</cdr:x>
      <cdr:y>0.44824</cdr:y>
    </cdr:to>
    <cdr:sp macro="" textlink="">
      <cdr:nvSpPr>
        <cdr:cNvPr id="2" name="TextBox 1">
          <a:extLst xmlns:a="http://schemas.openxmlformats.org/drawingml/2006/main">
            <a:ext uri="{FF2B5EF4-FFF2-40B4-BE49-F238E27FC236}">
              <a16:creationId xmlns:a16="http://schemas.microsoft.com/office/drawing/2014/main" id="{BE225EDD-DD4D-4831-AE55-AB477FA57973}"/>
            </a:ext>
          </a:extLst>
        </cdr:cNvPr>
        <cdr:cNvSpPr txBox="1"/>
      </cdr:nvSpPr>
      <cdr:spPr>
        <a:xfrm xmlns:a="http://schemas.openxmlformats.org/drawingml/2006/main">
          <a:off x="2389871" y="1100797"/>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400" dirty="0"/>
            <a:t>Democrats</a:t>
          </a:r>
        </a:p>
      </cdr:txBody>
    </cdr:sp>
  </cdr:relSizeAnchor>
  <cdr:relSizeAnchor xmlns:cdr="http://schemas.openxmlformats.org/drawingml/2006/chartDrawing">
    <cdr:from>
      <cdr:x>0.6166</cdr:x>
      <cdr:y>0.55967</cdr:y>
    </cdr:from>
    <cdr:to>
      <cdr:x>0.70021</cdr:x>
      <cdr:y>0.76384</cdr:y>
    </cdr:to>
    <cdr:sp macro="" textlink="">
      <cdr:nvSpPr>
        <cdr:cNvPr id="4" name="TextBox 1">
          <a:extLst xmlns:a="http://schemas.openxmlformats.org/drawingml/2006/main">
            <a:ext uri="{FF2B5EF4-FFF2-40B4-BE49-F238E27FC236}">
              <a16:creationId xmlns:a16="http://schemas.microsoft.com/office/drawing/2014/main" id="{4BDBCA10-43B0-42AF-B60A-7E6B7008A27D}"/>
            </a:ext>
          </a:extLst>
        </cdr:cNvPr>
        <cdr:cNvSpPr txBox="1"/>
      </cdr:nvSpPr>
      <cdr:spPr>
        <a:xfrm xmlns:a="http://schemas.openxmlformats.org/drawingml/2006/main">
          <a:off x="6703181" y="2516163"/>
          <a:ext cx="908930" cy="917917"/>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400" dirty="0"/>
            <a:t>Republicans</a:t>
          </a:r>
        </a:p>
      </cdr:txBody>
    </cdr:sp>
  </cdr:relSizeAnchor>
  <cdr:relSizeAnchor xmlns:cdr="http://schemas.openxmlformats.org/drawingml/2006/chartDrawing">
    <cdr:from>
      <cdr:x>0.40143</cdr:x>
      <cdr:y>0.33861</cdr:y>
    </cdr:from>
    <cdr:to>
      <cdr:x>0.45578</cdr:x>
      <cdr:y>0.36364</cdr:y>
    </cdr:to>
    <cdr:cxnSp macro="">
      <cdr:nvCxnSpPr>
        <cdr:cNvPr id="6" name="Straight Arrow Connector 5">
          <a:extLst xmlns:a="http://schemas.openxmlformats.org/drawingml/2006/main">
            <a:ext uri="{FF2B5EF4-FFF2-40B4-BE49-F238E27FC236}">
              <a16:creationId xmlns:a16="http://schemas.microsoft.com/office/drawing/2014/main" id="{2DD10D45-9811-4B05-B93B-3330393BA60C}"/>
            </a:ext>
          </a:extLst>
        </cdr:cNvPr>
        <cdr:cNvCxnSpPr/>
      </cdr:nvCxnSpPr>
      <cdr:spPr>
        <a:xfrm xmlns:a="http://schemas.openxmlformats.org/drawingml/2006/main">
          <a:off x="3273028" y="1277190"/>
          <a:ext cx="443137" cy="9441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0.57181</cdr:x>
      <cdr:y>0.52334</cdr:y>
    </cdr:from>
    <cdr:to>
      <cdr:x>0.60287</cdr:x>
      <cdr:y>0.59531</cdr:y>
    </cdr:to>
    <cdr:cxnSp macro="">
      <cdr:nvCxnSpPr>
        <cdr:cNvPr id="14" name="Straight Arrow Connector 13">
          <a:extLst xmlns:a="http://schemas.openxmlformats.org/drawingml/2006/main">
            <a:ext uri="{FF2B5EF4-FFF2-40B4-BE49-F238E27FC236}">
              <a16:creationId xmlns:a16="http://schemas.microsoft.com/office/drawing/2014/main" id="{19F584D4-0305-452E-AF04-7162A4765AF3}"/>
            </a:ext>
          </a:extLst>
        </cdr:cNvPr>
        <cdr:cNvCxnSpPr/>
      </cdr:nvCxnSpPr>
      <cdr:spPr>
        <a:xfrm xmlns:a="http://schemas.openxmlformats.org/drawingml/2006/main" flipH="1" flipV="1">
          <a:off x="6216283" y="2352822"/>
          <a:ext cx="337625" cy="323556"/>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6.xml><?xml version="1.0" encoding="utf-8"?>
<c:userShapes xmlns:c="http://schemas.openxmlformats.org/drawingml/2006/chart">
  <cdr:relSizeAnchor xmlns:cdr="http://schemas.openxmlformats.org/drawingml/2006/chartDrawing">
    <cdr:from>
      <cdr:x>0.80127</cdr:x>
      <cdr:y>0.23508</cdr:y>
    </cdr:from>
    <cdr:to>
      <cdr:x>0.88538</cdr:x>
      <cdr:y>0.43847</cdr:y>
    </cdr:to>
    <cdr:sp macro="" textlink="">
      <cdr:nvSpPr>
        <cdr:cNvPr id="2" name="TextBox 1">
          <a:extLst xmlns:a="http://schemas.openxmlformats.org/drawingml/2006/main">
            <a:ext uri="{FF2B5EF4-FFF2-40B4-BE49-F238E27FC236}">
              <a16:creationId xmlns:a16="http://schemas.microsoft.com/office/drawing/2014/main" id="{31967CBA-1099-4A4A-A09F-44551527208E}"/>
            </a:ext>
          </a:extLst>
        </cdr:cNvPr>
        <cdr:cNvSpPr txBox="1"/>
      </cdr:nvSpPr>
      <cdr:spPr>
        <a:xfrm xmlns:a="http://schemas.openxmlformats.org/drawingml/2006/main">
          <a:off x="8710750" y="105686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800" dirty="0"/>
            <a:t>Democrats</a:t>
          </a:r>
        </a:p>
      </cdr:txBody>
    </cdr:sp>
  </cdr:relSizeAnchor>
  <cdr:relSizeAnchor xmlns:cdr="http://schemas.openxmlformats.org/drawingml/2006/chartDrawing">
    <cdr:from>
      <cdr:x>0.80249</cdr:x>
      <cdr:y>0.31614</cdr:y>
    </cdr:from>
    <cdr:to>
      <cdr:x>0.8866</cdr:x>
      <cdr:y>0.51953</cdr:y>
    </cdr:to>
    <cdr:sp macro="" textlink="">
      <cdr:nvSpPr>
        <cdr:cNvPr id="3" name="TextBox 2">
          <a:extLst xmlns:a="http://schemas.openxmlformats.org/drawingml/2006/main">
            <a:ext uri="{FF2B5EF4-FFF2-40B4-BE49-F238E27FC236}">
              <a16:creationId xmlns:a16="http://schemas.microsoft.com/office/drawing/2014/main" id="{0B6968CA-6BFC-426C-B6A1-9883FBA3C70C}"/>
            </a:ext>
          </a:extLst>
        </cdr:cNvPr>
        <cdr:cNvSpPr txBox="1"/>
      </cdr:nvSpPr>
      <cdr:spPr>
        <a:xfrm xmlns:a="http://schemas.openxmlformats.org/drawingml/2006/main">
          <a:off x="8724003" y="1421295"/>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a:p xmlns:a="http://schemas.openxmlformats.org/drawingml/2006/main">
          <a:r>
            <a:rPr lang="en-US" sz="2800" dirty="0"/>
            <a:t>Republicans</a:t>
          </a:r>
        </a:p>
      </cdr:txBody>
    </cdr:sp>
  </cdr:relSizeAnchor>
</c:userShapes>
</file>

<file path=ppt/drawings/drawing7.xml><?xml version="1.0" encoding="utf-8"?>
<c:userShapes xmlns:c="http://schemas.openxmlformats.org/drawingml/2006/chart">
  <cdr:relSizeAnchor xmlns:cdr="http://schemas.openxmlformats.org/drawingml/2006/chartDrawing">
    <cdr:from>
      <cdr:x>0</cdr:x>
      <cdr:y>0.6084</cdr:y>
    </cdr:from>
    <cdr:to>
      <cdr:x>0.09091</cdr:x>
      <cdr:y>0.83571</cdr:y>
    </cdr:to>
    <cdr:sp macro="" textlink="">
      <cdr:nvSpPr>
        <cdr:cNvPr id="2" name="TextBox 1">
          <a:extLst xmlns:a="http://schemas.openxmlformats.org/drawingml/2006/main">
            <a:ext uri="{FF2B5EF4-FFF2-40B4-BE49-F238E27FC236}">
              <a16:creationId xmlns:a16="http://schemas.microsoft.com/office/drawing/2014/main" id="{0CD312D3-A602-41A7-8023-7B10A8A5AF5E}"/>
            </a:ext>
          </a:extLst>
        </cdr:cNvPr>
        <cdr:cNvSpPr txBox="1"/>
      </cdr:nvSpPr>
      <cdr:spPr>
        <a:xfrm xmlns:a="http://schemas.openxmlformats.org/drawingml/2006/main">
          <a:off x="-1036320" y="2447442"/>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800" b="1" dirty="0">
              <a:solidFill>
                <a:schemeClr val="tx1"/>
              </a:solidFill>
            </a:rPr>
            <a:t>Democrats</a:t>
          </a:r>
        </a:p>
      </cdr:txBody>
    </cdr:sp>
  </cdr:relSizeAnchor>
  <cdr:relSizeAnchor xmlns:cdr="http://schemas.openxmlformats.org/drawingml/2006/chartDrawing">
    <cdr:from>
      <cdr:x>0</cdr:x>
      <cdr:y>0.22125</cdr:y>
    </cdr:from>
    <cdr:to>
      <cdr:x>0.09596</cdr:x>
      <cdr:y>0.44856</cdr:y>
    </cdr:to>
    <cdr:sp macro="" textlink="">
      <cdr:nvSpPr>
        <cdr:cNvPr id="3" name="TextBox 1">
          <a:extLst xmlns:a="http://schemas.openxmlformats.org/drawingml/2006/main">
            <a:ext uri="{FF2B5EF4-FFF2-40B4-BE49-F238E27FC236}">
              <a16:creationId xmlns:a16="http://schemas.microsoft.com/office/drawing/2014/main" id="{E9D3B716-2D2A-4F85-A28D-2079BD914951}"/>
            </a:ext>
          </a:extLst>
        </cdr:cNvPr>
        <cdr:cNvSpPr txBox="1"/>
      </cdr:nvSpPr>
      <cdr:spPr>
        <a:xfrm xmlns:a="http://schemas.openxmlformats.org/drawingml/2006/main">
          <a:off x="0" y="890027"/>
          <a:ext cx="965200" cy="9144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800" b="1" dirty="0">
              <a:solidFill>
                <a:schemeClr val="tx1"/>
              </a:solidFill>
            </a:rPr>
            <a:t>Republicans</a:t>
          </a:r>
        </a:p>
      </cdr:txBody>
    </cdr:sp>
  </cdr:relSizeAnchor>
</c:userShapes>
</file>

<file path=ppt/drawings/drawing8.xml><?xml version="1.0" encoding="utf-8"?>
<c:userShapes xmlns:c="http://schemas.openxmlformats.org/drawingml/2006/chart">
  <cdr:relSizeAnchor xmlns:cdr="http://schemas.openxmlformats.org/drawingml/2006/chartDrawing">
    <cdr:from>
      <cdr:x>0</cdr:x>
      <cdr:y>0.16071</cdr:y>
    </cdr:from>
    <cdr:to>
      <cdr:x>0.08411</cdr:x>
      <cdr:y>0.3641</cdr:y>
    </cdr:to>
    <cdr:sp macro="" textlink="">
      <cdr:nvSpPr>
        <cdr:cNvPr id="3" name="TextBox 2">
          <a:extLst xmlns:a="http://schemas.openxmlformats.org/drawingml/2006/main">
            <a:ext uri="{FF2B5EF4-FFF2-40B4-BE49-F238E27FC236}">
              <a16:creationId xmlns:a16="http://schemas.microsoft.com/office/drawing/2014/main" id="{12620574-1265-4572-A3BA-839E7E3C7E9A}"/>
            </a:ext>
          </a:extLst>
        </cdr:cNvPr>
        <cdr:cNvSpPr txBox="1"/>
      </cdr:nvSpPr>
      <cdr:spPr>
        <a:xfrm xmlns:a="http://schemas.openxmlformats.org/drawingml/2006/main">
          <a:off x="0" y="685800"/>
          <a:ext cx="685782" cy="86790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b="1" dirty="0"/>
            <a:t>Has the pandemic been made out to be a bigger deal than it actually is?</a:t>
          </a:r>
        </a:p>
      </cdr:txBody>
    </cdr:sp>
  </cdr:relSizeAnchor>
</c:userShapes>
</file>

<file path=ppt/drawings/drawing9.xml><?xml version="1.0" encoding="utf-8"?>
<c:userShapes xmlns:c="http://schemas.openxmlformats.org/drawingml/2006/chart">
  <cdr:relSizeAnchor xmlns:cdr="http://schemas.openxmlformats.org/drawingml/2006/chartDrawing">
    <cdr:from>
      <cdr:x>0.51876</cdr:x>
      <cdr:y>0.54524</cdr:y>
    </cdr:from>
    <cdr:to>
      <cdr:x>0.60287</cdr:x>
      <cdr:y>0.7455</cdr:y>
    </cdr:to>
    <cdr:sp macro="" textlink="">
      <cdr:nvSpPr>
        <cdr:cNvPr id="2" name="TextBox 1">
          <a:extLst xmlns:a="http://schemas.openxmlformats.org/drawingml/2006/main">
            <a:ext uri="{FF2B5EF4-FFF2-40B4-BE49-F238E27FC236}">
              <a16:creationId xmlns:a16="http://schemas.microsoft.com/office/drawing/2014/main" id="{13828E33-395F-49E7-948F-8CC1864CD898}"/>
            </a:ext>
          </a:extLst>
        </cdr:cNvPr>
        <cdr:cNvSpPr txBox="1"/>
      </cdr:nvSpPr>
      <cdr:spPr>
        <a:xfrm xmlns:a="http://schemas.openxmlformats.org/drawingml/2006/main">
          <a:off x="5639508" y="2451294"/>
          <a:ext cx="914400" cy="90033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400" dirty="0"/>
            <a:t>traditional print media</a:t>
          </a:r>
        </a:p>
      </cdr:txBody>
    </cdr:sp>
  </cdr:relSizeAnchor>
  <cdr:relSizeAnchor xmlns:cdr="http://schemas.openxmlformats.org/drawingml/2006/chartDrawing">
    <cdr:from>
      <cdr:x>0.48554</cdr:x>
      <cdr:y>0.4403</cdr:y>
    </cdr:from>
    <cdr:to>
      <cdr:x>0.54852</cdr:x>
      <cdr:y>0.56089</cdr:y>
    </cdr:to>
    <cdr:cxnSp macro="">
      <cdr:nvCxnSpPr>
        <cdr:cNvPr id="4" name="Straight Arrow Connector 3">
          <a:extLst xmlns:a="http://schemas.openxmlformats.org/drawingml/2006/main">
            <a:ext uri="{FF2B5EF4-FFF2-40B4-BE49-F238E27FC236}">
              <a16:creationId xmlns:a16="http://schemas.microsoft.com/office/drawing/2014/main" id="{15D1E4A1-32C9-437B-AC30-19B7D9D4138C}"/>
            </a:ext>
          </a:extLst>
        </cdr:cNvPr>
        <cdr:cNvCxnSpPr/>
      </cdr:nvCxnSpPr>
      <cdr:spPr>
        <a:xfrm xmlns:a="http://schemas.openxmlformats.org/drawingml/2006/main" flipH="1" flipV="1">
          <a:off x="5278437" y="1979497"/>
          <a:ext cx="684628" cy="542137"/>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0.69863</cdr:x>
      <cdr:y>0.26362</cdr:y>
    </cdr:from>
    <cdr:to>
      <cdr:x>0.78274</cdr:x>
      <cdr:y>0.46701</cdr:y>
    </cdr:to>
    <cdr:sp macro="" textlink="">
      <cdr:nvSpPr>
        <cdr:cNvPr id="7" name="TextBox 6">
          <a:extLst xmlns:a="http://schemas.openxmlformats.org/drawingml/2006/main">
            <a:ext uri="{FF2B5EF4-FFF2-40B4-BE49-F238E27FC236}">
              <a16:creationId xmlns:a16="http://schemas.microsoft.com/office/drawing/2014/main" id="{E4378175-F87E-44CF-9EEE-BEA8E498E144}"/>
            </a:ext>
          </a:extLst>
        </cdr:cNvPr>
        <cdr:cNvSpPr txBox="1"/>
      </cdr:nvSpPr>
      <cdr:spPr>
        <a:xfrm xmlns:a="http://schemas.openxmlformats.org/drawingml/2006/main">
          <a:off x="7594917" y="1185204"/>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400" dirty="0"/>
            <a:t>partisan media</a:t>
          </a:r>
        </a:p>
      </cdr:txBody>
    </cdr:sp>
  </cdr:relSizeAnchor>
  <cdr:relSizeAnchor xmlns:cdr="http://schemas.openxmlformats.org/drawingml/2006/chartDrawing">
    <cdr:from>
      <cdr:x>0.74651</cdr:x>
      <cdr:y>0.19166</cdr:y>
    </cdr:from>
    <cdr:to>
      <cdr:x>0.79697</cdr:x>
      <cdr:y>0.29179</cdr:y>
    </cdr:to>
    <cdr:cxnSp macro="">
      <cdr:nvCxnSpPr>
        <cdr:cNvPr id="9" name="Straight Arrow Connector 8">
          <a:extLst xmlns:a="http://schemas.openxmlformats.org/drawingml/2006/main">
            <a:ext uri="{FF2B5EF4-FFF2-40B4-BE49-F238E27FC236}">
              <a16:creationId xmlns:a16="http://schemas.microsoft.com/office/drawing/2014/main" id="{DE939630-A4E3-4C4B-B026-2C0CBBA0AA71}"/>
            </a:ext>
          </a:extLst>
        </cdr:cNvPr>
        <cdr:cNvCxnSpPr/>
      </cdr:nvCxnSpPr>
      <cdr:spPr>
        <a:xfrm xmlns:a="http://schemas.openxmlformats.org/drawingml/2006/main" flipH="1" flipV="1">
          <a:off x="8115423" y="861646"/>
          <a:ext cx="548639" cy="450166"/>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8AD8E4-EB8E-4BA2-A89F-14D3287ED206}" type="datetimeFigureOut">
              <a:rPr lang="en-US" smtClean="0"/>
              <a:t>4/7/2022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96EB5B-57BC-4A16-BD96-2C2C11C0F9F3}" type="slidenum">
              <a:rPr lang="en-US" smtClean="0"/>
              <a:t>‹#›</a:t>
            </a:fld>
            <a:endParaRPr lang="en-US"/>
          </a:p>
        </p:txBody>
      </p:sp>
    </p:spTree>
    <p:extLst>
      <p:ext uri="{BB962C8B-B14F-4D97-AF65-F5344CB8AC3E}">
        <p14:creationId xmlns:p14="http://schemas.microsoft.com/office/powerpoint/2010/main" val="1400340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29EA44-EC7E-42EC-814A-FD8F28E087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93358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29EA44-EC7E-42EC-814A-FD8F28E087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302211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Obviously, news media primarily function on supply side. But understanding of interaction between supply and demand-side dynamics is critical for thinking about potential policy responses.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618828-9E11-AE44-84B9-D5A701EF29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00367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kern="1200" dirty="0">
                <a:solidFill>
                  <a:schemeClr val="tx1"/>
                </a:solidFill>
                <a:effectLst/>
                <a:latin typeface="+mn-lt"/>
                <a:ea typeface="+mn-ea"/>
                <a:cs typeface="+mn-cs"/>
              </a:rPr>
              <a:t>IPSOS 2017  index based on answers from over 50,000 people to 28 questions on various topics: immigration levels, crime rates, teenage pregnancy, obesity levels, how happy people are, unemployment rates, smartphone ownership, etc.</a:t>
            </a:r>
            <a:endParaRPr lang="en-US" sz="18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DC7D54-E0E0-E84D-B3FC-A5E990EFE0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3539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0027CE-3130-4A1B-9235-4827E156385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23093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two exceptions are one of the Clinton-Bush debates and one of the Clinton-Dole debates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0027CE-3130-4A1B-9235-4827E156385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541943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618828-9E11-AE44-84B9-D5A701EF29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28825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12192" y="6053328"/>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Rectangle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Title 7"/>
          <p:cNvSpPr>
            <a:spLocks noGrp="1"/>
          </p:cNvSpPr>
          <p:nvPr>
            <p:ph type="ctrTitle"/>
          </p:nvPr>
        </p:nvSpPr>
        <p:spPr>
          <a:xfrm>
            <a:off x="3149600" y="4038600"/>
            <a:ext cx="8636000" cy="1828800"/>
          </a:xfrm>
        </p:spPr>
        <p:txBody>
          <a:bodyPr anchor="b"/>
          <a:lstStyle>
            <a:lvl1pPr>
              <a:defRPr cap="all" baseline="0"/>
            </a:lvl1pPr>
          </a:lstStyle>
          <a:p>
            <a:r>
              <a:rPr kumimoji="0" lang="en-US"/>
              <a:t>Click to edit Master title style</a:t>
            </a:r>
          </a:p>
        </p:txBody>
      </p:sp>
      <p:sp>
        <p:nvSpPr>
          <p:cNvPr id="9" name="Subtitle 8"/>
          <p:cNvSpPr>
            <a:spLocks noGrp="1"/>
          </p:cNvSpPr>
          <p:nvPr>
            <p:ph type="subTitle" idx="1"/>
          </p:nvPr>
        </p:nvSpPr>
        <p:spPr>
          <a:xfrm>
            <a:off x="3149600" y="6050037"/>
            <a:ext cx="89408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101600" y="6068699"/>
            <a:ext cx="2743200" cy="685800"/>
          </a:xfrm>
        </p:spPr>
        <p:txBody>
          <a:bodyPr>
            <a:noAutofit/>
          </a:bodyPr>
          <a:lstStyle>
            <a:lvl1pPr algn="ctr">
              <a:defRPr sz="2000">
                <a:solidFill>
                  <a:srgbClr val="FFFFFF"/>
                </a:solidFill>
              </a:defRPr>
            </a:lvl1pPr>
          </a:lstStyle>
          <a:p>
            <a:pPr algn="ctr" eaLnBrk="1" latinLnBrk="0" hangingPunct="1"/>
            <a:fld id="{23A271A1-F6D6-438B-A432-4747EE7ECD40}" type="datetimeFigureOut">
              <a:rPr lang="en-US" smtClean="0"/>
              <a:pPr algn="ctr" eaLnBrk="1" latinLnBrk="0" hangingPunct="1"/>
              <a:t>4/7/2022</a:t>
            </a:fld>
            <a:endParaRPr lang="en-US" sz="2000" dirty="0">
              <a:solidFill>
                <a:srgbClr val="FFFFFF"/>
              </a:solidFill>
            </a:endParaRPr>
          </a:p>
        </p:txBody>
      </p:sp>
      <p:sp>
        <p:nvSpPr>
          <p:cNvPr id="17" name="Footer Placeholder 16"/>
          <p:cNvSpPr>
            <a:spLocks noGrp="1"/>
          </p:cNvSpPr>
          <p:nvPr>
            <p:ph type="ftr" sz="quarter" idx="11"/>
          </p:nvPr>
        </p:nvSpPr>
        <p:spPr>
          <a:xfrm>
            <a:off x="2780524" y="236539"/>
            <a:ext cx="7823200" cy="365125"/>
          </a:xfrm>
        </p:spPr>
        <p:txBody>
          <a:bodyPr/>
          <a:lstStyle>
            <a:lvl1pPr algn="r">
              <a:defRPr>
                <a:solidFill>
                  <a:schemeClr val="tx2"/>
                </a:solidFill>
              </a:defRPr>
            </a:lvl1pPr>
          </a:lstStyle>
          <a:p>
            <a:pPr algn="r" eaLnBrk="1" latinLnBrk="0" hangingPunct="1"/>
            <a:endParaRPr kumimoji="0" lang="en-US" dirty="0">
              <a:solidFill>
                <a:schemeClr val="tx2"/>
              </a:solidFill>
            </a:endParaRPr>
          </a:p>
        </p:txBody>
      </p:sp>
      <p:sp>
        <p:nvSpPr>
          <p:cNvPr id="29" name="Slide Number Placeholder 28"/>
          <p:cNvSpPr>
            <a:spLocks noGrp="1"/>
          </p:cNvSpPr>
          <p:nvPr>
            <p:ph type="sldNum" sz="quarter" idx="12"/>
          </p:nvPr>
        </p:nvSpPr>
        <p:spPr>
          <a:xfrm>
            <a:off x="10668000" y="228600"/>
            <a:ext cx="11176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extLst>
      <p:ext uri="{BB962C8B-B14F-4D97-AF65-F5344CB8AC3E}">
        <p14:creationId xmlns:p14="http://schemas.microsoft.com/office/powerpoint/2010/main" val="87344894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3A271A1-F6D6-438B-A432-4747EE7ECD40}" type="datetimeFigureOut">
              <a:rPr lang="en-US" smtClean="0"/>
              <a:pPr/>
              <a:t>4/7/2022</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F0C94032-CD4C-4C25-B0C2-CEC720522D92}" type="slidenum">
              <a:rPr kumimoji="0" lang="en-US" smtClean="0"/>
              <a:pPr/>
              <a:t>‹#›</a:t>
            </a:fld>
            <a:endParaRPr kumimoji="0" lang="en-US"/>
          </a:p>
        </p:txBody>
      </p:sp>
    </p:spTree>
    <p:extLst>
      <p:ext uri="{BB962C8B-B14F-4D97-AF65-F5344CB8AC3E}">
        <p14:creationId xmlns:p14="http://schemas.microsoft.com/office/powerpoint/2010/main" val="762715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609601"/>
            <a:ext cx="27432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609600"/>
            <a:ext cx="74168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8737600" y="6248403"/>
            <a:ext cx="2946400" cy="365125"/>
          </a:xfrm>
        </p:spPr>
        <p:txBody>
          <a:bodyPr/>
          <a:lstStyle/>
          <a:p>
            <a:fld id="{23A271A1-F6D6-438B-A432-4747EE7ECD40}" type="datetimeFigureOut">
              <a:rPr lang="en-US" smtClean="0"/>
              <a:pPr/>
              <a:t>4/7/2022</a:t>
            </a:fld>
            <a:endParaRPr lang="en-US" dirty="0"/>
          </a:p>
        </p:txBody>
      </p:sp>
      <p:sp>
        <p:nvSpPr>
          <p:cNvPr id="5" name="Footer Placeholder 4"/>
          <p:cNvSpPr>
            <a:spLocks noGrp="1"/>
          </p:cNvSpPr>
          <p:nvPr>
            <p:ph type="ftr" sz="quarter" idx="11"/>
          </p:nvPr>
        </p:nvSpPr>
        <p:spPr>
          <a:xfrm>
            <a:off x="609602" y="6248208"/>
            <a:ext cx="7431311" cy="365125"/>
          </a:xfrm>
        </p:spPr>
        <p:txBody>
          <a:bodyPr/>
          <a:lstStyle/>
          <a:p>
            <a:endParaRPr kumimoji="0" lang="en-US" dirty="0"/>
          </a:p>
        </p:txBody>
      </p:sp>
      <p:sp>
        <p:nvSpPr>
          <p:cNvPr id="7" name="Rectangle 6"/>
          <p:cNvSpPr/>
          <p:nvPr/>
        </p:nvSpPr>
        <p:spPr bwMode="white">
          <a:xfrm>
            <a:off x="8128424" y="0"/>
            <a:ext cx="42672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8" name="Rectangle 7"/>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9" name="Rectangle 8"/>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6" name="Slide Number Placeholder 5"/>
          <p:cNvSpPr>
            <a:spLocks noGrp="1"/>
          </p:cNvSpPr>
          <p:nvPr>
            <p:ph type="sldNum" sz="quarter" idx="12"/>
          </p:nvPr>
        </p:nvSpPr>
        <p:spPr>
          <a:xfrm rot="5400000">
            <a:off x="8075084" y="103716"/>
            <a:ext cx="533400" cy="325968"/>
          </a:xfrm>
        </p:spPr>
        <p:txBody>
          <a:bodyPr/>
          <a:lstStyle/>
          <a:p>
            <a:fld id="{F0C94032-CD4C-4C25-B0C2-CEC720522D92}" type="slidenum">
              <a:rPr kumimoji="0" lang="en-US" smtClean="0"/>
              <a:pPr/>
              <a:t>‹#›</a:t>
            </a:fld>
            <a:endParaRPr kumimoji="0" lang="en-US" dirty="0"/>
          </a:p>
        </p:txBody>
      </p:sp>
    </p:spTree>
    <p:extLst>
      <p:ext uri="{BB962C8B-B14F-4D97-AF65-F5344CB8AC3E}">
        <p14:creationId xmlns:p14="http://schemas.microsoft.com/office/powerpoint/2010/main" val="1489859983"/>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68ED75-EBCD-834E-93BA-F63EF46E9656}" type="datetimeFigureOut">
              <a:rPr lang="en-US" smtClean="0"/>
              <a:pPr/>
              <a:t>4/7/2022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03B505-3E52-2047-ACDD-57D394456C25}" type="slidenum">
              <a:rPr lang="en-US" smtClean="0"/>
              <a:pPr/>
              <a:t>‹#›</a:t>
            </a:fld>
            <a:endParaRPr lang="en-US"/>
          </a:p>
        </p:txBody>
      </p:sp>
    </p:spTree>
    <p:extLst>
      <p:ext uri="{BB962C8B-B14F-4D97-AF65-F5344CB8AC3E}">
        <p14:creationId xmlns:p14="http://schemas.microsoft.com/office/powerpoint/2010/main" val="35594818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nstructionsl Slide">
    <p:spTree>
      <p:nvGrpSpPr>
        <p:cNvPr id="1" name=""/>
        <p:cNvGrpSpPr/>
        <p:nvPr/>
      </p:nvGrpSpPr>
      <p:grpSpPr>
        <a:xfrm>
          <a:off x="0" y="0"/>
          <a:ext cx="0" cy="0"/>
          <a:chOff x="0" y="0"/>
          <a:chExt cx="0" cy="0"/>
        </a:xfrm>
      </p:grpSpPr>
      <p:sp>
        <p:nvSpPr>
          <p:cNvPr id="24" name="Slide Number Placeholder 5"/>
          <p:cNvSpPr>
            <a:spLocks noGrp="1"/>
          </p:cNvSpPr>
          <p:nvPr>
            <p:ph type="sldNum" sz="quarter" idx="4"/>
          </p:nvPr>
        </p:nvSpPr>
        <p:spPr>
          <a:xfrm>
            <a:off x="10436045" y="6528815"/>
            <a:ext cx="1278151" cy="228600"/>
          </a:xfrm>
          <a:prstGeom prst="rect">
            <a:avLst/>
          </a:prstGeom>
        </p:spPr>
        <p:txBody>
          <a:bodyPr vert="horz" lIns="91440" tIns="45720" rIns="91440" bIns="45720" rtlCol="0" anchor="ctr"/>
          <a:lstStyle>
            <a:lvl1pPr algn="r">
              <a:defRPr sz="900" b="1">
                <a:solidFill>
                  <a:schemeClr val="tx2"/>
                </a:solidFill>
              </a:defRPr>
            </a:lvl1pPr>
          </a:lstStyle>
          <a:p>
            <a:fld id="{40BFEAB2-FD83-41F2-9787-AD5D1A1760CD}" type="slidenum">
              <a:rPr lang="en-US" smtClean="0"/>
              <a:pPr/>
              <a:t>‹#›</a:t>
            </a:fld>
            <a:endParaRPr lang="en-US"/>
          </a:p>
        </p:txBody>
      </p:sp>
      <p:sp>
        <p:nvSpPr>
          <p:cNvPr id="3" name="Content Placeholder 2"/>
          <p:cNvSpPr>
            <a:spLocks noGrp="1"/>
          </p:cNvSpPr>
          <p:nvPr>
            <p:ph sz="quarter" idx="10"/>
          </p:nvPr>
        </p:nvSpPr>
        <p:spPr>
          <a:xfrm>
            <a:off x="475488" y="1371600"/>
            <a:ext cx="11379200" cy="4616450"/>
          </a:xfrm>
        </p:spPr>
        <p:txBody>
          <a:bodyPr/>
          <a:lstStyle/>
          <a:p>
            <a:pPr lvl="0"/>
            <a:r>
              <a:rPr lang="en-US"/>
              <a:t>Edit Master text styles</a:t>
            </a:r>
          </a:p>
          <a:p>
            <a:pPr lvl="1"/>
            <a:r>
              <a:rPr lang="en-US"/>
              <a:t>Second level</a:t>
            </a:r>
          </a:p>
          <a:p>
            <a:pPr lvl="2"/>
            <a:r>
              <a:rPr lang="en-US"/>
              <a:t>Third level</a:t>
            </a:r>
          </a:p>
        </p:txBody>
      </p:sp>
      <p:sp>
        <p:nvSpPr>
          <p:cNvPr id="10" name="Title 1"/>
          <p:cNvSpPr>
            <a:spLocks noGrp="1"/>
          </p:cNvSpPr>
          <p:nvPr>
            <p:ph type="title"/>
          </p:nvPr>
        </p:nvSpPr>
        <p:spPr>
          <a:xfrm>
            <a:off x="1962913" y="274321"/>
            <a:ext cx="9907035" cy="822960"/>
          </a:xfrm>
        </p:spPr>
        <p:txBody>
          <a:bodyPr/>
          <a:lstStyle>
            <a:lvl1pPr>
              <a:defRPr>
                <a:solidFill>
                  <a:schemeClr val="tx2"/>
                </a:solidFill>
              </a:defRPr>
            </a:lvl1pPr>
          </a:lstStyle>
          <a:p>
            <a:r>
              <a:rPr lang="en-US"/>
              <a:t>Click to edit Master title style</a:t>
            </a:r>
          </a:p>
        </p:txBody>
      </p:sp>
      <p:pic>
        <p:nvPicPr>
          <p:cNvPr id="9" name="Picture 8" descr="A close up of a sign&#10;&#10;Description automatically generated">
            <a:extLst>
              <a:ext uri="{FF2B5EF4-FFF2-40B4-BE49-F238E27FC236}">
                <a16:creationId xmlns:a16="http://schemas.microsoft.com/office/drawing/2014/main" id="{20E0FA0B-E922-D649-BCC5-C8D22D94687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5847" y="343719"/>
            <a:ext cx="1173021" cy="879766"/>
          </a:xfrm>
          <a:prstGeom prst="rect">
            <a:avLst/>
          </a:prstGeom>
        </p:spPr>
      </p:pic>
    </p:spTree>
    <p:extLst>
      <p:ext uri="{BB962C8B-B14F-4D97-AF65-F5344CB8AC3E}">
        <p14:creationId xmlns:p14="http://schemas.microsoft.com/office/powerpoint/2010/main" val="2078957624"/>
      </p:ext>
    </p:extLst>
  </p:cSld>
  <p:clrMapOvr>
    <a:masterClrMapping/>
  </p:clrMapOvr>
  <p:extLst>
    <p:ext uri="{DCECCB84-F9BA-43D5-87BE-67443E8EF086}">
      <p15:sldGuideLst xmlns:p15="http://schemas.microsoft.com/office/powerpoint/2012/main">
        <p15:guide id="0" orient="horz" pos="206">
          <p15:clr>
            <a:srgbClr val="FBAE40"/>
          </p15:clr>
        </p15:guide>
        <p15:guide id="2" orient="horz" pos="377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6600" spc="-50" baseline="0">
                <a:solidFill>
                  <a:schemeClr val="tx1">
                    <a:lumMod val="85000"/>
                    <a:lumOff val="15000"/>
                  </a:schemeClr>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3600" cap="all" spc="200" baseline="0">
                <a:solidFill>
                  <a:schemeClr val="tx2"/>
                </a:solidFill>
                <a:latin typeface="Calibri" panose="020F0502020204030204" pitchFamily="34" charset="0"/>
                <a:cs typeface="Calibri" panose="020F0502020204030204" pitchFamily="34"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4" name="Date Placeholder 3"/>
          <p:cNvSpPr>
            <a:spLocks noGrp="1"/>
          </p:cNvSpPr>
          <p:nvPr>
            <p:ph type="dt" sz="half" idx="10"/>
          </p:nvPr>
        </p:nvSpPr>
        <p:spPr/>
        <p:txBody>
          <a:bodyPr/>
          <a:lstStyle/>
          <a:p>
            <a:fld id="{CF8CBE18-8BDC-4699-B296-9D349F88F6BF}" type="datetimeFigureOut">
              <a:rPr lang="en-US" smtClean="0"/>
              <a:t>4/7/2022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C24D70-2C5F-4900-8988-1EE03C826543}"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69179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ctr">
              <a:defRPr b="1">
                <a:solidFill>
                  <a:srgbClr val="0070C0"/>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F8CBE18-8BDC-4699-B296-9D349F88F6BF}" type="datetimeFigureOut">
              <a:rPr lang="en-US" smtClean="0"/>
              <a:t>4/7/2022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C24D70-2C5F-4900-8988-1EE03C826543}" type="slidenum">
              <a:rPr lang="en-US" smtClean="0"/>
              <a:t>‹#›</a:t>
            </a:fld>
            <a:endParaRPr lang="en-US"/>
          </a:p>
        </p:txBody>
      </p:sp>
    </p:spTree>
    <p:extLst>
      <p:ext uri="{BB962C8B-B14F-4D97-AF65-F5344CB8AC3E}">
        <p14:creationId xmlns:p14="http://schemas.microsoft.com/office/powerpoint/2010/main" val="19104112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F8CBE18-8BDC-4699-B296-9D349F88F6BF}" type="datetimeFigureOut">
              <a:rPr lang="en-US" smtClean="0"/>
              <a:t>4/7/2022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C24D70-2C5F-4900-8988-1EE03C826543}"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07227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F8CBE18-8BDC-4699-B296-9D349F88F6BF}" type="datetimeFigureOut">
              <a:rPr lang="en-US" smtClean="0"/>
              <a:t>4/7/2022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C24D70-2C5F-4900-8988-1EE03C826543}" type="slidenum">
              <a:rPr lang="en-US" smtClean="0"/>
              <a:t>‹#›</a:t>
            </a:fld>
            <a:endParaRPr lang="en-US"/>
          </a:p>
        </p:txBody>
      </p:sp>
    </p:spTree>
    <p:extLst>
      <p:ext uri="{BB962C8B-B14F-4D97-AF65-F5344CB8AC3E}">
        <p14:creationId xmlns:p14="http://schemas.microsoft.com/office/powerpoint/2010/main" val="13933237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F8CBE18-8BDC-4699-B296-9D349F88F6BF}" type="datetimeFigureOut">
              <a:rPr lang="en-US" smtClean="0"/>
              <a:t>4/7/2022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C24D70-2C5F-4900-8988-1EE03C826543}" type="slidenum">
              <a:rPr lang="en-US" smtClean="0"/>
              <a:t>‹#›</a:t>
            </a:fld>
            <a:endParaRPr lang="en-US"/>
          </a:p>
        </p:txBody>
      </p:sp>
    </p:spTree>
    <p:extLst>
      <p:ext uri="{BB962C8B-B14F-4D97-AF65-F5344CB8AC3E}">
        <p14:creationId xmlns:p14="http://schemas.microsoft.com/office/powerpoint/2010/main" val="7290146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F8CBE18-8BDC-4699-B296-9D349F88F6BF}" type="datetimeFigureOut">
              <a:rPr lang="en-US" smtClean="0"/>
              <a:t>4/7/2022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C24D70-2C5F-4900-8988-1EE03C826543}" type="slidenum">
              <a:rPr lang="en-US" smtClean="0"/>
              <a:t>‹#›</a:t>
            </a:fld>
            <a:endParaRPr lang="en-US"/>
          </a:p>
        </p:txBody>
      </p:sp>
    </p:spTree>
    <p:extLst>
      <p:ext uri="{BB962C8B-B14F-4D97-AF65-F5344CB8AC3E}">
        <p14:creationId xmlns:p14="http://schemas.microsoft.com/office/powerpoint/2010/main" val="1673038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6864" y="228600"/>
            <a:ext cx="10871200" cy="990600"/>
          </a:xfrm>
        </p:spPr>
        <p:txBody>
          <a:bodyPr/>
          <a:lstStyle>
            <a:lvl1pPr algn="ctr">
              <a:defRPr b="1">
                <a:solidFill>
                  <a:srgbClr val="0070C0"/>
                </a:solidFill>
              </a:defRPr>
            </a:lvl1pPr>
          </a:lstStyle>
          <a:p>
            <a:r>
              <a:rPr kumimoji="0" lang="en-US" dirty="0"/>
              <a:t>Click to edit Master title style</a:t>
            </a:r>
          </a:p>
        </p:txBody>
      </p:sp>
      <p:sp>
        <p:nvSpPr>
          <p:cNvPr id="4" name="Date Placeholder 3"/>
          <p:cNvSpPr>
            <a:spLocks noGrp="1"/>
          </p:cNvSpPr>
          <p:nvPr>
            <p:ph type="dt" sz="half" idx="10"/>
          </p:nvPr>
        </p:nvSpPr>
        <p:spPr/>
        <p:txBody>
          <a:bodyPr/>
          <a:lstStyle/>
          <a:p>
            <a:fld id="{23A271A1-F6D6-438B-A432-4747EE7ECD40}" type="datetimeFigureOut">
              <a:rPr lang="en-US" smtClean="0"/>
              <a:pPr/>
              <a:t>4/7/2022</a:t>
            </a:fld>
            <a:endParaRPr lang="en-US" dirty="0"/>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8" name="Content Placeholder 7"/>
          <p:cNvSpPr>
            <a:spLocks noGrp="1"/>
          </p:cNvSpPr>
          <p:nvPr>
            <p:ph sz="quarter" idx="1"/>
          </p:nvPr>
        </p:nvSpPr>
        <p:spPr>
          <a:xfrm>
            <a:off x="816864" y="1600200"/>
            <a:ext cx="10871200" cy="44958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13952184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F8CBE18-8BDC-4699-B296-9D349F88F6BF}" type="datetimeFigureOut">
              <a:rPr lang="en-US" smtClean="0"/>
              <a:t>4/7/2022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5FC24D70-2C5F-4900-8988-1EE03C826543}" type="slidenum">
              <a:rPr lang="en-US" smtClean="0"/>
              <a:t>‹#›</a:t>
            </a:fld>
            <a:endParaRPr lang="en-US"/>
          </a:p>
        </p:txBody>
      </p:sp>
    </p:spTree>
    <p:extLst>
      <p:ext uri="{BB962C8B-B14F-4D97-AF65-F5344CB8AC3E}">
        <p14:creationId xmlns:p14="http://schemas.microsoft.com/office/powerpoint/2010/main" val="15026466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F8CBE18-8BDC-4699-B296-9D349F88F6BF}" type="datetimeFigureOut">
              <a:rPr lang="en-US" smtClean="0"/>
              <a:t>4/7/2022</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FC24D70-2C5F-4900-8988-1EE03C826543}" type="slidenum">
              <a:rPr lang="en-US" smtClean="0"/>
              <a:t>‹#›</a:t>
            </a:fld>
            <a:endParaRPr lang="en-US"/>
          </a:p>
        </p:txBody>
      </p:sp>
    </p:spTree>
    <p:extLst>
      <p:ext uri="{BB962C8B-B14F-4D97-AF65-F5344CB8AC3E}">
        <p14:creationId xmlns:p14="http://schemas.microsoft.com/office/powerpoint/2010/main" val="34915769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F8CBE18-8BDC-4699-B296-9D349F88F6BF}" type="datetimeFigureOut">
              <a:rPr lang="en-US" smtClean="0"/>
              <a:t>4/7/2022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C24D70-2C5F-4900-8988-1EE03C826543}" type="slidenum">
              <a:rPr lang="en-US" smtClean="0"/>
              <a:t>‹#›</a:t>
            </a:fld>
            <a:endParaRPr lang="en-US"/>
          </a:p>
        </p:txBody>
      </p:sp>
    </p:spTree>
    <p:extLst>
      <p:ext uri="{BB962C8B-B14F-4D97-AF65-F5344CB8AC3E}">
        <p14:creationId xmlns:p14="http://schemas.microsoft.com/office/powerpoint/2010/main" val="27772823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8CBE18-8BDC-4699-B296-9D349F88F6BF}" type="datetimeFigureOut">
              <a:rPr lang="en-US" smtClean="0"/>
              <a:t>4/7/2022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C24D70-2C5F-4900-8988-1EE03C826543}" type="slidenum">
              <a:rPr lang="en-US" smtClean="0"/>
              <a:t>‹#›</a:t>
            </a:fld>
            <a:endParaRPr lang="en-US"/>
          </a:p>
        </p:txBody>
      </p:sp>
    </p:spTree>
    <p:extLst>
      <p:ext uri="{BB962C8B-B14F-4D97-AF65-F5344CB8AC3E}">
        <p14:creationId xmlns:p14="http://schemas.microsoft.com/office/powerpoint/2010/main" val="3313779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8CBE18-8BDC-4699-B296-9D349F88F6BF}" type="datetimeFigureOut">
              <a:rPr lang="en-US" smtClean="0"/>
              <a:t>4/7/2022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C24D70-2C5F-4900-8988-1EE03C826543}" type="slidenum">
              <a:rPr lang="en-US" smtClean="0"/>
              <a:t>‹#›</a:t>
            </a:fld>
            <a:endParaRPr lang="en-US"/>
          </a:p>
        </p:txBody>
      </p:sp>
    </p:spTree>
    <p:extLst>
      <p:ext uri="{BB962C8B-B14F-4D97-AF65-F5344CB8AC3E}">
        <p14:creationId xmlns:p14="http://schemas.microsoft.com/office/powerpoint/2010/main" val="40400767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Instructionsl Slide">
    <p:spTree>
      <p:nvGrpSpPr>
        <p:cNvPr id="1" name=""/>
        <p:cNvGrpSpPr/>
        <p:nvPr/>
      </p:nvGrpSpPr>
      <p:grpSpPr>
        <a:xfrm>
          <a:off x="0" y="0"/>
          <a:ext cx="0" cy="0"/>
          <a:chOff x="0" y="0"/>
          <a:chExt cx="0" cy="0"/>
        </a:xfrm>
      </p:grpSpPr>
      <p:sp>
        <p:nvSpPr>
          <p:cNvPr id="24" name="Slide Number Placeholder 5"/>
          <p:cNvSpPr>
            <a:spLocks noGrp="1"/>
          </p:cNvSpPr>
          <p:nvPr>
            <p:ph type="sldNum" sz="quarter" idx="4"/>
          </p:nvPr>
        </p:nvSpPr>
        <p:spPr>
          <a:xfrm>
            <a:off x="10436045" y="6528815"/>
            <a:ext cx="1278151" cy="228600"/>
          </a:xfrm>
          <a:prstGeom prst="rect">
            <a:avLst/>
          </a:prstGeom>
        </p:spPr>
        <p:txBody>
          <a:bodyPr vert="horz" lIns="91440" tIns="45720" rIns="91440" bIns="45720" rtlCol="0" anchor="ctr"/>
          <a:lstStyle>
            <a:lvl1pPr algn="r">
              <a:defRPr sz="900" b="1">
                <a:solidFill>
                  <a:schemeClr val="tx2"/>
                </a:solidFill>
              </a:defRPr>
            </a:lvl1pPr>
          </a:lstStyle>
          <a:p>
            <a:fld id="{40BFEAB2-FD83-41F2-9787-AD5D1A1760CD}" type="slidenum">
              <a:rPr lang="en-US" smtClean="0"/>
              <a:pPr/>
              <a:t>‹#›</a:t>
            </a:fld>
            <a:endParaRPr lang="en-US"/>
          </a:p>
        </p:txBody>
      </p:sp>
      <p:sp>
        <p:nvSpPr>
          <p:cNvPr id="3" name="Content Placeholder 2"/>
          <p:cNvSpPr>
            <a:spLocks noGrp="1"/>
          </p:cNvSpPr>
          <p:nvPr>
            <p:ph sz="quarter" idx="10"/>
          </p:nvPr>
        </p:nvSpPr>
        <p:spPr>
          <a:xfrm>
            <a:off x="475488" y="1371600"/>
            <a:ext cx="11379200" cy="4616450"/>
          </a:xfrm>
        </p:spPr>
        <p:txBody>
          <a:bodyPr/>
          <a:lstStyle/>
          <a:p>
            <a:pPr lvl="0"/>
            <a:r>
              <a:rPr lang="en-US"/>
              <a:t>Edit Master text styles</a:t>
            </a:r>
          </a:p>
          <a:p>
            <a:pPr lvl="1"/>
            <a:r>
              <a:rPr lang="en-US"/>
              <a:t>Second level</a:t>
            </a:r>
          </a:p>
          <a:p>
            <a:pPr lvl="2"/>
            <a:r>
              <a:rPr lang="en-US"/>
              <a:t>Third level</a:t>
            </a:r>
          </a:p>
        </p:txBody>
      </p:sp>
      <p:sp>
        <p:nvSpPr>
          <p:cNvPr id="10" name="Title 1"/>
          <p:cNvSpPr>
            <a:spLocks noGrp="1"/>
          </p:cNvSpPr>
          <p:nvPr>
            <p:ph type="title"/>
          </p:nvPr>
        </p:nvSpPr>
        <p:spPr>
          <a:xfrm>
            <a:off x="1962913" y="274321"/>
            <a:ext cx="9907035" cy="822960"/>
          </a:xfrm>
        </p:spPr>
        <p:txBody>
          <a:bodyPr/>
          <a:lstStyle>
            <a:lvl1pPr>
              <a:defRPr>
                <a:solidFill>
                  <a:schemeClr val="tx2"/>
                </a:solidFill>
              </a:defRPr>
            </a:lvl1pPr>
          </a:lstStyle>
          <a:p>
            <a:r>
              <a:rPr lang="en-US"/>
              <a:t>Click to edit Master title style</a:t>
            </a:r>
          </a:p>
        </p:txBody>
      </p:sp>
      <p:pic>
        <p:nvPicPr>
          <p:cNvPr id="9" name="Picture 8" descr="A close up of a sign&#10;&#10;Description automatically generated">
            <a:extLst>
              <a:ext uri="{FF2B5EF4-FFF2-40B4-BE49-F238E27FC236}">
                <a16:creationId xmlns:a16="http://schemas.microsoft.com/office/drawing/2014/main" id="{20E0FA0B-E922-D649-BCC5-C8D22D94687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5847" y="343719"/>
            <a:ext cx="1173021" cy="879766"/>
          </a:xfrm>
          <a:prstGeom prst="rect">
            <a:avLst/>
          </a:prstGeom>
        </p:spPr>
      </p:pic>
    </p:spTree>
    <p:extLst>
      <p:ext uri="{BB962C8B-B14F-4D97-AF65-F5344CB8AC3E}">
        <p14:creationId xmlns:p14="http://schemas.microsoft.com/office/powerpoint/2010/main" val="3218177442"/>
      </p:ext>
    </p:extLst>
  </p:cSld>
  <p:clrMapOvr>
    <a:masterClrMapping/>
  </p:clrMapOvr>
  <p:extLst>
    <p:ext uri="{DCECCB84-F9BA-43D5-87BE-67443E8EF086}">
      <p15:sldGuideLst xmlns:p15="http://schemas.microsoft.com/office/powerpoint/2012/main">
        <p15:guide id="0" orient="horz" pos="206">
          <p15:clr>
            <a:srgbClr val="FBAE40"/>
          </p15:clr>
        </p15:guide>
        <p15:guide id="2" orient="horz" pos="377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828801" y="2743200"/>
            <a:ext cx="9497484"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Rectangle 7"/>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Rectangle 8"/>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 name="Title 1"/>
          <p:cNvSpPr>
            <a:spLocks noGrp="1"/>
          </p:cNvSpPr>
          <p:nvPr>
            <p:ph type="title"/>
          </p:nvPr>
        </p:nvSpPr>
        <p:spPr>
          <a:xfrm>
            <a:off x="1828800" y="1600200"/>
            <a:ext cx="10160000" cy="990600"/>
          </a:xfrm>
        </p:spPr>
        <p:txBody>
          <a:bodyPr/>
          <a:lstStyle>
            <a:lvl1pPr algn="l">
              <a:buNone/>
              <a:defRPr sz="44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fld id="{23A271A1-F6D6-438B-A432-4747EE7ECD40}" type="datetimeFigureOut">
              <a:rPr lang="en-US" smtClean="0"/>
              <a:pPr/>
              <a:t>4/7/2022</a:t>
            </a:fld>
            <a:endParaRPr lang="en-US"/>
          </a:p>
        </p:txBody>
      </p:sp>
      <p:sp>
        <p:nvSpPr>
          <p:cNvPr id="13" name="Slide Number Placeholder 12"/>
          <p:cNvSpPr>
            <a:spLocks noGrp="1"/>
          </p:cNvSpPr>
          <p:nvPr>
            <p:ph type="sldNum" sz="quarter" idx="11"/>
          </p:nvPr>
        </p:nvSpPr>
        <p:spPr>
          <a:xfrm>
            <a:off x="0" y="1752600"/>
            <a:ext cx="1727200" cy="701676"/>
          </a:xfrm>
        </p:spPr>
        <p:txBody>
          <a:bodyPr>
            <a:noAutofit/>
          </a:bodyPr>
          <a:lstStyle>
            <a:lvl1pPr>
              <a:defRPr sz="2400">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2400" dirty="0">
              <a:solidFill>
                <a:srgbClr val="FFFFFF"/>
              </a:solidFill>
            </a:endParaRPr>
          </a:p>
        </p:txBody>
      </p:sp>
      <p:sp>
        <p:nvSpPr>
          <p:cNvPr id="14" name="Footer Placeholder 13"/>
          <p:cNvSpPr>
            <a:spLocks noGrp="1"/>
          </p:cNvSpPr>
          <p:nvPr>
            <p:ph type="ftr" sz="quarter" idx="12"/>
          </p:nvPr>
        </p:nvSpPr>
        <p:spPr/>
        <p:txBody>
          <a:bodyPr/>
          <a:lstStyle/>
          <a:p>
            <a:endParaRPr kumimoji="0" lang="en-US"/>
          </a:p>
        </p:txBody>
      </p:sp>
    </p:spTree>
    <p:extLst>
      <p:ext uri="{BB962C8B-B14F-4D97-AF65-F5344CB8AC3E}">
        <p14:creationId xmlns:p14="http://schemas.microsoft.com/office/powerpoint/2010/main" val="257401796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kumimoji="0" lang="en-US" dirty="0"/>
              <a:t>Click to edit Master title style</a:t>
            </a:r>
          </a:p>
        </p:txBody>
      </p:sp>
      <p:sp>
        <p:nvSpPr>
          <p:cNvPr id="9" name="Content Placeholder 8"/>
          <p:cNvSpPr>
            <a:spLocks noGrp="1"/>
          </p:cNvSpPr>
          <p:nvPr>
            <p:ph sz="quarter" idx="1"/>
          </p:nvPr>
        </p:nvSpPr>
        <p:spPr>
          <a:xfrm>
            <a:off x="812800" y="1589567"/>
            <a:ext cx="5181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6459868" y="1589567"/>
            <a:ext cx="5181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7"/>
          <p:cNvSpPr>
            <a:spLocks noGrp="1"/>
          </p:cNvSpPr>
          <p:nvPr>
            <p:ph type="dt" sz="half" idx="15"/>
          </p:nvPr>
        </p:nvSpPr>
        <p:spPr/>
        <p:txBody>
          <a:bodyPr rtlCol="0"/>
          <a:lstStyle/>
          <a:p>
            <a:fld id="{23A271A1-F6D6-438B-A432-4747EE7ECD40}" type="datetimeFigureOut">
              <a:rPr lang="en-US" smtClean="0"/>
              <a:pPr/>
              <a:t>4/7/2022</a:t>
            </a:fld>
            <a:endParaRPr lang="en-US"/>
          </a:p>
        </p:txBody>
      </p:sp>
      <p:sp>
        <p:nvSpPr>
          <p:cNvPr id="10" name="Slide Number Placeholder 9"/>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2" name="Footer Placeholder 11"/>
          <p:cNvSpPr>
            <a:spLocks noGrp="1"/>
          </p:cNvSpPr>
          <p:nvPr>
            <p:ph type="ftr" sz="quarter" idx="17"/>
          </p:nvPr>
        </p:nvSpPr>
        <p:spPr/>
        <p:txBody>
          <a:bodyPr rtlCol="0"/>
          <a:lstStyle/>
          <a:p>
            <a:endParaRPr kumimoji="0" lang="en-US"/>
          </a:p>
        </p:txBody>
      </p:sp>
    </p:spTree>
    <p:extLst>
      <p:ext uri="{BB962C8B-B14F-4D97-AF65-F5344CB8AC3E}">
        <p14:creationId xmlns:p14="http://schemas.microsoft.com/office/powerpoint/2010/main" val="3586321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11200" y="273050"/>
            <a:ext cx="108712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812800" y="2438400"/>
            <a:ext cx="51816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6400800" y="2438400"/>
            <a:ext cx="51816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p:txBody>
          <a:bodyPr rtlCol="0"/>
          <a:lstStyle/>
          <a:p>
            <a:fld id="{23A271A1-F6D6-438B-A432-4747EE7ECD40}" type="datetimeFigureOut">
              <a:rPr lang="en-US" smtClean="0"/>
              <a:pPr/>
              <a:t>4/7/2022</a:t>
            </a:fld>
            <a:endParaRPr lang="en-US"/>
          </a:p>
        </p:txBody>
      </p:sp>
      <p:sp>
        <p:nvSpPr>
          <p:cNvPr id="12" name="Slide Number Placeholder 11"/>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4" name="Footer Placeholder 13"/>
          <p:cNvSpPr>
            <a:spLocks noGrp="1"/>
          </p:cNvSpPr>
          <p:nvPr>
            <p:ph type="ftr" sz="quarter" idx="17"/>
          </p:nvPr>
        </p:nvSpPr>
        <p:spPr/>
        <p:txBody>
          <a:bodyPr rtlCol="0"/>
          <a:lstStyle/>
          <a:p>
            <a:endParaRPr kumimoji="0" lang="en-US"/>
          </a:p>
        </p:txBody>
      </p:sp>
      <p:sp>
        <p:nvSpPr>
          <p:cNvPr id="16" name="Text Placeholder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Tree>
    <p:extLst>
      <p:ext uri="{BB962C8B-B14F-4D97-AF65-F5344CB8AC3E}">
        <p14:creationId xmlns:p14="http://schemas.microsoft.com/office/powerpoint/2010/main" val="3440792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23A271A1-F6D6-438B-A432-4747EE7ECD40}" type="datetimeFigureOut">
              <a:rPr lang="en-US" smtClean="0"/>
              <a:pPr/>
              <a:t>4/7/2022</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Tree>
    <p:extLst>
      <p:ext uri="{BB962C8B-B14F-4D97-AF65-F5344CB8AC3E}">
        <p14:creationId xmlns:p14="http://schemas.microsoft.com/office/powerpoint/2010/main" val="21963797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A271A1-F6D6-438B-A432-4747EE7ECD40}" type="datetimeFigureOut">
              <a:rPr lang="en-US" smtClean="0"/>
              <a:pPr/>
              <a:t>4/7/2022</a:t>
            </a:fld>
            <a:endParaRPr lang="en-US"/>
          </a:p>
        </p:txBody>
      </p:sp>
      <p:sp>
        <p:nvSpPr>
          <p:cNvPr id="3" name="Footer Placeholder 2"/>
          <p:cNvSpPr>
            <a:spLocks noGrp="1"/>
          </p:cNvSpPr>
          <p:nvPr>
            <p:ph type="ftr" sz="quarter" idx="11"/>
          </p:nvPr>
        </p:nvSpPr>
        <p:spPr/>
        <p:txBody>
          <a:bodyPr/>
          <a:lstStyle/>
          <a:p>
            <a:endParaRPr kumimoji="0" lang="en-US" dirty="0"/>
          </a:p>
        </p:txBody>
      </p:sp>
      <p:sp>
        <p:nvSpPr>
          <p:cNvPr id="4" name="Slide Number Placeholder 3"/>
          <p:cNvSpPr>
            <a:spLocks noGrp="1"/>
          </p:cNvSpPr>
          <p:nvPr>
            <p:ph type="sldNum" sz="quarter" idx="12"/>
          </p:nvPr>
        </p:nvSpPr>
        <p:spPr>
          <a:xfrm>
            <a:off x="0" y="6248400"/>
            <a:ext cx="7112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extLst>
      <p:ext uri="{BB962C8B-B14F-4D97-AF65-F5344CB8AC3E}">
        <p14:creationId xmlns:p14="http://schemas.microsoft.com/office/powerpoint/2010/main" val="1809652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273050"/>
            <a:ext cx="10769600" cy="869950"/>
          </a:xfrm>
        </p:spPr>
        <p:txBody>
          <a:bodyPr anchor="ctr"/>
          <a:lstStyle>
            <a:lvl1pPr algn="l">
              <a:buNone/>
              <a:defRPr sz="4400" b="0"/>
            </a:lvl1pPr>
          </a:lstStyle>
          <a:p>
            <a:r>
              <a:rPr kumimoji="0" lang="en-US"/>
              <a:t>Click to edit Master title style</a:t>
            </a:r>
          </a:p>
        </p:txBody>
      </p:sp>
      <p:sp>
        <p:nvSpPr>
          <p:cNvPr id="5" name="Date Placeholder 4"/>
          <p:cNvSpPr>
            <a:spLocks noGrp="1"/>
          </p:cNvSpPr>
          <p:nvPr>
            <p:ph type="dt" sz="half" idx="10"/>
          </p:nvPr>
        </p:nvSpPr>
        <p:spPr/>
        <p:txBody>
          <a:bodyPr/>
          <a:lstStyle/>
          <a:p>
            <a:fld id="{23A271A1-F6D6-438B-A432-4747EE7ECD40}" type="datetimeFigureOut">
              <a:rPr lang="en-US" smtClean="0"/>
              <a:pPr/>
              <a:t>4/7/2022</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3" name="Text Placeholder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3149600" y="1752600"/>
            <a:ext cx="85344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1230891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2133600" y="5486400"/>
            <a:ext cx="97536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8" name="Rectangle 7"/>
          <p:cNvSpPr/>
          <p:nvPr/>
        </p:nvSpPr>
        <p:spPr bwMode="white">
          <a:xfrm>
            <a:off x="-12192" y="4572000"/>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Rectangle 8"/>
          <p:cNvSpPr/>
          <p:nvPr/>
        </p:nvSpPr>
        <p:spPr>
          <a:xfrm>
            <a:off x="-12192" y="4663440"/>
            <a:ext cx="195072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2060448" y="4654296"/>
            <a:ext cx="10131552"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 name="Title 1"/>
          <p:cNvSpPr>
            <a:spLocks noGrp="1"/>
          </p:cNvSpPr>
          <p:nvPr>
            <p:ph type="title"/>
          </p:nvPr>
        </p:nvSpPr>
        <p:spPr>
          <a:xfrm>
            <a:off x="2133600" y="4648200"/>
            <a:ext cx="9753600" cy="685800"/>
          </a:xfrm>
        </p:spPr>
        <p:txBody>
          <a:bodyPr anchor="ctr"/>
          <a:lstStyle>
            <a:lvl1pPr algn="l">
              <a:buNone/>
              <a:defRPr sz="2800" b="0">
                <a:solidFill>
                  <a:srgbClr val="FFFFFF"/>
                </a:solidFill>
              </a:defRPr>
            </a:lvl1pPr>
          </a:lstStyle>
          <a:p>
            <a:r>
              <a:rPr kumimoji="0" lang="en-US"/>
              <a:t>Click to edit Master title style</a:t>
            </a:r>
          </a:p>
        </p:txBody>
      </p:sp>
      <p:sp>
        <p:nvSpPr>
          <p:cNvPr id="11" name="Rectangle 10"/>
          <p:cNvSpPr/>
          <p:nvPr/>
        </p:nvSpPr>
        <p:spPr bwMode="white">
          <a:xfrm>
            <a:off x="1930400" y="0"/>
            <a:ext cx="134112"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2" name="Date Placeholder 11"/>
          <p:cNvSpPr>
            <a:spLocks noGrp="1"/>
          </p:cNvSpPr>
          <p:nvPr>
            <p:ph type="dt" sz="half" idx="10"/>
          </p:nvPr>
        </p:nvSpPr>
        <p:spPr>
          <a:xfrm>
            <a:off x="8331200" y="6248401"/>
            <a:ext cx="3556000" cy="365125"/>
          </a:xfrm>
        </p:spPr>
        <p:txBody>
          <a:bodyPr rtlCol="0"/>
          <a:lstStyle/>
          <a:p>
            <a:fld id="{23A271A1-F6D6-438B-A432-4747EE7ECD40}" type="datetimeFigureOut">
              <a:rPr lang="en-US" smtClean="0"/>
              <a:pPr/>
              <a:t>4/7/2022</a:t>
            </a:fld>
            <a:endParaRPr lang="en-US"/>
          </a:p>
        </p:txBody>
      </p:sp>
      <p:sp>
        <p:nvSpPr>
          <p:cNvPr id="13" name="Slide Number Placeholder 12"/>
          <p:cNvSpPr>
            <a:spLocks noGrp="1"/>
          </p:cNvSpPr>
          <p:nvPr>
            <p:ph type="sldNum" sz="quarter" idx="11"/>
          </p:nvPr>
        </p:nvSpPr>
        <p:spPr>
          <a:xfrm>
            <a:off x="0" y="4667249"/>
            <a:ext cx="1930400" cy="663578"/>
          </a:xfrm>
        </p:spPr>
        <p:txBody>
          <a:bodyPr rtlCol="0"/>
          <a:lstStyle>
            <a:lvl1pPr>
              <a:defRPr sz="2800"/>
            </a:lvl1pPr>
          </a:lstStyle>
          <a:p>
            <a:pPr algn="ctr" eaLnBrk="1" latinLnBrk="0" hangingPunct="1"/>
            <a:fld id="{F0C94032-CD4C-4C25-B0C2-CEC720522D92}" type="slidenum">
              <a:rPr kumimoji="0" lang="en-US" smtClean="0"/>
              <a:pPr algn="ctr" eaLnBrk="1" latinLnBrk="0" hangingPunct="1"/>
              <a:t>‹#›</a:t>
            </a:fld>
            <a:endParaRPr kumimoji="0" lang="en-US" sz="2800" dirty="0"/>
          </a:p>
        </p:txBody>
      </p:sp>
      <p:sp>
        <p:nvSpPr>
          <p:cNvPr id="14" name="Footer Placeholder 13"/>
          <p:cNvSpPr>
            <a:spLocks noGrp="1"/>
          </p:cNvSpPr>
          <p:nvPr>
            <p:ph type="ftr" sz="quarter" idx="12"/>
          </p:nvPr>
        </p:nvSpPr>
        <p:spPr>
          <a:xfrm>
            <a:off x="2133600" y="6248207"/>
            <a:ext cx="6096000" cy="365125"/>
          </a:xfrm>
        </p:spPr>
        <p:txBody>
          <a:bodyPr rtlCol="0"/>
          <a:lstStyle/>
          <a:p>
            <a:endParaRPr kumimoji="0" lang="en-US" dirty="0"/>
          </a:p>
        </p:txBody>
      </p:sp>
      <p:sp>
        <p:nvSpPr>
          <p:cNvPr id="3" name="Picture Placeholder 2"/>
          <p:cNvSpPr>
            <a:spLocks noGrp="1"/>
          </p:cNvSpPr>
          <p:nvPr>
            <p:ph type="pic" idx="1"/>
          </p:nvPr>
        </p:nvSpPr>
        <p:spPr>
          <a:xfrm>
            <a:off x="2080768" y="0"/>
            <a:ext cx="10111232" cy="4568952"/>
          </a:xfrm>
          <a:solidFill>
            <a:schemeClr val="accent1">
              <a:tint val="40000"/>
            </a:schemeClr>
          </a:solidFill>
          <a:ln>
            <a:noFill/>
          </a:ln>
        </p:spPr>
        <p:txBody>
          <a:bodyPr/>
          <a:lstStyle>
            <a:lvl1pPr marL="0" indent="0">
              <a:buNone/>
              <a:defRPr sz="3200"/>
            </a:lvl1pPr>
          </a:lstStyle>
          <a:p>
            <a:r>
              <a:rPr kumimoji="0" lang="en-US"/>
              <a:t>Click icon to add picture</a:t>
            </a:r>
            <a:endParaRPr kumimoji="0" lang="en-US" dirty="0"/>
          </a:p>
        </p:txBody>
      </p:sp>
    </p:spTree>
    <p:extLst>
      <p:ext uri="{BB962C8B-B14F-4D97-AF65-F5344CB8AC3E}">
        <p14:creationId xmlns:p14="http://schemas.microsoft.com/office/powerpoint/2010/main" val="403087286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812800" y="228600"/>
            <a:ext cx="108712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128000" y="6248401"/>
            <a:ext cx="3556000" cy="365125"/>
          </a:xfrm>
          <a:prstGeom prst="rect">
            <a:avLst/>
          </a:prstGeom>
        </p:spPr>
        <p:txBody>
          <a:bodyPr vert="horz" anchor="ctr" anchorCtr="0"/>
          <a:lstStyle>
            <a:lvl1pPr algn="l" eaLnBrk="1" latinLnBrk="0" hangingPunct="1">
              <a:defRPr kumimoji="0" sz="1400">
                <a:solidFill>
                  <a:schemeClr val="tx2"/>
                </a:solidFill>
              </a:defRPr>
            </a:lvl1pPr>
          </a:lstStyle>
          <a:p>
            <a:fld id="{23A271A1-F6D6-438B-A432-4747EE7ECD40}" type="datetimeFigureOut">
              <a:rPr lang="en-US" smtClean="0"/>
              <a:pPr/>
              <a:t>4/7/2022</a:t>
            </a:fld>
            <a:endParaRPr lang="en-US" sz="1400" dirty="0">
              <a:solidFill>
                <a:schemeClr val="tx2"/>
              </a:solidFill>
            </a:endParaRPr>
          </a:p>
        </p:txBody>
      </p:sp>
      <p:sp>
        <p:nvSpPr>
          <p:cNvPr id="3" name="Footer Placeholder 2"/>
          <p:cNvSpPr>
            <a:spLocks noGrp="1"/>
          </p:cNvSpPr>
          <p:nvPr>
            <p:ph type="ftr" sz="quarter" idx="3"/>
          </p:nvPr>
        </p:nvSpPr>
        <p:spPr>
          <a:xfrm>
            <a:off x="812801" y="6248207"/>
            <a:ext cx="7228111" cy="365125"/>
          </a:xfrm>
          <a:prstGeom prst="rect">
            <a:avLst/>
          </a:prstGeom>
        </p:spPr>
        <p:txBody>
          <a:bodyPr vert="horz" anchor="ctr"/>
          <a:lstStyle>
            <a:lvl1pPr algn="r" eaLnBrk="1" latinLnBrk="0" hangingPunct="1">
              <a:defRPr kumimoji="0" sz="1400">
                <a:solidFill>
                  <a:schemeClr val="tx2"/>
                </a:solidFill>
              </a:defRPr>
            </a:lvl1pPr>
          </a:lstStyle>
          <a:p>
            <a:pPr algn="r" eaLnBrk="1" latinLnBrk="0" hangingPunct="1"/>
            <a:endParaRPr kumimoji="0" lang="en-US" sz="1400" dirty="0">
              <a:solidFill>
                <a:schemeClr val="tx2"/>
              </a:solidFill>
            </a:endParaRPr>
          </a:p>
        </p:txBody>
      </p:sp>
      <p:sp>
        <p:nvSpPr>
          <p:cNvPr id="7" name="Rectangle 6"/>
          <p:cNvSpPr/>
          <p:nvPr/>
        </p:nvSpPr>
        <p:spPr bwMode="white">
          <a:xfrm>
            <a:off x="0" y="1234440"/>
            <a:ext cx="12192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Rectangle 7"/>
          <p:cNvSpPr/>
          <p:nvPr/>
        </p:nvSpPr>
        <p:spPr>
          <a:xfrm>
            <a:off x="0" y="1280160"/>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Rectangle 8"/>
          <p:cNvSpPr/>
          <p:nvPr/>
        </p:nvSpPr>
        <p:spPr>
          <a:xfrm>
            <a:off x="787400" y="1280160"/>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3" name="Slide Number Placeholder 22"/>
          <p:cNvSpPr>
            <a:spLocks noGrp="1"/>
          </p:cNvSpPr>
          <p:nvPr>
            <p:ph type="sldNum" sz="quarter" idx="4"/>
          </p:nvPr>
        </p:nvSpPr>
        <p:spPr>
          <a:xfrm>
            <a:off x="0" y="1272222"/>
            <a:ext cx="7112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1400" b="1" dirty="0">
              <a:solidFill>
                <a:srgbClr val="FFFFFF"/>
              </a:solidFill>
            </a:endParaRPr>
          </a:p>
        </p:txBody>
      </p:sp>
    </p:spTree>
    <p:extLst>
      <p:ext uri="{BB962C8B-B14F-4D97-AF65-F5344CB8AC3E}">
        <p14:creationId xmlns:p14="http://schemas.microsoft.com/office/powerpoint/2010/main" val="41771488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85" r:id="rId13"/>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F8CBE18-8BDC-4699-B296-9D349F88F6BF}" type="datetimeFigureOut">
              <a:rPr lang="en-US" smtClean="0"/>
              <a:t>4/7/2022</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5FC24D70-2C5F-4900-8988-1EE03C826543}"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915789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6"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chart" Target="../charts/chart9.xml"/></Relationships>
</file>

<file path=ppt/slides/_rels/slide2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jfi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6.jfif"/><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7.jf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8.jfi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f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716259"/>
            <a:ext cx="11943470" cy="4104758"/>
          </a:xfrm>
        </p:spPr>
        <p:txBody>
          <a:bodyPr>
            <a:noAutofit/>
          </a:bodyPr>
          <a:lstStyle/>
          <a:p>
            <a:pPr algn="ctr"/>
            <a:br>
              <a:rPr lang="en-US" sz="6600" dirty="0"/>
            </a:br>
            <a:br>
              <a:rPr lang="en-US" sz="6600" dirty="0"/>
            </a:br>
            <a:br>
              <a:rPr lang="en-US" sz="6600" dirty="0"/>
            </a:br>
            <a:br>
              <a:rPr lang="en-US" sz="5400" dirty="0"/>
            </a:br>
            <a:r>
              <a:rPr lang="en-US" sz="5400" dirty="0"/>
              <a:t>America’s Misinformation crisis</a:t>
            </a:r>
            <a:br>
              <a:rPr lang="en-US" sz="5400" dirty="0"/>
            </a:br>
            <a:r>
              <a:rPr lang="en-US" sz="3600" cap="small" dirty="0"/>
              <a:t>Tom Patterson</a:t>
            </a:r>
            <a:br>
              <a:rPr lang="en-US" sz="3600" dirty="0"/>
            </a:br>
            <a:br>
              <a:rPr lang="en-US" sz="3600" dirty="0"/>
            </a:br>
            <a:r>
              <a:rPr lang="en-US" sz="3600" dirty="0"/>
              <a:t>						</a:t>
            </a:r>
            <a:r>
              <a:rPr lang="en-US" sz="2400" cap="none" dirty="0"/>
              <a:t>“Once a country tolerates dishonesty, </a:t>
            </a:r>
            <a:br>
              <a:rPr lang="en-US" sz="2400" cap="none" dirty="0"/>
            </a:br>
            <a:r>
              <a:rPr lang="en-US" sz="2400" cap="none" dirty="0"/>
              <a:t>						then everything else falls apart.”</a:t>
            </a:r>
            <a:br>
              <a:rPr lang="en-US" sz="2400" cap="none" dirty="0"/>
            </a:br>
            <a:r>
              <a:rPr lang="en-US" sz="2400" cap="none" dirty="0"/>
              <a:t>							- columnist David Brooks</a:t>
            </a:r>
            <a:br>
              <a:rPr lang="en-US" sz="2400" dirty="0"/>
            </a:br>
            <a:endParaRPr lang="en-US" sz="2400" dirty="0"/>
          </a:p>
        </p:txBody>
      </p:sp>
      <p:sp>
        <p:nvSpPr>
          <p:cNvPr id="3" name="Subtitle 2"/>
          <p:cNvSpPr>
            <a:spLocks noGrp="1"/>
          </p:cNvSpPr>
          <p:nvPr>
            <p:ph type="subTitle" idx="1"/>
          </p:nvPr>
        </p:nvSpPr>
        <p:spPr/>
        <p:txBody>
          <a:bodyPr>
            <a:noAutofit/>
          </a:bodyPr>
          <a:lstStyle/>
          <a:p>
            <a:pPr algn="ctr"/>
            <a:r>
              <a:rPr lang="en-US" sz="3200" dirty="0"/>
              <a:t>McGraw Hill Webinar, April 7, 2022</a:t>
            </a:r>
          </a:p>
        </p:txBody>
      </p:sp>
    </p:spTree>
    <p:extLst>
      <p:ext uri="{BB962C8B-B14F-4D97-AF65-F5344CB8AC3E}">
        <p14:creationId xmlns:p14="http://schemas.microsoft.com/office/powerpoint/2010/main" val="4215948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74250-460B-427A-8C80-A84219E333F0}"/>
              </a:ext>
            </a:extLst>
          </p:cNvPr>
          <p:cNvSpPr>
            <a:spLocks noGrp="1"/>
          </p:cNvSpPr>
          <p:nvPr>
            <p:ph type="title"/>
          </p:nvPr>
        </p:nvSpPr>
        <p:spPr/>
        <p:txBody>
          <a:bodyPr>
            <a:normAutofit fontScale="90000"/>
          </a:bodyPr>
          <a:lstStyle/>
          <a:p>
            <a:r>
              <a:rPr lang="en-US" dirty="0"/>
              <a:t>It was a compliance problem –</a:t>
            </a:r>
            <a:br>
              <a:rPr lang="en-US" dirty="0"/>
            </a:br>
            <a:r>
              <a:rPr lang="en-US" dirty="0"/>
              <a:t>mask wearing three months into pandemic</a:t>
            </a:r>
          </a:p>
        </p:txBody>
      </p:sp>
      <p:graphicFrame>
        <p:nvGraphicFramePr>
          <p:cNvPr id="6" name="Content Placeholder 5">
            <a:extLst>
              <a:ext uri="{FF2B5EF4-FFF2-40B4-BE49-F238E27FC236}">
                <a16:creationId xmlns:a16="http://schemas.microsoft.com/office/drawing/2014/main" id="{F581EF14-8C60-4438-AAA0-2A9730301754}"/>
              </a:ext>
            </a:extLst>
          </p:cNvPr>
          <p:cNvGraphicFramePr>
            <a:graphicFrameLocks noGrp="1"/>
          </p:cNvGraphicFramePr>
          <p:nvPr>
            <p:ph sz="quarter" idx="1"/>
            <p:extLst>
              <p:ext uri="{D42A27DB-BD31-4B8C-83A1-F6EECF244321}">
                <p14:modId xmlns:p14="http://schemas.microsoft.com/office/powerpoint/2010/main" val="2673604413"/>
              </p:ext>
            </p:extLst>
          </p:nvPr>
        </p:nvGraphicFramePr>
        <p:xfrm>
          <a:off x="817563" y="1600200"/>
          <a:ext cx="10871200" cy="44958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C4DE785F-D996-412A-82E3-EA7D85980690}"/>
              </a:ext>
            </a:extLst>
          </p:cNvPr>
          <p:cNvSpPr txBox="1"/>
          <p:nvPr/>
        </p:nvSpPr>
        <p:spPr>
          <a:xfrm>
            <a:off x="453224" y="6400800"/>
            <a:ext cx="4336380" cy="369332"/>
          </a:xfrm>
          <a:prstGeom prst="rect">
            <a:avLst/>
          </a:prstGeom>
          <a:noFill/>
        </p:spPr>
        <p:txBody>
          <a:bodyPr wrap="none" rtlCol="0">
            <a:spAutoFit/>
          </a:bodyPr>
          <a:lstStyle/>
          <a:p>
            <a:r>
              <a:rPr lang="en-US" dirty="0"/>
              <a:t>Source: Pew Research Center poll, June 2020</a:t>
            </a:r>
          </a:p>
        </p:txBody>
      </p:sp>
    </p:spTree>
    <p:extLst>
      <p:ext uri="{BB962C8B-B14F-4D97-AF65-F5344CB8AC3E}">
        <p14:creationId xmlns:p14="http://schemas.microsoft.com/office/powerpoint/2010/main" val="3390846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EE6BE-CBDF-4484-B8E8-F538024A9C55}"/>
              </a:ext>
            </a:extLst>
          </p:cNvPr>
          <p:cNvSpPr>
            <a:spLocks noGrp="1"/>
          </p:cNvSpPr>
          <p:nvPr>
            <p:ph type="title"/>
          </p:nvPr>
        </p:nvSpPr>
        <p:spPr/>
        <p:txBody>
          <a:bodyPr/>
          <a:lstStyle/>
          <a:p>
            <a:r>
              <a:rPr lang="en-US" dirty="0"/>
              <a:t>It was a compliance problem</a:t>
            </a:r>
          </a:p>
        </p:txBody>
      </p:sp>
      <p:graphicFrame>
        <p:nvGraphicFramePr>
          <p:cNvPr id="6" name="Content Placeholder 5">
            <a:extLst>
              <a:ext uri="{FF2B5EF4-FFF2-40B4-BE49-F238E27FC236}">
                <a16:creationId xmlns:a16="http://schemas.microsoft.com/office/drawing/2014/main" id="{CA1C06CC-083D-4BD6-AB0D-C85CC607406A}"/>
              </a:ext>
            </a:extLst>
          </p:cNvPr>
          <p:cNvGraphicFramePr>
            <a:graphicFrameLocks noGrp="1"/>
          </p:cNvGraphicFramePr>
          <p:nvPr>
            <p:ph sz="quarter" idx="1"/>
            <p:extLst>
              <p:ext uri="{D42A27DB-BD31-4B8C-83A1-F6EECF244321}">
                <p14:modId xmlns:p14="http://schemas.microsoft.com/office/powerpoint/2010/main" val="3629333471"/>
              </p:ext>
            </p:extLst>
          </p:nvPr>
        </p:nvGraphicFramePr>
        <p:xfrm>
          <a:off x="816864" y="1574357"/>
          <a:ext cx="10871899" cy="486619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CE9E1351-C9E3-497A-83DD-21EF26881A1E}"/>
              </a:ext>
            </a:extLst>
          </p:cNvPr>
          <p:cNvSpPr txBox="1"/>
          <p:nvPr/>
        </p:nvSpPr>
        <p:spPr>
          <a:xfrm>
            <a:off x="516834" y="6440557"/>
            <a:ext cx="6138407" cy="307777"/>
          </a:xfrm>
          <a:prstGeom prst="rect">
            <a:avLst/>
          </a:prstGeom>
          <a:noFill/>
        </p:spPr>
        <p:txBody>
          <a:bodyPr wrap="square" rtlCol="0">
            <a:spAutoFit/>
          </a:bodyPr>
          <a:lstStyle/>
          <a:p>
            <a:r>
              <a:rPr lang="en-US" sz="1400" dirty="0"/>
              <a:t>Sources: U.S. Centers for Disease Control; Public Health Agency of Canada </a:t>
            </a:r>
          </a:p>
        </p:txBody>
      </p:sp>
    </p:spTree>
    <p:extLst>
      <p:ext uri="{BB962C8B-B14F-4D97-AF65-F5344CB8AC3E}">
        <p14:creationId xmlns:p14="http://schemas.microsoft.com/office/powerpoint/2010/main" val="2670661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EF932-2508-4C83-BF1A-B4620FEFEA6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ED8B282-2C2B-427C-9E60-6E6E0075A126}"/>
              </a:ext>
            </a:extLst>
          </p:cNvPr>
          <p:cNvSpPr>
            <a:spLocks noGrp="1"/>
          </p:cNvSpPr>
          <p:nvPr>
            <p:ph sz="quarter" idx="1"/>
          </p:nvPr>
        </p:nvSpPr>
        <p:spPr>
          <a:xfrm>
            <a:off x="816864" y="2552368"/>
            <a:ext cx="10871200" cy="3543631"/>
          </a:xfrm>
        </p:spPr>
        <p:txBody>
          <a:bodyPr>
            <a:normAutofit/>
          </a:bodyPr>
          <a:lstStyle/>
          <a:p>
            <a:pPr marL="0" indent="0" algn="ctr">
              <a:buNone/>
            </a:pPr>
            <a:r>
              <a:rPr lang="en-US" sz="4400" dirty="0"/>
              <a:t>America’s Misinformation Problem</a:t>
            </a:r>
          </a:p>
        </p:txBody>
      </p:sp>
    </p:spTree>
    <p:extLst>
      <p:ext uri="{BB962C8B-B14F-4D97-AF65-F5344CB8AC3E}">
        <p14:creationId xmlns:p14="http://schemas.microsoft.com/office/powerpoint/2010/main" val="435076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C0154-F4DB-6742-B645-25D47E15A41B}"/>
              </a:ext>
            </a:extLst>
          </p:cNvPr>
          <p:cNvSpPr>
            <a:spLocks noGrp="1"/>
          </p:cNvSpPr>
          <p:nvPr>
            <p:ph type="title"/>
          </p:nvPr>
        </p:nvSpPr>
        <p:spPr>
          <a:xfrm>
            <a:off x="1673290" y="419101"/>
            <a:ext cx="8770775" cy="868680"/>
          </a:xfrm>
        </p:spPr>
        <p:txBody>
          <a:bodyPr>
            <a:noAutofit/>
          </a:bodyPr>
          <a:lstStyle/>
          <a:p>
            <a:r>
              <a:rPr lang="en-US" sz="4000" dirty="0">
                <a:solidFill>
                  <a:schemeClr val="tx1"/>
                </a:solidFill>
              </a:rPr>
              <a:t>Americans Hold a Lot of False Beliefs</a:t>
            </a:r>
          </a:p>
        </p:txBody>
      </p:sp>
      <p:graphicFrame>
        <p:nvGraphicFramePr>
          <p:cNvPr id="4" name="Content Placeholder 3">
            <a:extLst>
              <a:ext uri="{FF2B5EF4-FFF2-40B4-BE49-F238E27FC236}">
                <a16:creationId xmlns:a16="http://schemas.microsoft.com/office/drawing/2014/main" id="{9CDD5192-AB3D-DE4E-B48B-146C04509892}"/>
              </a:ext>
            </a:extLst>
          </p:cNvPr>
          <p:cNvGraphicFramePr>
            <a:graphicFrameLocks noGrp="1"/>
          </p:cNvGraphicFramePr>
          <p:nvPr>
            <p:ph idx="1"/>
          </p:nvPr>
        </p:nvGraphicFramePr>
        <p:xfrm>
          <a:off x="2115327" y="1557451"/>
          <a:ext cx="7886700" cy="4846319"/>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081393C3-BD0A-3748-847E-A6865A4A9031}"/>
              </a:ext>
            </a:extLst>
          </p:cNvPr>
          <p:cNvSpPr txBox="1"/>
          <p:nvPr/>
        </p:nvSpPr>
        <p:spPr>
          <a:xfrm>
            <a:off x="1673289" y="6277946"/>
            <a:ext cx="276203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2060"/>
                </a:solidFill>
                <a:effectLst/>
                <a:uLnTx/>
                <a:uFillTx/>
                <a:latin typeface="Tw Cen MT"/>
                <a:ea typeface="+mn-ea"/>
                <a:cs typeface="+mn-cs"/>
              </a:rPr>
              <a:t>Source: IPSOS Survey, 2017</a:t>
            </a:r>
          </a:p>
        </p:txBody>
      </p:sp>
      <p:sp>
        <p:nvSpPr>
          <p:cNvPr id="5" name="TextBox 4">
            <a:extLst>
              <a:ext uri="{FF2B5EF4-FFF2-40B4-BE49-F238E27FC236}">
                <a16:creationId xmlns:a16="http://schemas.microsoft.com/office/drawing/2014/main" id="{0B971C78-4486-4D3F-91A8-2B6D656F9707}"/>
              </a:ext>
            </a:extLst>
          </p:cNvPr>
          <p:cNvSpPr txBox="1"/>
          <p:nvPr/>
        </p:nvSpPr>
        <p:spPr>
          <a:xfrm>
            <a:off x="8733220" y="2397868"/>
            <a:ext cx="1992853"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Tw Cen MT"/>
                <a:ea typeface="+mn-ea"/>
                <a:cs typeface="+mn-cs"/>
              </a:rPr>
              <a:t>Based on responses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Tw Cen MT"/>
                <a:ea typeface="+mn-ea"/>
                <a:cs typeface="+mn-cs"/>
              </a:rPr>
              <a:t>to 28 factual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Tw Cen MT"/>
                <a:ea typeface="+mn-ea"/>
                <a:cs typeface="+mn-cs"/>
              </a:rPr>
              <a:t>questions</a:t>
            </a:r>
          </a:p>
        </p:txBody>
      </p:sp>
      <p:sp>
        <p:nvSpPr>
          <p:cNvPr id="6" name="Oval 5">
            <a:extLst>
              <a:ext uri="{FF2B5EF4-FFF2-40B4-BE49-F238E27FC236}">
                <a16:creationId xmlns:a16="http://schemas.microsoft.com/office/drawing/2014/main" id="{DF756AB9-DD9D-4D69-9067-C142195AB90F}"/>
              </a:ext>
            </a:extLst>
          </p:cNvPr>
          <p:cNvSpPr/>
          <p:nvPr/>
        </p:nvSpPr>
        <p:spPr>
          <a:xfrm>
            <a:off x="2688195" y="5300549"/>
            <a:ext cx="931624" cy="325677"/>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Tree>
    <p:extLst>
      <p:ext uri="{BB962C8B-B14F-4D97-AF65-F5344CB8AC3E}">
        <p14:creationId xmlns:p14="http://schemas.microsoft.com/office/powerpoint/2010/main" val="969497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664F5-50C8-4FE3-8CBA-DDF2C5AFC0DE}"/>
              </a:ext>
            </a:extLst>
          </p:cNvPr>
          <p:cNvSpPr>
            <a:spLocks noGrp="1"/>
          </p:cNvSpPr>
          <p:nvPr>
            <p:ph type="title"/>
          </p:nvPr>
        </p:nvSpPr>
        <p:spPr>
          <a:xfrm>
            <a:off x="304799" y="228600"/>
            <a:ext cx="11622157" cy="990600"/>
          </a:xfrm>
        </p:spPr>
        <p:txBody>
          <a:bodyPr>
            <a:normAutofit/>
          </a:bodyPr>
          <a:lstStyle/>
          <a:p>
            <a:r>
              <a:rPr lang="en-US" dirty="0"/>
              <a:t>Examples of recent factual claims</a:t>
            </a:r>
          </a:p>
        </p:txBody>
      </p:sp>
      <p:sp>
        <p:nvSpPr>
          <p:cNvPr id="3" name="Content Placeholder 2">
            <a:extLst>
              <a:ext uri="{FF2B5EF4-FFF2-40B4-BE49-F238E27FC236}">
                <a16:creationId xmlns:a16="http://schemas.microsoft.com/office/drawing/2014/main" id="{366FAF02-70C6-4BAD-9376-97989C924263}"/>
              </a:ext>
            </a:extLst>
          </p:cNvPr>
          <p:cNvSpPr>
            <a:spLocks noGrp="1"/>
          </p:cNvSpPr>
          <p:nvPr>
            <p:ph sz="quarter" idx="1"/>
          </p:nvPr>
        </p:nvSpPr>
        <p:spPr>
          <a:xfrm>
            <a:off x="816863" y="1600200"/>
            <a:ext cx="11282371" cy="5029200"/>
          </a:xfrm>
        </p:spPr>
        <p:txBody>
          <a:bodyPr>
            <a:normAutofit/>
          </a:bodyPr>
          <a:lstStyle/>
          <a:p>
            <a:pPr marL="0" indent="0">
              <a:buNone/>
            </a:pPr>
            <a:r>
              <a:rPr lang="en-US" dirty="0">
                <a:solidFill>
                  <a:srgbClr val="0070C0"/>
                </a:solidFill>
              </a:rPr>
              <a:t>Donald Trump faked having Covid-19 in order to win sympathy votes</a:t>
            </a:r>
          </a:p>
          <a:p>
            <a:pPr marL="0" indent="0">
              <a:buNone/>
            </a:pPr>
            <a:r>
              <a:rPr lang="en-US" dirty="0"/>
              <a:t>Joe Biden is mentally impaired</a:t>
            </a:r>
          </a:p>
          <a:p>
            <a:pPr marL="0" indent="0">
              <a:buNone/>
            </a:pPr>
            <a:r>
              <a:rPr lang="en-US" dirty="0">
                <a:solidFill>
                  <a:srgbClr val="0070C0"/>
                </a:solidFill>
              </a:rPr>
              <a:t>Dr. Anthony </a:t>
            </a:r>
            <a:r>
              <a:rPr lang="en-US" dirty="0" err="1">
                <a:solidFill>
                  <a:srgbClr val="0070C0"/>
                </a:solidFill>
              </a:rPr>
              <a:t>Fauci</a:t>
            </a:r>
            <a:r>
              <a:rPr lang="en-US" dirty="0">
                <a:solidFill>
                  <a:srgbClr val="0070C0"/>
                </a:solidFill>
              </a:rPr>
              <a:t> funded a lab in Wuhan to develop the coronavirus</a:t>
            </a:r>
          </a:p>
          <a:p>
            <a:pPr marL="0" indent="0">
              <a:buNone/>
            </a:pPr>
            <a:r>
              <a:rPr lang="en-US" dirty="0"/>
              <a:t>If reelected, Donald Trump planned to eliminate social security and Medicare</a:t>
            </a:r>
          </a:p>
          <a:p>
            <a:pPr marL="0" indent="0">
              <a:buNone/>
            </a:pPr>
            <a:r>
              <a:rPr lang="en-US" dirty="0">
                <a:solidFill>
                  <a:srgbClr val="0070C0"/>
                </a:solidFill>
              </a:rPr>
              <a:t>Kamala Harris was not born in United States</a:t>
            </a:r>
          </a:p>
          <a:p>
            <a:pPr marL="0" indent="0">
              <a:buNone/>
            </a:pPr>
            <a:r>
              <a:rPr lang="en-US" dirty="0"/>
              <a:t>CDC manipulated numbers to exaggerate number of dead from Covid-19</a:t>
            </a:r>
          </a:p>
          <a:p>
            <a:pPr marL="0" indent="0">
              <a:buNone/>
            </a:pPr>
            <a:r>
              <a:rPr lang="en-US" dirty="0">
                <a:solidFill>
                  <a:srgbClr val="0070C0"/>
                </a:solidFill>
              </a:rPr>
              <a:t>President Trump went to the hospital while president after suffering a stroke</a:t>
            </a:r>
          </a:p>
          <a:p>
            <a:pPr marL="0" indent="0">
              <a:buNone/>
            </a:pPr>
            <a:r>
              <a:rPr lang="en-US" dirty="0"/>
              <a:t>Vote counting machines overcounted the Biden vote</a:t>
            </a:r>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26617179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FED38-C3E8-4F83-AB6E-6036A9185594}"/>
              </a:ext>
            </a:extLst>
          </p:cNvPr>
          <p:cNvSpPr>
            <a:spLocks noGrp="1"/>
          </p:cNvSpPr>
          <p:nvPr>
            <p:ph type="title"/>
          </p:nvPr>
        </p:nvSpPr>
        <p:spPr/>
        <p:txBody>
          <a:bodyPr>
            <a:normAutofit fontScale="90000"/>
          </a:bodyPr>
          <a:lstStyle/>
          <a:p>
            <a:pPr algn="ctr"/>
            <a:r>
              <a:rPr lang="en-US" dirty="0"/>
              <a:t>None are true, but each is believed </a:t>
            </a:r>
            <a:br>
              <a:rPr lang="en-US" dirty="0"/>
            </a:br>
            <a:r>
              <a:rPr lang="en-US" dirty="0"/>
              <a:t>by tens of millions of Americans</a:t>
            </a:r>
          </a:p>
        </p:txBody>
      </p:sp>
      <p:graphicFrame>
        <p:nvGraphicFramePr>
          <p:cNvPr id="6" name="Content Placeholder 5">
            <a:extLst>
              <a:ext uri="{FF2B5EF4-FFF2-40B4-BE49-F238E27FC236}">
                <a16:creationId xmlns:a16="http://schemas.microsoft.com/office/drawing/2014/main" id="{A4621EFE-F700-4CA0-BAA6-2B3F0C3C4D45}"/>
              </a:ext>
            </a:extLst>
          </p:cNvPr>
          <p:cNvGraphicFramePr>
            <a:graphicFrameLocks noGrp="1"/>
          </p:cNvGraphicFramePr>
          <p:nvPr>
            <p:ph sz="quarter" idx="1"/>
          </p:nvPr>
        </p:nvGraphicFramePr>
        <p:xfrm>
          <a:off x="817563" y="1600200"/>
          <a:ext cx="10871200" cy="44958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DCC00F8-D01A-45AD-9515-AA547E8736DE}"/>
              </a:ext>
            </a:extLst>
          </p:cNvPr>
          <p:cNvSpPr txBox="1"/>
          <p:nvPr/>
        </p:nvSpPr>
        <p:spPr>
          <a:xfrm>
            <a:off x="344557" y="6281530"/>
            <a:ext cx="773692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Tw Cen MT"/>
                <a:ea typeface="+mn-ea"/>
                <a:cs typeface="+mn-cs"/>
              </a:rPr>
              <a:t>Source: Indiana University’s Observatory on Social Media survey, November 2020</a:t>
            </a:r>
          </a:p>
        </p:txBody>
      </p:sp>
    </p:spTree>
    <p:extLst>
      <p:ext uri="{BB962C8B-B14F-4D97-AF65-F5344CB8AC3E}">
        <p14:creationId xmlns:p14="http://schemas.microsoft.com/office/powerpoint/2010/main" val="16657436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15CD8-40AA-4C33-B109-83C8E2190FA6}"/>
              </a:ext>
            </a:extLst>
          </p:cNvPr>
          <p:cNvSpPr>
            <a:spLocks noGrp="1"/>
          </p:cNvSpPr>
          <p:nvPr>
            <p:ph type="title"/>
          </p:nvPr>
        </p:nvSpPr>
        <p:spPr>
          <a:xfrm>
            <a:off x="436098" y="228600"/>
            <a:ext cx="11251966" cy="990600"/>
          </a:xfrm>
        </p:spPr>
        <p:txBody>
          <a:bodyPr>
            <a:noAutofit/>
          </a:bodyPr>
          <a:lstStyle/>
          <a:p>
            <a:r>
              <a:rPr lang="en-US" sz="4800" dirty="0"/>
              <a:t>Explaining Rise in Misinformation</a:t>
            </a:r>
          </a:p>
        </p:txBody>
      </p:sp>
      <p:sp>
        <p:nvSpPr>
          <p:cNvPr id="3" name="Content Placeholder 2">
            <a:extLst>
              <a:ext uri="{FF2B5EF4-FFF2-40B4-BE49-F238E27FC236}">
                <a16:creationId xmlns:a16="http://schemas.microsoft.com/office/drawing/2014/main" id="{39CEAF7C-B7B4-42D7-B301-9DA184107BDB}"/>
              </a:ext>
            </a:extLst>
          </p:cNvPr>
          <p:cNvSpPr>
            <a:spLocks noGrp="1"/>
          </p:cNvSpPr>
          <p:nvPr>
            <p:ph sz="quarter" idx="1"/>
          </p:nvPr>
        </p:nvSpPr>
        <p:spPr>
          <a:xfrm>
            <a:off x="816864" y="2743200"/>
            <a:ext cx="10871200" cy="3352800"/>
          </a:xfrm>
        </p:spPr>
        <p:txBody>
          <a:bodyPr>
            <a:normAutofit/>
          </a:bodyPr>
          <a:lstStyle/>
          <a:p>
            <a:pPr marL="0" indent="0" algn="ctr">
              <a:buNone/>
            </a:pPr>
            <a:r>
              <a:rPr lang="en-US" sz="5400" b="1" dirty="0"/>
              <a:t>Party Polarization</a:t>
            </a:r>
          </a:p>
        </p:txBody>
      </p:sp>
    </p:spTree>
    <p:extLst>
      <p:ext uri="{BB962C8B-B14F-4D97-AF65-F5344CB8AC3E}">
        <p14:creationId xmlns:p14="http://schemas.microsoft.com/office/powerpoint/2010/main" val="41026197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9321E-7844-4772-ADD1-A2C432B00DDE}"/>
              </a:ext>
            </a:extLst>
          </p:cNvPr>
          <p:cNvSpPr>
            <a:spLocks noGrp="1"/>
          </p:cNvSpPr>
          <p:nvPr>
            <p:ph type="title"/>
          </p:nvPr>
        </p:nvSpPr>
        <p:spPr>
          <a:xfrm>
            <a:off x="1097280" y="-113016"/>
            <a:ext cx="10058400" cy="1582588"/>
          </a:xfrm>
        </p:spPr>
        <p:txBody>
          <a:bodyPr>
            <a:normAutofit/>
          </a:bodyPr>
          <a:lstStyle/>
          <a:p>
            <a:pPr algn="ctr"/>
            <a:r>
              <a:rPr lang="en-US" dirty="0">
                <a:solidFill>
                  <a:srgbClr val="002060"/>
                </a:solidFill>
              </a:rPr>
              <a:t>Our partisan divide –</a:t>
            </a:r>
            <a:br>
              <a:rPr lang="en-US" dirty="0">
                <a:solidFill>
                  <a:srgbClr val="002060"/>
                </a:solidFill>
              </a:rPr>
            </a:br>
            <a:r>
              <a:rPr lang="en-US" dirty="0">
                <a:solidFill>
                  <a:srgbClr val="002060"/>
                </a:solidFill>
              </a:rPr>
              <a:t>ideological polarization</a:t>
            </a:r>
          </a:p>
        </p:txBody>
      </p:sp>
      <p:graphicFrame>
        <p:nvGraphicFramePr>
          <p:cNvPr id="6" name="Content Placeholder 5">
            <a:extLst>
              <a:ext uri="{FF2B5EF4-FFF2-40B4-BE49-F238E27FC236}">
                <a16:creationId xmlns:a16="http://schemas.microsoft.com/office/drawing/2014/main" id="{7CBF54CD-50B1-4C1A-A424-B69055AC3E72}"/>
              </a:ext>
            </a:extLst>
          </p:cNvPr>
          <p:cNvGraphicFramePr>
            <a:graphicFrameLocks noGrp="1"/>
          </p:cNvGraphicFramePr>
          <p:nvPr>
            <p:ph idx="1"/>
          </p:nvPr>
        </p:nvGraphicFramePr>
        <p:xfrm>
          <a:off x="838200" y="1825625"/>
          <a:ext cx="10515600" cy="4542518"/>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4A711A16-00C5-4A9D-A337-8334C3BDEC31}"/>
              </a:ext>
            </a:extLst>
          </p:cNvPr>
          <p:cNvSpPr txBox="1"/>
          <p:nvPr/>
        </p:nvSpPr>
        <p:spPr>
          <a:xfrm>
            <a:off x="1077686" y="2596243"/>
            <a:ext cx="1841017"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a:ea typeface="+mn-ea"/>
                <a:cs typeface="+mn-cs"/>
              </a:rPr>
              <a:t>Conservative</a:t>
            </a:r>
          </a:p>
        </p:txBody>
      </p:sp>
      <p:sp>
        <p:nvSpPr>
          <p:cNvPr id="8" name="TextBox 7">
            <a:extLst>
              <a:ext uri="{FF2B5EF4-FFF2-40B4-BE49-F238E27FC236}">
                <a16:creationId xmlns:a16="http://schemas.microsoft.com/office/drawing/2014/main" id="{37629705-0D69-4CF5-91CC-601F08E7F870}"/>
              </a:ext>
            </a:extLst>
          </p:cNvPr>
          <p:cNvSpPr txBox="1"/>
          <p:nvPr/>
        </p:nvSpPr>
        <p:spPr>
          <a:xfrm>
            <a:off x="555171" y="6492875"/>
            <a:ext cx="5395644"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Source: Derived from Pew Research Center’s polls</a:t>
            </a:r>
          </a:p>
        </p:txBody>
      </p:sp>
    </p:spTree>
    <p:extLst>
      <p:ext uri="{BB962C8B-B14F-4D97-AF65-F5344CB8AC3E}">
        <p14:creationId xmlns:p14="http://schemas.microsoft.com/office/powerpoint/2010/main" val="30169952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418BC-5475-484C-927C-CEA47F941C45}"/>
              </a:ext>
            </a:extLst>
          </p:cNvPr>
          <p:cNvSpPr>
            <a:spLocks noGrp="1"/>
          </p:cNvSpPr>
          <p:nvPr>
            <p:ph type="title"/>
          </p:nvPr>
        </p:nvSpPr>
        <p:spPr>
          <a:xfrm>
            <a:off x="1066800" y="-86926"/>
            <a:ext cx="10058400" cy="1197640"/>
          </a:xfrm>
        </p:spPr>
        <p:txBody>
          <a:bodyPr>
            <a:normAutofit fontScale="90000"/>
          </a:bodyPr>
          <a:lstStyle/>
          <a:p>
            <a:r>
              <a:rPr lang="en-US" dirty="0">
                <a:solidFill>
                  <a:srgbClr val="002060"/>
                </a:solidFill>
              </a:rPr>
              <a:t>Our partisan divide –</a:t>
            </a:r>
            <a:br>
              <a:rPr lang="en-US" dirty="0">
                <a:solidFill>
                  <a:srgbClr val="002060"/>
                </a:solidFill>
              </a:rPr>
            </a:br>
            <a:r>
              <a:rPr lang="en-US" dirty="0">
                <a:solidFill>
                  <a:srgbClr val="002060"/>
                </a:solidFill>
              </a:rPr>
              <a:t>affective polarization</a:t>
            </a:r>
          </a:p>
        </p:txBody>
      </p:sp>
      <p:graphicFrame>
        <p:nvGraphicFramePr>
          <p:cNvPr id="6" name="Content Placeholder 5">
            <a:extLst>
              <a:ext uri="{FF2B5EF4-FFF2-40B4-BE49-F238E27FC236}">
                <a16:creationId xmlns:a16="http://schemas.microsoft.com/office/drawing/2014/main" id="{E1F42E7C-4386-44EC-983A-354D80D05668}"/>
              </a:ext>
            </a:extLst>
          </p:cNvPr>
          <p:cNvGraphicFramePr>
            <a:graphicFrameLocks noGrp="1"/>
          </p:cNvGraphicFramePr>
          <p:nvPr>
            <p:ph idx="1"/>
            <p:extLst>
              <p:ext uri="{D42A27DB-BD31-4B8C-83A1-F6EECF244321}">
                <p14:modId xmlns:p14="http://schemas.microsoft.com/office/powerpoint/2010/main" val="1380017714"/>
              </p:ext>
            </p:extLst>
          </p:nvPr>
        </p:nvGraphicFramePr>
        <p:xfrm>
          <a:off x="1036320" y="1737360"/>
          <a:ext cx="10058400" cy="402272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D991855F-416C-4CCF-A56E-232F4B09D07A}"/>
              </a:ext>
            </a:extLst>
          </p:cNvPr>
          <p:cNvSpPr txBox="1"/>
          <p:nvPr/>
        </p:nvSpPr>
        <p:spPr>
          <a:xfrm>
            <a:off x="265043" y="6386731"/>
            <a:ext cx="425841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Source: CBS News poll, February, 2021</a:t>
            </a:r>
          </a:p>
        </p:txBody>
      </p:sp>
    </p:spTree>
    <p:extLst>
      <p:ext uri="{BB962C8B-B14F-4D97-AF65-F5344CB8AC3E}">
        <p14:creationId xmlns:p14="http://schemas.microsoft.com/office/powerpoint/2010/main" val="37199858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3833F-EBE0-44B1-8C01-C1B18BEE05F1}"/>
              </a:ext>
            </a:extLst>
          </p:cNvPr>
          <p:cNvSpPr>
            <a:spLocks noGrp="1"/>
          </p:cNvSpPr>
          <p:nvPr>
            <p:ph type="title"/>
          </p:nvPr>
        </p:nvSpPr>
        <p:spPr/>
        <p:txBody>
          <a:bodyPr>
            <a:normAutofit/>
          </a:bodyPr>
          <a:lstStyle/>
          <a:p>
            <a:pPr algn="ctr"/>
            <a:r>
              <a:rPr lang="en-US" dirty="0"/>
              <a:t>Why Polarization Matters</a:t>
            </a:r>
          </a:p>
        </p:txBody>
      </p:sp>
      <p:sp>
        <p:nvSpPr>
          <p:cNvPr id="3" name="Content Placeholder 2">
            <a:extLst>
              <a:ext uri="{FF2B5EF4-FFF2-40B4-BE49-F238E27FC236}">
                <a16:creationId xmlns:a16="http://schemas.microsoft.com/office/drawing/2014/main" id="{22379F17-D809-4D01-8366-7D8FAE147D39}"/>
              </a:ext>
            </a:extLst>
          </p:cNvPr>
          <p:cNvSpPr>
            <a:spLocks noGrp="1"/>
          </p:cNvSpPr>
          <p:nvPr>
            <p:ph sz="quarter" idx="1"/>
          </p:nvPr>
        </p:nvSpPr>
        <p:spPr>
          <a:xfrm>
            <a:off x="538480" y="1828800"/>
            <a:ext cx="10982960" cy="4800600"/>
          </a:xfrm>
        </p:spPr>
        <p:txBody>
          <a:bodyPr>
            <a:normAutofit fontScale="55000" lnSpcReduction="20000"/>
          </a:bodyPr>
          <a:lstStyle/>
          <a:p>
            <a:pPr marL="0" indent="0">
              <a:lnSpc>
                <a:spcPct val="110000"/>
              </a:lnSpc>
              <a:spcBef>
                <a:spcPts val="0"/>
              </a:spcBef>
              <a:spcAft>
                <a:spcPts val="600"/>
              </a:spcAft>
              <a:buNone/>
            </a:pPr>
            <a:r>
              <a:rPr lang="en-US" sz="5100" b="1" dirty="0"/>
              <a:t>Party polarization heightens:</a:t>
            </a:r>
          </a:p>
          <a:p>
            <a:pPr marL="0" indent="0">
              <a:lnSpc>
                <a:spcPct val="110000"/>
              </a:lnSpc>
              <a:spcBef>
                <a:spcPts val="0"/>
              </a:spcBef>
              <a:spcAft>
                <a:spcPts val="600"/>
              </a:spcAft>
              <a:buNone/>
            </a:pPr>
            <a:endParaRPr lang="en-US" sz="3800" b="1" dirty="0"/>
          </a:p>
          <a:p>
            <a:pPr marL="0" indent="0">
              <a:lnSpc>
                <a:spcPct val="110000"/>
              </a:lnSpc>
              <a:spcBef>
                <a:spcPts val="0"/>
              </a:spcBef>
              <a:spcAft>
                <a:spcPts val="600"/>
              </a:spcAft>
              <a:buNone/>
            </a:pPr>
            <a:r>
              <a:rPr lang="en-US" sz="3800" b="1" dirty="0"/>
              <a:t>	Cue-taking (heuristic “shortcuts”)</a:t>
            </a:r>
            <a:r>
              <a:rPr lang="en-US" sz="3800" dirty="0"/>
              <a:t>– Our tendency to accept at face value claims made by 	our party leaders and by like-minded media sources and reject those coming from other 	side.</a:t>
            </a:r>
            <a:endParaRPr lang="en-US" sz="3800" b="1" dirty="0"/>
          </a:p>
          <a:p>
            <a:pPr marL="0" indent="0">
              <a:lnSpc>
                <a:spcPct val="110000"/>
              </a:lnSpc>
              <a:spcBef>
                <a:spcPts val="0"/>
              </a:spcBef>
              <a:spcAft>
                <a:spcPts val="600"/>
              </a:spcAft>
              <a:buNone/>
            </a:pPr>
            <a:endParaRPr lang="en-US" sz="3800" b="1" dirty="0"/>
          </a:p>
          <a:p>
            <a:pPr marL="0" indent="0">
              <a:lnSpc>
                <a:spcPct val="110000"/>
              </a:lnSpc>
              <a:spcBef>
                <a:spcPts val="0"/>
              </a:spcBef>
              <a:spcAft>
                <a:spcPts val="600"/>
              </a:spcAft>
              <a:buNone/>
            </a:pPr>
            <a:r>
              <a:rPr lang="en-US" sz="3800" b="1" dirty="0"/>
              <a:t>	Confirmation Bias: </a:t>
            </a:r>
            <a:r>
              <a:rPr lang="en-US" sz="3800" dirty="0"/>
              <a:t>Our psychological tendency to interpret claims in ways that confirm 	our preexisting partisan beliefs and biases.</a:t>
            </a:r>
          </a:p>
          <a:p>
            <a:pPr marL="0" indent="0">
              <a:lnSpc>
                <a:spcPct val="110000"/>
              </a:lnSpc>
              <a:spcBef>
                <a:spcPts val="0"/>
              </a:spcBef>
              <a:spcAft>
                <a:spcPts val="600"/>
              </a:spcAft>
              <a:buNone/>
            </a:pPr>
            <a:endParaRPr lang="en-US" sz="3800" dirty="0"/>
          </a:p>
          <a:p>
            <a:pPr marL="0" indent="0">
              <a:lnSpc>
                <a:spcPct val="110000"/>
              </a:lnSpc>
              <a:spcBef>
                <a:spcPts val="0"/>
              </a:spcBef>
              <a:spcAft>
                <a:spcPts val="600"/>
              </a:spcAft>
              <a:buNone/>
            </a:pPr>
            <a:r>
              <a:rPr lang="en-US" sz="3800" dirty="0"/>
              <a:t>	</a:t>
            </a:r>
            <a:r>
              <a:rPr lang="en-US" sz="3800" b="1" dirty="0"/>
              <a:t>Motivated Reasoning</a:t>
            </a:r>
            <a:r>
              <a:rPr lang="en-US" sz="3800" dirty="0"/>
              <a:t>: Our biases lead us to conclusions based on their desirability 	(whether they fit with what we would prefer) rather than on what the evidence would 	indicate.</a:t>
            </a:r>
          </a:p>
          <a:p>
            <a:pPr marL="0" indent="0">
              <a:lnSpc>
                <a:spcPct val="110000"/>
              </a:lnSpc>
              <a:spcBef>
                <a:spcPts val="0"/>
              </a:spcBef>
              <a:spcAft>
                <a:spcPts val="600"/>
              </a:spcAft>
              <a:buNone/>
            </a:pPr>
            <a:r>
              <a:rPr lang="en-US" sz="3600" dirty="0"/>
              <a:t>	</a:t>
            </a:r>
          </a:p>
          <a:p>
            <a:pPr marL="0" indent="0">
              <a:buNone/>
            </a:pPr>
            <a:endParaRPr lang="en-US" sz="3600" dirty="0"/>
          </a:p>
        </p:txBody>
      </p:sp>
    </p:spTree>
    <p:extLst>
      <p:ext uri="{BB962C8B-B14F-4D97-AF65-F5344CB8AC3E}">
        <p14:creationId xmlns:p14="http://schemas.microsoft.com/office/powerpoint/2010/main" val="2700137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0C84C170-8AC5-4F42-AA93-9D70B1A403A5}"/>
              </a:ext>
            </a:extLst>
          </p:cNvPr>
          <p:cNvSpPr txBox="1">
            <a:spLocks/>
          </p:cNvSpPr>
          <p:nvPr/>
        </p:nvSpPr>
        <p:spPr>
          <a:xfrm>
            <a:off x="2221194" y="323729"/>
            <a:ext cx="7749612" cy="688975"/>
          </a:xfrm>
          <a:prstGeom prst="rect">
            <a:avLst/>
          </a:prstGeom>
          <a:effectLst>
            <a:outerShdw blurRad="50800" dist="38100" dir="2700000" algn="tl" rotWithShape="0">
              <a:prstClr val="black">
                <a:alpha val="40000"/>
              </a:prstClr>
            </a:outerShdw>
          </a:effectLst>
        </p:spPr>
        <p:txBody>
          <a:bodyPr>
            <a:noAutofit/>
          </a:bodyPr>
          <a:lstStyle>
            <a:lvl1pPr algn="ctr" rtl="0" fontAlgn="base">
              <a:spcBef>
                <a:spcPct val="0"/>
              </a:spcBef>
              <a:spcAft>
                <a:spcPct val="0"/>
              </a:spcAft>
              <a:defRPr sz="4000" b="1" kern="1200">
                <a:solidFill>
                  <a:srgbClr val="FF0000"/>
                </a:solidFill>
                <a:latin typeface="+mj-lt"/>
                <a:ea typeface="+mj-ea"/>
                <a:cs typeface="+mj-cs"/>
              </a:defRPr>
            </a:lvl1pPr>
            <a:lvl2pPr algn="ctr" rtl="0" fontAlgn="base">
              <a:spcBef>
                <a:spcPct val="0"/>
              </a:spcBef>
              <a:spcAft>
                <a:spcPct val="0"/>
              </a:spcAft>
              <a:defRPr sz="2800" b="1">
                <a:solidFill>
                  <a:srgbClr val="FF0000"/>
                </a:solidFill>
                <a:latin typeface="Arial" pitchFamily="34" charset="0"/>
              </a:defRPr>
            </a:lvl2pPr>
            <a:lvl3pPr algn="ctr" rtl="0" fontAlgn="base">
              <a:spcBef>
                <a:spcPct val="0"/>
              </a:spcBef>
              <a:spcAft>
                <a:spcPct val="0"/>
              </a:spcAft>
              <a:defRPr sz="2800" b="1">
                <a:solidFill>
                  <a:srgbClr val="FF0000"/>
                </a:solidFill>
                <a:latin typeface="Arial" pitchFamily="34" charset="0"/>
              </a:defRPr>
            </a:lvl3pPr>
            <a:lvl4pPr algn="ctr" rtl="0" fontAlgn="base">
              <a:spcBef>
                <a:spcPct val="0"/>
              </a:spcBef>
              <a:spcAft>
                <a:spcPct val="0"/>
              </a:spcAft>
              <a:defRPr sz="2800" b="1">
                <a:solidFill>
                  <a:srgbClr val="FF0000"/>
                </a:solidFill>
                <a:latin typeface="Arial" pitchFamily="34" charset="0"/>
              </a:defRPr>
            </a:lvl4pPr>
            <a:lvl5pPr algn="ctr" rtl="0" fontAlgn="base">
              <a:spcBef>
                <a:spcPct val="0"/>
              </a:spcBef>
              <a:spcAft>
                <a:spcPct val="0"/>
              </a:spcAft>
              <a:defRPr sz="2800" b="1">
                <a:solidFill>
                  <a:srgbClr val="FF0000"/>
                </a:solidFill>
                <a:latin typeface="Arial" pitchFamily="34" charset="0"/>
              </a:defRPr>
            </a:lvl5pPr>
            <a:lvl6pPr marL="457200" algn="ctr" rtl="0" fontAlgn="base">
              <a:spcBef>
                <a:spcPct val="0"/>
              </a:spcBef>
              <a:spcAft>
                <a:spcPct val="0"/>
              </a:spcAft>
              <a:defRPr sz="2800" b="1">
                <a:solidFill>
                  <a:srgbClr val="FF0000"/>
                </a:solidFill>
                <a:latin typeface="Arial" pitchFamily="34" charset="0"/>
              </a:defRPr>
            </a:lvl6pPr>
            <a:lvl7pPr marL="914400" algn="ctr" rtl="0" fontAlgn="base">
              <a:spcBef>
                <a:spcPct val="0"/>
              </a:spcBef>
              <a:spcAft>
                <a:spcPct val="0"/>
              </a:spcAft>
              <a:defRPr sz="2800" b="1">
                <a:solidFill>
                  <a:srgbClr val="FF0000"/>
                </a:solidFill>
                <a:latin typeface="Arial" pitchFamily="34" charset="0"/>
              </a:defRPr>
            </a:lvl7pPr>
            <a:lvl8pPr marL="1371600" algn="ctr" rtl="0" fontAlgn="base">
              <a:spcBef>
                <a:spcPct val="0"/>
              </a:spcBef>
              <a:spcAft>
                <a:spcPct val="0"/>
              </a:spcAft>
              <a:defRPr sz="2800" b="1">
                <a:solidFill>
                  <a:srgbClr val="FF0000"/>
                </a:solidFill>
                <a:latin typeface="Arial" pitchFamily="34" charset="0"/>
              </a:defRPr>
            </a:lvl8pPr>
            <a:lvl9pPr marL="1828800" algn="ctr" rtl="0" fontAlgn="base">
              <a:spcBef>
                <a:spcPct val="0"/>
              </a:spcBef>
              <a:spcAft>
                <a:spcPct val="0"/>
              </a:spcAft>
              <a:defRPr sz="2800" b="1">
                <a:solidFill>
                  <a:srgbClr val="FF0000"/>
                </a:solidFill>
                <a:latin typeface="Arial" pitchFamily="34" charset="0"/>
              </a:defRPr>
            </a:lvl9pPr>
          </a:lstStyle>
          <a:p>
            <a:pPr>
              <a:lnSpc>
                <a:spcPts val="3600"/>
              </a:lnSpc>
              <a:spcBef>
                <a:spcPts val="1200"/>
              </a:spcBef>
              <a:spcAft>
                <a:spcPts val="1200"/>
              </a:spcAft>
              <a:defRPr/>
            </a:pPr>
            <a:r>
              <a:rPr lang="en-US" sz="3600">
                <a:solidFill>
                  <a:srgbClr val="000000"/>
                </a:solidFill>
                <a:latin typeface="Proxima Nova Black" panose="02000506030000020004" pitchFamily="2" charset="0"/>
                <a:cs typeface="VectipedeRg-Regular"/>
              </a:rPr>
              <a:t>WE THE PEOPLE, 14e </a:t>
            </a:r>
          </a:p>
        </p:txBody>
      </p:sp>
      <p:pic>
        <p:nvPicPr>
          <p:cNvPr id="4" name="Picture 3">
            <a:extLst>
              <a:ext uri="{FF2B5EF4-FFF2-40B4-BE49-F238E27FC236}">
                <a16:creationId xmlns:a16="http://schemas.microsoft.com/office/drawing/2014/main" id="{06ECAD6C-5100-2942-BF26-567A12F9BE7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648960" y="1668315"/>
            <a:ext cx="3495040" cy="5093477"/>
          </a:xfrm>
          <a:prstGeom prst="rect">
            <a:avLst/>
          </a:prstGeom>
          <a:ln>
            <a:noFill/>
          </a:ln>
          <a:effectLst>
            <a:outerShdw blurRad="292100" dist="139700" dir="2700000" algn="tl" rotWithShape="0">
              <a:srgbClr val="333333">
                <a:alpha val="65000"/>
              </a:srgbClr>
            </a:outerShdw>
          </a:effectLst>
        </p:spPr>
      </p:pic>
      <p:sp>
        <p:nvSpPr>
          <p:cNvPr id="8" name="Content Placeholder 2">
            <a:extLst>
              <a:ext uri="{FF2B5EF4-FFF2-40B4-BE49-F238E27FC236}">
                <a16:creationId xmlns:a16="http://schemas.microsoft.com/office/drawing/2014/main" id="{E86DE515-4EAA-D148-8E49-C0BB64E822D5}"/>
              </a:ext>
            </a:extLst>
          </p:cNvPr>
          <p:cNvSpPr txBox="1">
            <a:spLocks/>
          </p:cNvSpPr>
          <p:nvPr/>
        </p:nvSpPr>
        <p:spPr>
          <a:xfrm>
            <a:off x="653707" y="1608013"/>
            <a:ext cx="4660692" cy="2607041"/>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2000" kern="1200">
                <a:solidFill>
                  <a:schemeClr val="tx1"/>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1800" kern="1200">
                <a:solidFill>
                  <a:schemeClr val="tx1"/>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600" kern="1200">
                <a:solidFill>
                  <a:schemeClr val="tx1"/>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Wingdings" panose="05000000000000000000" pitchFamily="2" charset="2"/>
              <a:buChar char="Ø"/>
              <a:defRPr/>
            </a:pPr>
            <a:r>
              <a:rPr lang="en-US" b="1" u="sng" dirty="0">
                <a:solidFill>
                  <a:srgbClr val="000510"/>
                </a:solidFill>
                <a:latin typeface="Arial" panose="020B0604020202020204"/>
                <a:sym typeface="Wingdings" panose="05000000000000000000" pitchFamily="2" charset="2"/>
              </a:rPr>
              <a:t>NUMBER ONE</a:t>
            </a:r>
            <a:r>
              <a:rPr lang="en-US" b="1" dirty="0">
                <a:solidFill>
                  <a:srgbClr val="000510"/>
                </a:solidFill>
                <a:latin typeface="Arial" panose="020B0604020202020204"/>
                <a:sym typeface="Wingdings" panose="05000000000000000000" pitchFamily="2" charset="2"/>
              </a:rPr>
              <a:t> </a:t>
            </a:r>
            <a:r>
              <a:rPr lang="en-US" dirty="0">
                <a:solidFill>
                  <a:srgbClr val="000510"/>
                </a:solidFill>
                <a:latin typeface="Arial" panose="020B0604020202020204"/>
                <a:sym typeface="Wingdings" panose="05000000000000000000" pitchFamily="2" charset="2"/>
              </a:rPr>
              <a:t>in American Government </a:t>
            </a:r>
          </a:p>
          <a:p>
            <a:pPr marL="171450" indent="-171450">
              <a:buFont typeface="Wingdings" panose="05000000000000000000" pitchFamily="2" charset="2"/>
              <a:buChar char="Ø"/>
              <a:defRPr/>
            </a:pPr>
            <a:endParaRPr lang="en-US" sz="500"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Accessibility through Readability</a:t>
            </a:r>
          </a:p>
          <a:p>
            <a:pPr marL="171450" indent="-171450">
              <a:buFont typeface="Wingdings" panose="05000000000000000000" pitchFamily="2" charset="2"/>
              <a:buChar char="Ø"/>
              <a:defRPr/>
            </a:pPr>
            <a:endParaRPr lang="en-US" sz="500"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Critical Thinking Emphasis</a:t>
            </a:r>
            <a:r>
              <a:rPr lang="en-US" dirty="0">
                <a:solidFill>
                  <a:srgbClr val="000510"/>
                </a:solidFill>
                <a:latin typeface="Arial" panose="020B0604020202020204"/>
                <a:sym typeface="Wingdings" panose="05000000000000000000" pitchFamily="2" charset="2"/>
              </a:rPr>
              <a:t>—Case Studies &amp; Pedagogy</a:t>
            </a:r>
          </a:p>
          <a:p>
            <a:pPr marL="171450" indent="-171450">
              <a:buFont typeface="Wingdings" panose="05000000000000000000" pitchFamily="2" charset="2"/>
              <a:buChar char="Ø"/>
              <a:defRPr/>
            </a:pPr>
            <a:endParaRPr lang="en-US" sz="500"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Even-handed approach </a:t>
            </a:r>
            <a:r>
              <a:rPr lang="en-US" dirty="0">
                <a:solidFill>
                  <a:srgbClr val="000510"/>
                </a:solidFill>
                <a:latin typeface="Arial" panose="020B0604020202020204"/>
                <a:sym typeface="Wingdings" panose="05000000000000000000" pitchFamily="2" charset="2"/>
              </a:rPr>
              <a:t>with broad appeal</a:t>
            </a:r>
          </a:p>
          <a:p>
            <a:pPr marL="171450" indent="-171450">
              <a:buFont typeface="Wingdings" panose="05000000000000000000" pitchFamily="2" charset="2"/>
              <a:buChar char="Ø"/>
              <a:defRPr/>
            </a:pPr>
            <a:endParaRPr lang="en-US" sz="500" b="1"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Unparalleled Instructor Support</a:t>
            </a:r>
            <a:r>
              <a:rPr lang="en-US" dirty="0">
                <a:solidFill>
                  <a:srgbClr val="000510"/>
                </a:solidFill>
                <a:latin typeface="Arial" panose="020B0604020202020204"/>
                <a:sym typeface="Wingdings" panose="05000000000000000000" pitchFamily="2" charset="2"/>
              </a:rPr>
              <a:t>—</a:t>
            </a:r>
            <a:r>
              <a:rPr lang="en-US" dirty="0">
                <a:solidFill>
                  <a:srgbClr val="000510"/>
                </a:solidFill>
                <a:effectLst/>
                <a:latin typeface="Arial" panose="020B0604020202020204" pitchFamily="34" charset="0"/>
                <a:cs typeface="Arial" panose="020B0604020202020204" pitchFamily="34" charset="0"/>
              </a:rPr>
              <a:t>24 Complimentary </a:t>
            </a:r>
            <a:r>
              <a:rPr lang="en-US" dirty="0" err="1">
                <a:solidFill>
                  <a:srgbClr val="000510"/>
                </a:solidFill>
                <a:effectLst/>
                <a:latin typeface="Arial" panose="020B0604020202020204" pitchFamily="34" charset="0"/>
                <a:cs typeface="Arial" panose="020B0604020202020204" pitchFamily="34" charset="0"/>
              </a:rPr>
              <a:t>HarvardX</a:t>
            </a:r>
            <a:r>
              <a:rPr lang="en-US" dirty="0">
                <a:solidFill>
                  <a:srgbClr val="000510"/>
                </a:solidFill>
                <a:effectLst/>
                <a:latin typeface="Arial" panose="020B0604020202020204" pitchFamily="34" charset="0"/>
                <a:cs typeface="Arial" panose="020B0604020202020204" pitchFamily="34" charset="0"/>
              </a:rPr>
              <a:t>/EdX Video Lectures</a:t>
            </a:r>
            <a:endParaRPr lang="en-US" dirty="0">
              <a:solidFill>
                <a:srgbClr val="000510"/>
              </a:solidFill>
              <a:latin typeface="Arial" panose="020B0604020202020204" pitchFamily="34" charset="0"/>
              <a:cs typeface="Arial" panose="020B0604020202020204" pitchFamily="34" charset="0"/>
            </a:endParaRPr>
          </a:p>
          <a:p>
            <a:pPr marL="285750" indent="-285750" algn="ctr">
              <a:buFont typeface="Wingdings" panose="05000000000000000000" pitchFamily="2" charset="2"/>
              <a:buChar char="à"/>
              <a:defRPr/>
            </a:pPr>
            <a:endParaRPr lang="en-US" sz="2400" dirty="0">
              <a:solidFill>
                <a:srgbClr val="000000"/>
              </a:solidFill>
              <a:latin typeface="Arial" panose="020B0604020202020204"/>
              <a:sym typeface="Wingdings" panose="05000000000000000000" pitchFamily="2" charset="2"/>
            </a:endParaRPr>
          </a:p>
          <a:p>
            <a:pPr marL="285750" indent="-285750" algn="ctr">
              <a:buFont typeface="Wingdings" panose="05000000000000000000" pitchFamily="2" charset="2"/>
              <a:buChar char="à"/>
              <a:defRPr/>
            </a:pPr>
            <a:endParaRPr lang="en-US" sz="2800" dirty="0">
              <a:solidFill>
                <a:srgbClr val="000000"/>
              </a:solidFill>
              <a:latin typeface="Arial" panose="020B0604020202020204"/>
            </a:endParaRPr>
          </a:p>
        </p:txBody>
      </p:sp>
      <p:sp>
        <p:nvSpPr>
          <p:cNvPr id="5" name="Rectangle 4">
            <a:extLst>
              <a:ext uri="{FF2B5EF4-FFF2-40B4-BE49-F238E27FC236}">
                <a16:creationId xmlns:a16="http://schemas.microsoft.com/office/drawing/2014/main" id="{17DF521F-5A30-47C9-8B14-AD3A5C631D83}"/>
              </a:ext>
            </a:extLst>
          </p:cNvPr>
          <p:cNvSpPr/>
          <p:nvPr/>
        </p:nvSpPr>
        <p:spPr>
          <a:xfrm>
            <a:off x="9621520" y="2133600"/>
            <a:ext cx="2245360" cy="373888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accent4">
                    <a:lumMod val="50000"/>
                  </a:schemeClr>
                </a:solidFill>
              </a:rPr>
              <a:t>To obtain a free instructor’s copy of </a:t>
            </a:r>
            <a:r>
              <a:rPr lang="en-US" sz="2400" b="1" i="1" dirty="0">
                <a:solidFill>
                  <a:schemeClr val="accent4">
                    <a:lumMod val="50000"/>
                  </a:schemeClr>
                </a:solidFill>
              </a:rPr>
              <a:t>We the People</a:t>
            </a:r>
            <a:r>
              <a:rPr lang="en-US" sz="2400" b="1" dirty="0">
                <a:solidFill>
                  <a:schemeClr val="accent4">
                    <a:lumMod val="50000"/>
                  </a:schemeClr>
                </a:solidFill>
              </a:rPr>
              <a:t>, please enter your name and affiliation in the Chat Room. </a:t>
            </a:r>
          </a:p>
        </p:txBody>
      </p:sp>
    </p:spTree>
    <p:extLst>
      <p:ext uri="{BB962C8B-B14F-4D97-AF65-F5344CB8AC3E}">
        <p14:creationId xmlns:p14="http://schemas.microsoft.com/office/powerpoint/2010/main" val="3315444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740BE-B46A-4BEF-B998-2BE39077AEF5}"/>
              </a:ext>
            </a:extLst>
          </p:cNvPr>
          <p:cNvSpPr>
            <a:spLocks noGrp="1"/>
          </p:cNvSpPr>
          <p:nvPr>
            <p:ph type="title"/>
          </p:nvPr>
        </p:nvSpPr>
        <p:spPr/>
        <p:txBody>
          <a:bodyPr>
            <a:normAutofit/>
          </a:bodyPr>
          <a:lstStyle/>
          <a:p>
            <a:r>
              <a:rPr lang="en-US" dirty="0"/>
              <a:t>Heuristic: Cue Taking Example</a:t>
            </a:r>
          </a:p>
        </p:txBody>
      </p:sp>
      <p:graphicFrame>
        <p:nvGraphicFramePr>
          <p:cNvPr id="6" name="Content Placeholder 5">
            <a:extLst>
              <a:ext uri="{FF2B5EF4-FFF2-40B4-BE49-F238E27FC236}">
                <a16:creationId xmlns:a16="http://schemas.microsoft.com/office/drawing/2014/main" id="{44506AAE-A94D-4C0F-881C-35A09379BEBD}"/>
              </a:ext>
            </a:extLst>
          </p:cNvPr>
          <p:cNvGraphicFramePr>
            <a:graphicFrameLocks noGrp="1"/>
          </p:cNvGraphicFramePr>
          <p:nvPr>
            <p:ph sz="quarter" idx="1"/>
          </p:nvPr>
        </p:nvGraphicFramePr>
        <p:xfrm>
          <a:off x="2137172" y="1752601"/>
          <a:ext cx="8153400" cy="398499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DCCBE409-B647-4D8B-816C-1520561A2E86}"/>
              </a:ext>
            </a:extLst>
          </p:cNvPr>
          <p:cNvSpPr txBox="1"/>
          <p:nvPr/>
        </p:nvSpPr>
        <p:spPr>
          <a:xfrm>
            <a:off x="628626" y="6120956"/>
            <a:ext cx="4245649" cy="300082"/>
          </a:xfrm>
          <a:prstGeom prst="rect">
            <a:avLst/>
          </a:prstGeom>
          <a:noFill/>
        </p:spPr>
        <p:txBody>
          <a:bodyPr wrap="none" rtlCol="0">
            <a:spAutoFit/>
          </a:bodyPr>
          <a:lstStyle/>
          <a:p>
            <a:r>
              <a:rPr lang="en-US" sz="1350" dirty="0"/>
              <a:t>Source: Washington Post/ABC News polls, 2013 and 2017.</a:t>
            </a:r>
          </a:p>
        </p:txBody>
      </p:sp>
    </p:spTree>
    <p:extLst>
      <p:ext uri="{BB962C8B-B14F-4D97-AF65-F5344CB8AC3E}">
        <p14:creationId xmlns:p14="http://schemas.microsoft.com/office/powerpoint/2010/main" val="9591917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1300" y="190572"/>
            <a:ext cx="6629400" cy="742950"/>
          </a:xfrm>
        </p:spPr>
        <p:txBody>
          <a:bodyPr>
            <a:normAutofit fontScale="90000"/>
          </a:bodyPr>
          <a:lstStyle/>
          <a:p>
            <a:pPr algn="ctr"/>
            <a:r>
              <a:rPr lang="en-US" dirty="0"/>
              <a:t>Another Heuristic - “Familiarity”</a:t>
            </a:r>
            <a:br>
              <a:rPr lang="en-US" dirty="0"/>
            </a:br>
            <a:r>
              <a:rPr lang="en-US" sz="2700" dirty="0"/>
              <a:t>Why Repetition Matters</a:t>
            </a:r>
          </a:p>
        </p:txBody>
      </p:sp>
      <p:sp>
        <p:nvSpPr>
          <p:cNvPr id="4" name="Text Placeholder 3"/>
          <p:cNvSpPr>
            <a:spLocks noGrp="1"/>
          </p:cNvSpPr>
          <p:nvPr>
            <p:ph type="body" idx="1"/>
          </p:nvPr>
        </p:nvSpPr>
        <p:spPr>
          <a:xfrm>
            <a:off x="2026840" y="2075527"/>
            <a:ext cx="3017521" cy="479822"/>
          </a:xfrm>
        </p:spPr>
        <p:txBody>
          <a:bodyPr>
            <a:normAutofit/>
          </a:bodyPr>
          <a:lstStyle/>
          <a:p>
            <a:pPr algn="ctr"/>
            <a:r>
              <a:rPr lang="en-US" sz="2100" dirty="0"/>
              <a:t>Accurate Claim</a:t>
            </a:r>
          </a:p>
        </p:txBody>
      </p:sp>
      <p:graphicFrame>
        <p:nvGraphicFramePr>
          <p:cNvPr id="8" name="Content Placeholder 7"/>
          <p:cNvGraphicFramePr>
            <a:graphicFrameLocks noGrp="1"/>
          </p:cNvGraphicFramePr>
          <p:nvPr>
            <p:ph sz="half" idx="2"/>
            <p:extLst>
              <p:ext uri="{D42A27DB-BD31-4B8C-83A1-F6EECF244321}">
                <p14:modId xmlns:p14="http://schemas.microsoft.com/office/powerpoint/2010/main" val="2229496192"/>
              </p:ext>
            </p:extLst>
          </p:nvPr>
        </p:nvGraphicFramePr>
        <p:xfrm>
          <a:off x="1681081" y="2781896"/>
          <a:ext cx="3709040" cy="2963466"/>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Placeholder 5"/>
          <p:cNvSpPr>
            <a:spLocks noGrp="1"/>
          </p:cNvSpPr>
          <p:nvPr>
            <p:ph type="body" sz="quarter" idx="3"/>
          </p:nvPr>
        </p:nvSpPr>
        <p:spPr>
          <a:xfrm>
            <a:off x="7214833" y="2075527"/>
            <a:ext cx="2903221" cy="479822"/>
          </a:xfrm>
        </p:spPr>
        <p:txBody>
          <a:bodyPr>
            <a:normAutofit/>
          </a:bodyPr>
          <a:lstStyle/>
          <a:p>
            <a:pPr algn="ctr"/>
            <a:r>
              <a:rPr lang="en-US" sz="2100" dirty="0"/>
              <a:t>False Claim</a:t>
            </a:r>
          </a:p>
        </p:txBody>
      </p:sp>
      <p:graphicFrame>
        <p:nvGraphicFramePr>
          <p:cNvPr id="9" name="Content Placeholder 8"/>
          <p:cNvGraphicFramePr>
            <a:graphicFrameLocks noGrp="1"/>
          </p:cNvGraphicFramePr>
          <p:nvPr>
            <p:ph sz="quarter" idx="4"/>
            <p:extLst>
              <p:ext uri="{D42A27DB-BD31-4B8C-83A1-F6EECF244321}">
                <p14:modId xmlns:p14="http://schemas.microsoft.com/office/powerpoint/2010/main" val="4118435357"/>
              </p:ext>
            </p:extLst>
          </p:nvPr>
        </p:nvGraphicFramePr>
        <p:xfrm>
          <a:off x="7198123" y="2781896"/>
          <a:ext cx="2949178" cy="2963466"/>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p:cNvSpPr txBox="1"/>
          <p:nvPr/>
        </p:nvSpPr>
        <p:spPr>
          <a:xfrm>
            <a:off x="717477" y="6102611"/>
            <a:ext cx="6024406" cy="253916"/>
          </a:xfrm>
          <a:prstGeom prst="rect">
            <a:avLst/>
          </a:prstGeom>
          <a:noFill/>
        </p:spPr>
        <p:txBody>
          <a:bodyPr wrap="none" rtlCol="0">
            <a:spAutoFit/>
          </a:bodyPr>
          <a:lstStyle/>
          <a:p>
            <a:r>
              <a:rPr lang="en-US" sz="1050" dirty="0">
                <a:solidFill>
                  <a:prstClr val="black"/>
                </a:solidFill>
                <a:latin typeface="Arial"/>
              </a:rPr>
              <a:t>Source: Gordon </a:t>
            </a:r>
            <a:r>
              <a:rPr lang="en-US" sz="1050" dirty="0" err="1">
                <a:solidFill>
                  <a:prstClr val="black"/>
                </a:solidFill>
                <a:latin typeface="Arial"/>
              </a:rPr>
              <a:t>Pennycook</a:t>
            </a:r>
            <a:r>
              <a:rPr lang="en-US" sz="1050" dirty="0">
                <a:solidFill>
                  <a:prstClr val="black"/>
                </a:solidFill>
                <a:latin typeface="Arial"/>
              </a:rPr>
              <a:t>, presentation at Fake News Conference, Harvard, February 17, 2017.</a:t>
            </a:r>
          </a:p>
        </p:txBody>
      </p:sp>
    </p:spTree>
    <p:extLst>
      <p:ext uri="{BB962C8B-B14F-4D97-AF65-F5344CB8AC3E}">
        <p14:creationId xmlns:p14="http://schemas.microsoft.com/office/powerpoint/2010/main" val="16234889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78D5D-D1CB-455A-B392-5F8A43BBA450}"/>
              </a:ext>
            </a:extLst>
          </p:cNvPr>
          <p:cNvSpPr>
            <a:spLocks noGrp="1"/>
          </p:cNvSpPr>
          <p:nvPr>
            <p:ph type="title"/>
          </p:nvPr>
        </p:nvSpPr>
        <p:spPr/>
        <p:txBody>
          <a:bodyPr>
            <a:normAutofit fontScale="90000"/>
          </a:bodyPr>
          <a:lstStyle/>
          <a:p>
            <a:pPr algn="ctr"/>
            <a:r>
              <a:rPr lang="en-US" dirty="0"/>
              <a:t>Confirmation Bias example</a:t>
            </a:r>
            <a:br>
              <a:rPr lang="en-US" dirty="0"/>
            </a:br>
            <a:r>
              <a:rPr lang="en-US" sz="3600" dirty="0"/>
              <a:t>Of the 34 election presidential debates . . .</a:t>
            </a:r>
          </a:p>
        </p:txBody>
      </p:sp>
      <p:graphicFrame>
        <p:nvGraphicFramePr>
          <p:cNvPr id="6" name="Content Placeholder 5">
            <a:extLst>
              <a:ext uri="{FF2B5EF4-FFF2-40B4-BE49-F238E27FC236}">
                <a16:creationId xmlns:a16="http://schemas.microsoft.com/office/drawing/2014/main" id="{9D430641-B3F4-4D95-9A15-4D5DAABE1E8A}"/>
              </a:ext>
            </a:extLst>
          </p:cNvPr>
          <p:cNvGraphicFramePr>
            <a:graphicFrameLocks noGrp="1"/>
          </p:cNvGraphicFramePr>
          <p:nvPr>
            <p:ph idx="1"/>
            <p:extLst>
              <p:ext uri="{D42A27DB-BD31-4B8C-83A1-F6EECF244321}">
                <p14:modId xmlns:p14="http://schemas.microsoft.com/office/powerpoint/2010/main" val="2521691093"/>
              </p:ext>
            </p:extLst>
          </p:nvPr>
        </p:nvGraphicFramePr>
        <p:xfrm>
          <a:off x="1677725" y="2057399"/>
          <a:ext cx="8356821" cy="405715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90AE124C-6BF7-46E8-8F38-B174298BBEDF}"/>
              </a:ext>
            </a:extLst>
          </p:cNvPr>
          <p:cNvSpPr txBox="1"/>
          <p:nvPr/>
        </p:nvSpPr>
        <p:spPr>
          <a:xfrm>
            <a:off x="433347" y="6329318"/>
            <a:ext cx="4907113" cy="300082"/>
          </a:xfrm>
          <a:prstGeom prst="rect">
            <a:avLst/>
          </a:prstGeom>
          <a:noFill/>
        </p:spPr>
        <p:txBody>
          <a:bodyPr wrap="none" rtlCol="0">
            <a:spAutoFit/>
          </a:bodyPr>
          <a:lstStyle/>
          <a:p>
            <a:r>
              <a:rPr lang="en-US" sz="1350" dirty="0">
                <a:solidFill>
                  <a:prstClr val="black"/>
                </a:solidFill>
                <a:latin typeface="Arial"/>
              </a:rPr>
              <a:t>Source: Multiple polls, estimated for some on incomplete data</a:t>
            </a:r>
          </a:p>
        </p:txBody>
      </p:sp>
    </p:spTree>
    <p:extLst>
      <p:ext uri="{BB962C8B-B14F-4D97-AF65-F5344CB8AC3E}">
        <p14:creationId xmlns:p14="http://schemas.microsoft.com/office/powerpoint/2010/main" val="692140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F0873-FFA0-40C8-A5E5-8FC1F00A9B92}"/>
              </a:ext>
            </a:extLst>
          </p:cNvPr>
          <p:cNvSpPr>
            <a:spLocks noGrp="1"/>
          </p:cNvSpPr>
          <p:nvPr>
            <p:ph type="title"/>
          </p:nvPr>
        </p:nvSpPr>
        <p:spPr/>
        <p:txBody>
          <a:bodyPr>
            <a:normAutofit fontScale="90000"/>
          </a:bodyPr>
          <a:lstStyle/>
          <a:p>
            <a:r>
              <a:rPr lang="en-US" dirty="0"/>
              <a:t>motivated reasoning example –</a:t>
            </a:r>
            <a:br>
              <a:rPr lang="en-US" dirty="0"/>
            </a:br>
            <a:r>
              <a:rPr lang="en-US" dirty="0"/>
              <a:t>Kahan, et al Yale study-</a:t>
            </a:r>
          </a:p>
        </p:txBody>
      </p:sp>
      <p:sp>
        <p:nvSpPr>
          <p:cNvPr id="3" name="Content Placeholder 2">
            <a:extLst>
              <a:ext uri="{FF2B5EF4-FFF2-40B4-BE49-F238E27FC236}">
                <a16:creationId xmlns:a16="http://schemas.microsoft.com/office/drawing/2014/main" id="{801F631E-A9B2-49D5-83B3-09984B53E6A7}"/>
              </a:ext>
            </a:extLst>
          </p:cNvPr>
          <p:cNvSpPr>
            <a:spLocks noGrp="1"/>
          </p:cNvSpPr>
          <p:nvPr>
            <p:ph sz="quarter" idx="1"/>
          </p:nvPr>
        </p:nvSpPr>
        <p:spPr>
          <a:xfrm>
            <a:off x="1191802" y="2003460"/>
            <a:ext cx="9914562" cy="4092539"/>
          </a:xfrm>
        </p:spPr>
        <p:txBody>
          <a:bodyPr>
            <a:normAutofit fontScale="92500"/>
          </a:bodyPr>
          <a:lstStyle/>
          <a:p>
            <a:pPr marL="0" indent="0">
              <a:buNone/>
            </a:pPr>
            <a:r>
              <a:rPr lang="en-US" dirty="0"/>
              <a:t>In first experiment, subjects were given a somewhat difficult math test involving quantities of skin cream. Subjects with higher math skill, regardless of ideology, were more likely than those of lower skill to get the right answer.</a:t>
            </a:r>
          </a:p>
          <a:p>
            <a:pPr marL="0" indent="0">
              <a:buNone/>
            </a:pPr>
            <a:r>
              <a:rPr lang="en-US" dirty="0"/>
              <a:t>In follow-up experiment, subjects were given similarly difficult math tests involving effect of gun control on level of community violence. Liberals with high math skill scored high only when solution showed that gun control reduced violence. Conservatives with high math skill scored high only when solution showed that it didn’t. </a:t>
            </a:r>
          </a:p>
        </p:txBody>
      </p:sp>
    </p:spTree>
    <p:extLst>
      <p:ext uri="{BB962C8B-B14F-4D97-AF65-F5344CB8AC3E}">
        <p14:creationId xmlns:p14="http://schemas.microsoft.com/office/powerpoint/2010/main" val="3676648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9CADD-DD72-4CE8-B550-E6131FD5C05E}"/>
              </a:ext>
            </a:extLst>
          </p:cNvPr>
          <p:cNvSpPr>
            <a:spLocks noGrp="1"/>
          </p:cNvSpPr>
          <p:nvPr>
            <p:ph type="title"/>
          </p:nvPr>
        </p:nvSpPr>
        <p:spPr>
          <a:xfrm>
            <a:off x="503237" y="228600"/>
            <a:ext cx="11599720" cy="990600"/>
          </a:xfrm>
        </p:spPr>
        <p:txBody>
          <a:bodyPr>
            <a:normAutofit fontScale="90000"/>
          </a:bodyPr>
          <a:lstStyle/>
          <a:p>
            <a:r>
              <a:rPr lang="en-US" dirty="0"/>
              <a:t>Governors as Cue-Givers -</a:t>
            </a:r>
            <a:br>
              <a:rPr lang="en-US" dirty="0"/>
            </a:br>
            <a:r>
              <a:rPr lang="en-US" dirty="0"/>
              <a:t>Covid-Based Restrictions on Social Gatherings</a:t>
            </a:r>
          </a:p>
        </p:txBody>
      </p:sp>
      <p:graphicFrame>
        <p:nvGraphicFramePr>
          <p:cNvPr id="6" name="Content Placeholder 5">
            <a:extLst>
              <a:ext uri="{FF2B5EF4-FFF2-40B4-BE49-F238E27FC236}">
                <a16:creationId xmlns:a16="http://schemas.microsoft.com/office/drawing/2014/main" id="{9B40640A-66CD-4FEB-9847-8806933E4E44}"/>
              </a:ext>
            </a:extLst>
          </p:cNvPr>
          <p:cNvGraphicFramePr>
            <a:graphicFrameLocks noGrp="1"/>
          </p:cNvGraphicFramePr>
          <p:nvPr>
            <p:ph sz="quarter" idx="1"/>
          </p:nvPr>
        </p:nvGraphicFramePr>
        <p:xfrm>
          <a:off x="817563" y="1600200"/>
          <a:ext cx="10871200" cy="457708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2C41F1D-DD94-474A-899A-88444B44831F}"/>
              </a:ext>
            </a:extLst>
          </p:cNvPr>
          <p:cNvSpPr txBox="1"/>
          <p:nvPr/>
        </p:nvSpPr>
        <p:spPr>
          <a:xfrm>
            <a:off x="503237" y="6281281"/>
            <a:ext cx="16384614" cy="276999"/>
          </a:xfrm>
          <a:prstGeom prst="rect">
            <a:avLst/>
          </a:prstGeom>
          <a:noFill/>
        </p:spPr>
        <p:txBody>
          <a:bodyPr wrap="square" rtlCol="0">
            <a:spAutoFit/>
          </a:bodyPr>
          <a:lstStyle/>
          <a:p>
            <a:r>
              <a:rPr lang="en-US" sz="1200" dirty="0">
                <a:effectLst/>
                <a:latin typeface="Calibri" panose="020F0502020204030204" pitchFamily="34" charset="0"/>
                <a:ea typeface="Calibri" panose="020F0502020204030204" pitchFamily="34" charset="0"/>
              </a:rPr>
              <a:t>Source: Christopher Adolph, et al, “Pandemic Politics: Timing State-Level Social Distancing Responses to COVID-19,” </a:t>
            </a:r>
            <a:r>
              <a:rPr lang="en-US" sz="1200" i="1" dirty="0">
                <a:effectLst/>
                <a:latin typeface="Calibri" panose="020F0502020204030204" pitchFamily="34" charset="0"/>
                <a:ea typeface="Calibri" panose="020F0502020204030204" pitchFamily="34" charset="0"/>
              </a:rPr>
              <a:t>Journal of Health Politics, Policy and Law</a:t>
            </a:r>
            <a:r>
              <a:rPr lang="en-US" sz="1200" dirty="0">
                <a:effectLst/>
                <a:latin typeface="Calibri" panose="020F0502020204030204" pitchFamily="34" charset="0"/>
                <a:ea typeface="Calibri" panose="020F0502020204030204" pitchFamily="34" charset="0"/>
              </a:rPr>
              <a:t>,  August 2020, pp. 1-17. </a:t>
            </a:r>
            <a:endParaRPr lang="en-US" sz="1200" dirty="0"/>
          </a:p>
        </p:txBody>
      </p:sp>
      <p:sp>
        <p:nvSpPr>
          <p:cNvPr id="3" name="TextBox 2">
            <a:extLst>
              <a:ext uri="{FF2B5EF4-FFF2-40B4-BE49-F238E27FC236}">
                <a16:creationId xmlns:a16="http://schemas.microsoft.com/office/drawing/2014/main" id="{86854691-A179-4C0D-AB15-97FE6F89DBCC}"/>
              </a:ext>
            </a:extLst>
          </p:cNvPr>
          <p:cNvSpPr txBox="1"/>
          <p:nvPr/>
        </p:nvSpPr>
        <p:spPr>
          <a:xfrm>
            <a:off x="6411074" y="2167847"/>
            <a:ext cx="5073120" cy="923330"/>
          </a:xfrm>
          <a:prstGeom prst="rect">
            <a:avLst/>
          </a:prstGeom>
          <a:noFill/>
        </p:spPr>
        <p:txBody>
          <a:bodyPr wrap="none" rtlCol="0">
            <a:spAutoFit/>
          </a:bodyPr>
          <a:lstStyle/>
          <a:p>
            <a:r>
              <a:rPr lang="en-US" dirty="0"/>
              <a:t>Study also found Democratic governors were quicker </a:t>
            </a:r>
          </a:p>
          <a:p>
            <a:r>
              <a:rPr lang="en-US" dirty="0"/>
              <a:t>to close schools, issue stay-at-home orders, close </a:t>
            </a:r>
          </a:p>
          <a:p>
            <a:r>
              <a:rPr lang="en-US" dirty="0"/>
              <a:t>non-essential businesses &amp; issue mask mandates</a:t>
            </a:r>
          </a:p>
        </p:txBody>
      </p:sp>
    </p:spTree>
    <p:extLst>
      <p:ext uri="{BB962C8B-B14F-4D97-AF65-F5344CB8AC3E}">
        <p14:creationId xmlns:p14="http://schemas.microsoft.com/office/powerpoint/2010/main" val="30569348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D0948-077F-453A-95A5-920467D7CF41}"/>
              </a:ext>
            </a:extLst>
          </p:cNvPr>
          <p:cNvSpPr>
            <a:spLocks noGrp="1"/>
          </p:cNvSpPr>
          <p:nvPr>
            <p:ph type="title"/>
          </p:nvPr>
        </p:nvSpPr>
        <p:spPr/>
        <p:txBody>
          <a:bodyPr>
            <a:normAutofit/>
          </a:bodyPr>
          <a:lstStyle/>
          <a:p>
            <a:pPr algn="ctr"/>
            <a:r>
              <a:rPr lang="en-US" dirty="0"/>
              <a:t>Partisan responses to Covid in first months</a:t>
            </a:r>
          </a:p>
        </p:txBody>
      </p:sp>
      <p:graphicFrame>
        <p:nvGraphicFramePr>
          <p:cNvPr id="14" name="Content Placeholder 13">
            <a:extLst>
              <a:ext uri="{FF2B5EF4-FFF2-40B4-BE49-F238E27FC236}">
                <a16:creationId xmlns:a16="http://schemas.microsoft.com/office/drawing/2014/main" id="{BFEA4FED-C680-45DE-B96D-2B22CC172B33}"/>
              </a:ext>
            </a:extLst>
          </p:cNvPr>
          <p:cNvGraphicFramePr>
            <a:graphicFrameLocks noGrp="1"/>
          </p:cNvGraphicFramePr>
          <p:nvPr>
            <p:ph sz="quarter" idx="2"/>
            <p:extLst>
              <p:ext uri="{D42A27DB-BD31-4B8C-83A1-F6EECF244321}">
                <p14:modId xmlns:p14="http://schemas.microsoft.com/office/powerpoint/2010/main" val="1603662517"/>
              </p:ext>
            </p:extLst>
          </p:nvPr>
        </p:nvGraphicFramePr>
        <p:xfrm>
          <a:off x="1362324" y="2651602"/>
          <a:ext cx="3886200" cy="36274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Content Placeholder 16">
            <a:extLst>
              <a:ext uri="{FF2B5EF4-FFF2-40B4-BE49-F238E27FC236}">
                <a16:creationId xmlns:a16="http://schemas.microsoft.com/office/drawing/2014/main" id="{4FE2FD9F-BE01-429E-8502-DF5DF3E314ED}"/>
              </a:ext>
            </a:extLst>
          </p:cNvPr>
          <p:cNvGraphicFramePr>
            <a:graphicFrameLocks noGrp="1"/>
          </p:cNvGraphicFramePr>
          <p:nvPr>
            <p:ph sz="quarter" idx="4"/>
            <p:extLst>
              <p:ext uri="{D42A27DB-BD31-4B8C-83A1-F6EECF244321}">
                <p14:modId xmlns:p14="http://schemas.microsoft.com/office/powerpoint/2010/main" val="2402616318"/>
              </p:ext>
            </p:extLst>
          </p:nvPr>
        </p:nvGraphicFramePr>
        <p:xfrm>
          <a:off x="7254902" y="2651602"/>
          <a:ext cx="3886200" cy="37338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Placeholder 7">
            <a:extLst>
              <a:ext uri="{FF2B5EF4-FFF2-40B4-BE49-F238E27FC236}">
                <a16:creationId xmlns:a16="http://schemas.microsoft.com/office/drawing/2014/main" id="{2EFB70EC-9229-47ED-B511-7585ACBC7EED}"/>
              </a:ext>
            </a:extLst>
          </p:cNvPr>
          <p:cNvSpPr>
            <a:spLocks noGrp="1"/>
          </p:cNvSpPr>
          <p:nvPr>
            <p:ph type="body" sz="quarter" idx="1"/>
          </p:nvPr>
        </p:nvSpPr>
        <p:spPr>
          <a:solidFill>
            <a:srgbClr val="0070C0"/>
          </a:solidFill>
        </p:spPr>
        <p:txBody>
          <a:bodyPr>
            <a:noAutofit/>
          </a:bodyPr>
          <a:lstStyle/>
          <a:p>
            <a:pPr algn="ctr"/>
            <a:r>
              <a:rPr lang="en-US" sz="1800" dirty="0">
                <a:solidFill>
                  <a:schemeClr val="bg1"/>
                </a:solidFill>
              </a:rPr>
              <a:t>Would you feel comfortable attending a crowded party?</a:t>
            </a:r>
          </a:p>
        </p:txBody>
      </p:sp>
      <p:sp>
        <p:nvSpPr>
          <p:cNvPr id="10" name="Text Placeholder 9">
            <a:extLst>
              <a:ext uri="{FF2B5EF4-FFF2-40B4-BE49-F238E27FC236}">
                <a16:creationId xmlns:a16="http://schemas.microsoft.com/office/drawing/2014/main" id="{93CF69DF-D320-4C06-AF01-A9B6ADC86594}"/>
              </a:ext>
            </a:extLst>
          </p:cNvPr>
          <p:cNvSpPr>
            <a:spLocks noGrp="1"/>
          </p:cNvSpPr>
          <p:nvPr>
            <p:ph type="body" sz="quarter" idx="3"/>
          </p:nvPr>
        </p:nvSpPr>
        <p:spPr>
          <a:solidFill>
            <a:srgbClr val="0070C0"/>
          </a:solidFill>
        </p:spPr>
        <p:txBody>
          <a:bodyPr>
            <a:noAutofit/>
          </a:bodyPr>
          <a:lstStyle/>
          <a:p>
            <a:pPr algn="ctr"/>
            <a:r>
              <a:rPr lang="en-US" sz="1800" dirty="0">
                <a:solidFill>
                  <a:schemeClr val="bg1"/>
                </a:solidFill>
              </a:rPr>
              <a:t>Would you feel comfortable eating out in a restaurant?</a:t>
            </a:r>
          </a:p>
        </p:txBody>
      </p:sp>
      <p:sp>
        <p:nvSpPr>
          <p:cNvPr id="18" name="TextBox 17">
            <a:extLst>
              <a:ext uri="{FF2B5EF4-FFF2-40B4-BE49-F238E27FC236}">
                <a16:creationId xmlns:a16="http://schemas.microsoft.com/office/drawing/2014/main" id="{5675A265-2427-41B4-9CB7-EDB2D3581CF0}"/>
              </a:ext>
            </a:extLst>
          </p:cNvPr>
          <p:cNvSpPr txBox="1"/>
          <p:nvPr/>
        </p:nvSpPr>
        <p:spPr>
          <a:xfrm>
            <a:off x="1524000" y="6384109"/>
            <a:ext cx="3333092" cy="300082"/>
          </a:xfrm>
          <a:prstGeom prst="rect">
            <a:avLst/>
          </a:prstGeom>
          <a:noFill/>
        </p:spPr>
        <p:txBody>
          <a:bodyPr wrap="none" rtlCol="0">
            <a:spAutoFit/>
          </a:bodyPr>
          <a:lstStyle/>
          <a:p>
            <a:r>
              <a:rPr lang="en-US" sz="1350" dirty="0"/>
              <a:t>Source: Pew Research Center poll, June 2020</a:t>
            </a:r>
          </a:p>
        </p:txBody>
      </p:sp>
    </p:spTree>
    <p:extLst>
      <p:ext uri="{BB962C8B-B14F-4D97-AF65-F5344CB8AC3E}">
        <p14:creationId xmlns:p14="http://schemas.microsoft.com/office/powerpoint/2010/main" val="20004695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1DBB6-3F13-485D-A565-9455E0750FBE}"/>
              </a:ext>
            </a:extLst>
          </p:cNvPr>
          <p:cNvSpPr>
            <a:spLocks noGrp="1"/>
          </p:cNvSpPr>
          <p:nvPr>
            <p:ph type="title"/>
          </p:nvPr>
        </p:nvSpPr>
        <p:spPr>
          <a:xfrm>
            <a:off x="1338784" y="285750"/>
            <a:ext cx="9750175" cy="742950"/>
          </a:xfrm>
        </p:spPr>
        <p:txBody>
          <a:bodyPr>
            <a:normAutofit fontScale="90000"/>
          </a:bodyPr>
          <a:lstStyle/>
          <a:p>
            <a:r>
              <a:rPr lang="en-US" dirty="0"/>
              <a:t>Partisan Response to Covid in First Months</a:t>
            </a:r>
          </a:p>
        </p:txBody>
      </p:sp>
      <p:graphicFrame>
        <p:nvGraphicFramePr>
          <p:cNvPr id="6" name="Content Placeholder 5">
            <a:extLst>
              <a:ext uri="{FF2B5EF4-FFF2-40B4-BE49-F238E27FC236}">
                <a16:creationId xmlns:a16="http://schemas.microsoft.com/office/drawing/2014/main" id="{563533FD-55F6-4956-91A0-71722066238C}"/>
              </a:ext>
            </a:extLst>
          </p:cNvPr>
          <p:cNvGraphicFramePr>
            <a:graphicFrameLocks noGrp="1"/>
          </p:cNvGraphicFramePr>
          <p:nvPr>
            <p:ph sz="quarter" idx="1"/>
            <p:extLst>
              <p:ext uri="{D42A27DB-BD31-4B8C-83A1-F6EECF244321}">
                <p14:modId xmlns:p14="http://schemas.microsoft.com/office/powerpoint/2010/main" val="643351151"/>
              </p:ext>
            </p:extLst>
          </p:nvPr>
        </p:nvGraphicFramePr>
        <p:xfrm>
          <a:off x="2137172" y="1981200"/>
          <a:ext cx="8153400" cy="38481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A1C1904B-0CD3-497F-81BD-0EBA37CC3826}"/>
              </a:ext>
            </a:extLst>
          </p:cNvPr>
          <p:cNvSpPr txBox="1"/>
          <p:nvPr/>
        </p:nvSpPr>
        <p:spPr>
          <a:xfrm>
            <a:off x="592475" y="6148346"/>
            <a:ext cx="2042290" cy="300082"/>
          </a:xfrm>
          <a:prstGeom prst="rect">
            <a:avLst/>
          </a:prstGeom>
          <a:noFill/>
        </p:spPr>
        <p:txBody>
          <a:bodyPr wrap="none" rtlCol="0">
            <a:spAutoFit/>
          </a:bodyPr>
          <a:lstStyle/>
          <a:p>
            <a:r>
              <a:rPr lang="en-US" sz="1350" dirty="0"/>
              <a:t>Source: Gallup polls, 2020</a:t>
            </a:r>
          </a:p>
        </p:txBody>
      </p:sp>
    </p:spTree>
    <p:extLst>
      <p:ext uri="{BB962C8B-B14F-4D97-AF65-F5344CB8AC3E}">
        <p14:creationId xmlns:p14="http://schemas.microsoft.com/office/powerpoint/2010/main" val="16946020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FED38-C3E8-4F83-AB6E-6036A9185594}"/>
              </a:ext>
            </a:extLst>
          </p:cNvPr>
          <p:cNvSpPr>
            <a:spLocks noGrp="1"/>
          </p:cNvSpPr>
          <p:nvPr>
            <p:ph type="title"/>
          </p:nvPr>
        </p:nvSpPr>
        <p:spPr>
          <a:xfrm>
            <a:off x="82193" y="0"/>
            <a:ext cx="12020764" cy="1313597"/>
          </a:xfrm>
        </p:spPr>
        <p:txBody>
          <a:bodyPr>
            <a:normAutofit/>
          </a:bodyPr>
          <a:lstStyle/>
          <a:p>
            <a:pPr algn="ctr"/>
            <a:r>
              <a:rPr lang="en-US" sz="3600" dirty="0"/>
              <a:t>Confirmation Bias affects Republicans &amp; Democrats alike -</a:t>
            </a:r>
            <a:br>
              <a:rPr lang="en-US" sz="3600" dirty="0"/>
            </a:br>
            <a:r>
              <a:rPr lang="en-US" sz="3600" dirty="0"/>
              <a:t>accepting false claims that align with one’s partisanship</a:t>
            </a:r>
          </a:p>
        </p:txBody>
      </p:sp>
      <p:graphicFrame>
        <p:nvGraphicFramePr>
          <p:cNvPr id="6" name="Content Placeholder 5">
            <a:extLst>
              <a:ext uri="{FF2B5EF4-FFF2-40B4-BE49-F238E27FC236}">
                <a16:creationId xmlns:a16="http://schemas.microsoft.com/office/drawing/2014/main" id="{A4621EFE-F700-4CA0-BAA6-2B3F0C3C4D45}"/>
              </a:ext>
            </a:extLst>
          </p:cNvPr>
          <p:cNvGraphicFramePr>
            <a:graphicFrameLocks noGrp="1"/>
          </p:cNvGraphicFramePr>
          <p:nvPr>
            <p:ph sz="quarter" idx="1"/>
          </p:nvPr>
        </p:nvGraphicFramePr>
        <p:xfrm>
          <a:off x="817563" y="1600200"/>
          <a:ext cx="10871200" cy="44958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DCC00F8-D01A-45AD-9515-AA547E8736DE}"/>
              </a:ext>
            </a:extLst>
          </p:cNvPr>
          <p:cNvSpPr txBox="1"/>
          <p:nvPr/>
        </p:nvSpPr>
        <p:spPr>
          <a:xfrm>
            <a:off x="344557" y="6281530"/>
            <a:ext cx="773692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Source: Indiana University’s Observatory on Social Media survey, November 2020</a:t>
            </a:r>
          </a:p>
        </p:txBody>
      </p:sp>
      <p:sp>
        <p:nvSpPr>
          <p:cNvPr id="3" name="Rectangle 2">
            <a:extLst>
              <a:ext uri="{FF2B5EF4-FFF2-40B4-BE49-F238E27FC236}">
                <a16:creationId xmlns:a16="http://schemas.microsoft.com/office/drawing/2014/main" id="{7833B535-7857-4E23-AA49-17CEC35B70D6}"/>
              </a:ext>
            </a:extLst>
          </p:cNvPr>
          <p:cNvSpPr/>
          <p:nvPr/>
        </p:nvSpPr>
        <p:spPr>
          <a:xfrm>
            <a:off x="8507896" y="2756452"/>
            <a:ext cx="914400" cy="357808"/>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8" name="Rectangle 7">
            <a:extLst>
              <a:ext uri="{FF2B5EF4-FFF2-40B4-BE49-F238E27FC236}">
                <a16:creationId xmlns:a16="http://schemas.microsoft.com/office/drawing/2014/main" id="{38FA2118-4891-49D1-B539-EABC5BCF25F7}"/>
              </a:ext>
            </a:extLst>
          </p:cNvPr>
          <p:cNvSpPr/>
          <p:nvPr/>
        </p:nvSpPr>
        <p:spPr>
          <a:xfrm>
            <a:off x="8507896" y="3299791"/>
            <a:ext cx="914400" cy="35780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765652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14FDD-91E8-401D-8C46-1718A9F658A4}"/>
              </a:ext>
            </a:extLst>
          </p:cNvPr>
          <p:cNvSpPr>
            <a:spLocks noGrp="1"/>
          </p:cNvSpPr>
          <p:nvPr>
            <p:ph type="title"/>
          </p:nvPr>
        </p:nvSpPr>
        <p:spPr>
          <a:xfrm>
            <a:off x="1" y="228600"/>
            <a:ext cx="12059478" cy="990600"/>
          </a:xfrm>
        </p:spPr>
        <p:txBody>
          <a:bodyPr>
            <a:noAutofit/>
          </a:bodyPr>
          <a:lstStyle/>
          <a:p>
            <a:pPr algn="ctr"/>
            <a:r>
              <a:rPr lang="en-US" dirty="0"/>
              <a:t>Explaining Our Misinformation Crises</a:t>
            </a:r>
          </a:p>
        </p:txBody>
      </p:sp>
      <p:sp>
        <p:nvSpPr>
          <p:cNvPr id="3" name="Content Placeholder 2">
            <a:extLst>
              <a:ext uri="{FF2B5EF4-FFF2-40B4-BE49-F238E27FC236}">
                <a16:creationId xmlns:a16="http://schemas.microsoft.com/office/drawing/2014/main" id="{A2FD15B1-6863-4783-AE17-7351F3A2B511}"/>
              </a:ext>
            </a:extLst>
          </p:cNvPr>
          <p:cNvSpPr>
            <a:spLocks noGrp="1"/>
          </p:cNvSpPr>
          <p:nvPr>
            <p:ph idx="1"/>
          </p:nvPr>
        </p:nvSpPr>
        <p:spPr>
          <a:xfrm>
            <a:off x="1097280" y="2385390"/>
            <a:ext cx="10058400" cy="3483703"/>
          </a:xfrm>
        </p:spPr>
        <p:txBody>
          <a:bodyPr>
            <a:normAutofit/>
          </a:bodyPr>
          <a:lstStyle/>
          <a:p>
            <a:pPr marL="0" indent="0" algn="ctr">
              <a:buNone/>
            </a:pPr>
            <a:r>
              <a:rPr lang="en-US" sz="5400" dirty="0"/>
              <a:t>Changes in Media System</a:t>
            </a:r>
          </a:p>
        </p:txBody>
      </p:sp>
    </p:spTree>
    <p:extLst>
      <p:ext uri="{BB962C8B-B14F-4D97-AF65-F5344CB8AC3E}">
        <p14:creationId xmlns:p14="http://schemas.microsoft.com/office/powerpoint/2010/main" val="34693307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AFBD5-C361-4336-9CF4-CC7BB2B3741D}"/>
              </a:ext>
            </a:extLst>
          </p:cNvPr>
          <p:cNvSpPr>
            <a:spLocks noGrp="1"/>
          </p:cNvSpPr>
          <p:nvPr>
            <p:ph type="title"/>
          </p:nvPr>
        </p:nvSpPr>
        <p:spPr>
          <a:xfrm>
            <a:off x="812800" y="228600"/>
            <a:ext cx="10871200" cy="990600"/>
          </a:xfrm>
        </p:spPr>
        <p:txBody>
          <a:bodyPr anchor="ctr">
            <a:normAutofit/>
          </a:bodyPr>
          <a:lstStyle/>
          <a:p>
            <a:r>
              <a:rPr lang="en-US" dirty="0"/>
              <a:t>The Old “Low Choice” System </a:t>
            </a:r>
          </a:p>
        </p:txBody>
      </p:sp>
      <p:sp>
        <p:nvSpPr>
          <p:cNvPr id="3" name="Content Placeholder 2">
            <a:extLst>
              <a:ext uri="{FF2B5EF4-FFF2-40B4-BE49-F238E27FC236}">
                <a16:creationId xmlns:a16="http://schemas.microsoft.com/office/drawing/2014/main" id="{8D8EFCBC-5C8E-4C56-BE5C-1CE2395A6914}"/>
              </a:ext>
            </a:extLst>
          </p:cNvPr>
          <p:cNvSpPr>
            <a:spLocks noGrp="1"/>
          </p:cNvSpPr>
          <p:nvPr>
            <p:ph sz="quarter" idx="1"/>
          </p:nvPr>
        </p:nvSpPr>
        <p:spPr>
          <a:xfrm>
            <a:off x="812800" y="1589567"/>
            <a:ext cx="5181600" cy="4572000"/>
          </a:xfrm>
        </p:spPr>
        <p:txBody>
          <a:bodyPr>
            <a:normAutofit/>
          </a:bodyPr>
          <a:lstStyle/>
          <a:p>
            <a:pPr marL="0" indent="0">
              <a:lnSpc>
                <a:spcPct val="90000"/>
              </a:lnSpc>
              <a:buNone/>
            </a:pPr>
            <a:r>
              <a:rPr lang="en-US" b="1" dirty="0"/>
              <a:t>Low Choice </a:t>
            </a:r>
            <a:r>
              <a:rPr lang="en-US" dirty="0"/>
              <a:t>– In most media markets, consumers seeking national news had local newspaper and a network newscast (ABC, CBS, NBC) as their only options. </a:t>
            </a:r>
          </a:p>
          <a:p>
            <a:pPr marL="0" indent="0">
              <a:lnSpc>
                <a:spcPct val="90000"/>
              </a:lnSpc>
              <a:buNone/>
            </a:pPr>
            <a:r>
              <a:rPr lang="en-US" b="1" dirty="0"/>
              <a:t>Media effects:</a:t>
            </a:r>
          </a:p>
          <a:p>
            <a:pPr>
              <a:lnSpc>
                <a:spcPct val="90000"/>
              </a:lnSpc>
            </a:pPr>
            <a:r>
              <a:rPr lang="en-US" dirty="0"/>
              <a:t>1. 	An “information commons”</a:t>
            </a:r>
          </a:p>
          <a:p>
            <a:pPr>
              <a:lnSpc>
                <a:spcPct val="90000"/>
              </a:lnSpc>
            </a:pPr>
            <a:r>
              <a:rPr lang="en-US" dirty="0"/>
              <a:t>2. 	Rising level of information</a:t>
            </a:r>
          </a:p>
          <a:p>
            <a:pPr>
              <a:lnSpc>
                <a:spcPct val="90000"/>
              </a:lnSpc>
            </a:pPr>
            <a:r>
              <a:rPr lang="en-US" dirty="0"/>
              <a:t>3. 	“Depolarization”</a:t>
            </a:r>
          </a:p>
        </p:txBody>
      </p:sp>
      <p:pic>
        <p:nvPicPr>
          <p:cNvPr id="5" name="Picture 4" descr="A person in a suit&#10;&#10;Description automatically generated with low confidence">
            <a:extLst>
              <a:ext uri="{FF2B5EF4-FFF2-40B4-BE49-F238E27FC236}">
                <a16:creationId xmlns:a16="http://schemas.microsoft.com/office/drawing/2014/main" id="{35ACB67E-F172-4B6E-BA43-09BF2D9B09AA}"/>
              </a:ext>
            </a:extLst>
          </p:cNvPr>
          <p:cNvPicPr>
            <a:picLocks noChangeAspect="1"/>
          </p:cNvPicPr>
          <p:nvPr/>
        </p:nvPicPr>
        <p:blipFill rotWithShape="1">
          <a:blip r:embed="rId2">
            <a:extLst>
              <a:ext uri="{28A0092B-C50C-407E-A947-70E740481C1C}">
                <a14:useLocalDpi xmlns:a14="http://schemas.microsoft.com/office/drawing/2010/main" val="0"/>
              </a:ext>
            </a:extLst>
          </a:blip>
          <a:srcRect l="15109"/>
          <a:stretch/>
        </p:blipFill>
        <p:spPr>
          <a:xfrm>
            <a:off x="7183120" y="2092959"/>
            <a:ext cx="4427868" cy="3789681"/>
          </a:xfrm>
          <a:prstGeom prst="rect">
            <a:avLst/>
          </a:prstGeom>
          <a:noFill/>
        </p:spPr>
      </p:pic>
    </p:spTree>
    <p:extLst>
      <p:ext uri="{BB962C8B-B14F-4D97-AF65-F5344CB8AC3E}">
        <p14:creationId xmlns:p14="http://schemas.microsoft.com/office/powerpoint/2010/main" val="1670076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716259"/>
            <a:ext cx="11943470" cy="4104758"/>
          </a:xfrm>
        </p:spPr>
        <p:txBody>
          <a:bodyPr>
            <a:noAutofit/>
          </a:bodyPr>
          <a:lstStyle/>
          <a:p>
            <a:pPr algn="ctr"/>
            <a:br>
              <a:rPr lang="en-US" sz="6600" dirty="0"/>
            </a:br>
            <a:br>
              <a:rPr lang="en-US" sz="6600" dirty="0"/>
            </a:br>
            <a:br>
              <a:rPr lang="en-US" sz="6600" dirty="0"/>
            </a:br>
            <a:br>
              <a:rPr lang="en-US" sz="5400" dirty="0"/>
            </a:br>
            <a:r>
              <a:rPr lang="en-US" sz="5400" dirty="0"/>
              <a:t>America’s Misinformation crisis</a:t>
            </a:r>
            <a:br>
              <a:rPr lang="en-US" sz="5400" dirty="0"/>
            </a:br>
            <a:r>
              <a:rPr lang="en-US" sz="3600" cap="small" dirty="0"/>
              <a:t>Tom Patterson</a:t>
            </a:r>
            <a:br>
              <a:rPr lang="en-US" sz="3600" dirty="0"/>
            </a:br>
            <a:br>
              <a:rPr lang="en-US" sz="3600" dirty="0"/>
            </a:br>
            <a:r>
              <a:rPr lang="en-US" sz="3600" dirty="0"/>
              <a:t>						</a:t>
            </a:r>
            <a:r>
              <a:rPr lang="en-US" sz="2400" cap="none" dirty="0"/>
              <a:t>“Once a country tolerates dishonesty, </a:t>
            </a:r>
            <a:br>
              <a:rPr lang="en-US" sz="2400" cap="none" dirty="0"/>
            </a:br>
            <a:r>
              <a:rPr lang="en-US" sz="2400" cap="none" dirty="0"/>
              <a:t>						then everything else falls apart.”</a:t>
            </a:r>
            <a:br>
              <a:rPr lang="en-US" sz="2400" cap="none" dirty="0"/>
            </a:br>
            <a:r>
              <a:rPr lang="en-US" sz="2400" cap="none" dirty="0"/>
              <a:t>							- columnist David Brooks</a:t>
            </a:r>
            <a:br>
              <a:rPr lang="en-US" sz="2400" dirty="0"/>
            </a:br>
            <a:endParaRPr lang="en-US" sz="2400" dirty="0"/>
          </a:p>
        </p:txBody>
      </p:sp>
      <p:sp>
        <p:nvSpPr>
          <p:cNvPr id="3" name="Subtitle 2"/>
          <p:cNvSpPr>
            <a:spLocks noGrp="1"/>
          </p:cNvSpPr>
          <p:nvPr>
            <p:ph type="subTitle" idx="1"/>
          </p:nvPr>
        </p:nvSpPr>
        <p:spPr/>
        <p:txBody>
          <a:bodyPr>
            <a:noAutofit/>
          </a:bodyPr>
          <a:lstStyle/>
          <a:p>
            <a:pPr algn="ctr"/>
            <a:r>
              <a:rPr lang="en-US" sz="3200" dirty="0"/>
              <a:t>McGraw Hill Webinar, April 7, 2022</a:t>
            </a:r>
          </a:p>
        </p:txBody>
      </p:sp>
    </p:spTree>
    <p:extLst>
      <p:ext uri="{BB962C8B-B14F-4D97-AF65-F5344CB8AC3E}">
        <p14:creationId xmlns:p14="http://schemas.microsoft.com/office/powerpoint/2010/main" val="8761852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AD74B-878A-4052-8127-6DE2893CEED8}"/>
              </a:ext>
            </a:extLst>
          </p:cNvPr>
          <p:cNvSpPr>
            <a:spLocks noGrp="1"/>
          </p:cNvSpPr>
          <p:nvPr>
            <p:ph type="title"/>
          </p:nvPr>
        </p:nvSpPr>
        <p:spPr>
          <a:xfrm>
            <a:off x="812800" y="228600"/>
            <a:ext cx="10871200" cy="990600"/>
          </a:xfrm>
        </p:spPr>
        <p:txBody>
          <a:bodyPr anchor="ctr">
            <a:normAutofit/>
          </a:bodyPr>
          <a:lstStyle/>
          <a:p>
            <a:r>
              <a:rPr lang="en-US" dirty="0"/>
              <a:t>Today “High Choice” System</a:t>
            </a:r>
          </a:p>
        </p:txBody>
      </p:sp>
      <p:sp>
        <p:nvSpPr>
          <p:cNvPr id="3" name="Content Placeholder 2">
            <a:extLst>
              <a:ext uri="{FF2B5EF4-FFF2-40B4-BE49-F238E27FC236}">
                <a16:creationId xmlns:a16="http://schemas.microsoft.com/office/drawing/2014/main" id="{E049C5F4-8C7F-4092-A310-72A5BD512AD2}"/>
              </a:ext>
            </a:extLst>
          </p:cNvPr>
          <p:cNvSpPr>
            <a:spLocks noGrp="1"/>
          </p:cNvSpPr>
          <p:nvPr>
            <p:ph sz="quarter" idx="1"/>
          </p:nvPr>
        </p:nvSpPr>
        <p:spPr>
          <a:xfrm>
            <a:off x="812800" y="1589566"/>
            <a:ext cx="5181600" cy="4831553"/>
          </a:xfrm>
        </p:spPr>
        <p:txBody>
          <a:bodyPr>
            <a:normAutofit/>
          </a:bodyPr>
          <a:lstStyle/>
          <a:p>
            <a:pPr marL="0" indent="0">
              <a:lnSpc>
                <a:spcPct val="90000"/>
              </a:lnSpc>
              <a:buNone/>
            </a:pPr>
            <a:r>
              <a:rPr lang="en-US" b="1" dirty="0"/>
              <a:t>Traditional news outlets</a:t>
            </a:r>
          </a:p>
          <a:p>
            <a:pPr marL="0" indent="0">
              <a:lnSpc>
                <a:spcPct val="90000"/>
              </a:lnSpc>
              <a:buNone/>
            </a:pPr>
            <a:r>
              <a:rPr lang="en-US" b="1" dirty="0"/>
              <a:t>Cable news and talk shows </a:t>
            </a:r>
            <a:r>
              <a:rPr lang="en-US" dirty="0"/>
              <a:t>– CNN, Fox, and MSNBC</a:t>
            </a:r>
          </a:p>
          <a:p>
            <a:pPr marL="0" indent="0">
              <a:lnSpc>
                <a:spcPct val="90000"/>
              </a:lnSpc>
              <a:buNone/>
            </a:pPr>
            <a:r>
              <a:rPr lang="en-US" b="1" dirty="0"/>
              <a:t>Talk radio </a:t>
            </a:r>
            <a:r>
              <a:rPr lang="en-US" dirty="0"/>
              <a:t>– ten-fold increase following elimination of Fairness Doctrine, weekly audience is roughly 40 million listeners</a:t>
            </a:r>
          </a:p>
          <a:p>
            <a:pPr marL="0" indent="0">
              <a:lnSpc>
                <a:spcPct val="90000"/>
              </a:lnSpc>
              <a:buNone/>
            </a:pPr>
            <a:r>
              <a:rPr lang="en-US" b="1" dirty="0"/>
              <a:t>Internet</a:t>
            </a:r>
            <a:r>
              <a:rPr lang="en-US" dirty="0"/>
              <a:t> – news outlets (</a:t>
            </a:r>
            <a:r>
              <a:rPr lang="en-US" dirty="0" err="1"/>
              <a:t>eg</a:t>
            </a:r>
            <a:r>
              <a:rPr lang="en-US" dirty="0"/>
              <a:t>, HuffPost, Breitbart), bloggers, social media activists</a:t>
            </a:r>
          </a:p>
          <a:p>
            <a:pPr marL="0" indent="0">
              <a:lnSpc>
                <a:spcPct val="90000"/>
              </a:lnSpc>
              <a:buNone/>
            </a:pPr>
            <a:endParaRPr lang="en-US" dirty="0"/>
          </a:p>
        </p:txBody>
      </p:sp>
      <p:pic>
        <p:nvPicPr>
          <p:cNvPr id="5" name="Picture 4" descr="Logo, company name&#10;&#10;Description automatically generated">
            <a:extLst>
              <a:ext uri="{FF2B5EF4-FFF2-40B4-BE49-F238E27FC236}">
                <a16:creationId xmlns:a16="http://schemas.microsoft.com/office/drawing/2014/main" id="{AA37D3DD-C1B1-499F-983F-6FDF765299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9868" y="2571968"/>
            <a:ext cx="5181600" cy="2607197"/>
          </a:xfrm>
          <a:prstGeom prst="rect">
            <a:avLst/>
          </a:prstGeom>
          <a:noFill/>
        </p:spPr>
      </p:pic>
    </p:spTree>
    <p:extLst>
      <p:ext uri="{BB962C8B-B14F-4D97-AF65-F5344CB8AC3E}">
        <p14:creationId xmlns:p14="http://schemas.microsoft.com/office/powerpoint/2010/main" val="14394311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7D6F6-25F9-4577-8255-9012471677DB}"/>
              </a:ext>
            </a:extLst>
          </p:cNvPr>
          <p:cNvSpPr>
            <a:spLocks noGrp="1"/>
          </p:cNvSpPr>
          <p:nvPr>
            <p:ph type="title"/>
          </p:nvPr>
        </p:nvSpPr>
        <p:spPr/>
        <p:txBody>
          <a:bodyPr/>
          <a:lstStyle/>
          <a:p>
            <a:r>
              <a:rPr lang="en-US" dirty="0"/>
              <a:t>Our Media System</a:t>
            </a:r>
          </a:p>
        </p:txBody>
      </p:sp>
      <p:sp>
        <p:nvSpPr>
          <p:cNvPr id="3" name="Content Placeholder 2">
            <a:extLst>
              <a:ext uri="{FF2B5EF4-FFF2-40B4-BE49-F238E27FC236}">
                <a16:creationId xmlns:a16="http://schemas.microsoft.com/office/drawing/2014/main" id="{12B52712-5C6A-4763-A73E-41FB45972226}"/>
              </a:ext>
            </a:extLst>
          </p:cNvPr>
          <p:cNvSpPr>
            <a:spLocks noGrp="1"/>
          </p:cNvSpPr>
          <p:nvPr>
            <p:ph sz="quarter" idx="1"/>
          </p:nvPr>
        </p:nvSpPr>
        <p:spPr>
          <a:xfrm>
            <a:off x="1249680" y="1600200"/>
            <a:ext cx="10438384" cy="4851400"/>
          </a:xfrm>
        </p:spPr>
        <p:txBody>
          <a:bodyPr>
            <a:normAutofit fontScale="92500" lnSpcReduction="10000"/>
          </a:bodyPr>
          <a:lstStyle/>
          <a:p>
            <a:pPr marL="0" indent="0">
              <a:buNone/>
            </a:pPr>
            <a:r>
              <a:rPr lang="en-US" b="1" dirty="0"/>
              <a:t>Traditional (fact verifying) outlets</a:t>
            </a:r>
            <a:r>
              <a:rPr lang="en-US" dirty="0"/>
              <a:t>, such as CBS News, and the Chicago Tribune, that have norms and editing procedures designed to reduce factual reporting errors and correct them when they occur.</a:t>
            </a:r>
          </a:p>
          <a:p>
            <a:pPr marL="0" indent="0">
              <a:buNone/>
            </a:pPr>
            <a:endParaRPr lang="en-US" dirty="0"/>
          </a:p>
          <a:p>
            <a:pPr marL="0" indent="0">
              <a:buNone/>
            </a:pPr>
            <a:r>
              <a:rPr lang="en-US" b="1" dirty="0"/>
              <a:t>Partisan (bias confirming) outlets, </a:t>
            </a:r>
            <a:r>
              <a:rPr lang="en-US" dirty="0"/>
              <a:t>such as Fox and Breitbart, that tell their audience what they expect/want to hear.	</a:t>
            </a:r>
          </a:p>
          <a:p>
            <a:pPr marL="0" indent="0">
              <a:buNone/>
            </a:pPr>
            <a:r>
              <a:rPr lang="en-US" dirty="0"/>
              <a:t>	</a:t>
            </a:r>
          </a:p>
          <a:p>
            <a:pPr marL="0" indent="0">
              <a:buNone/>
            </a:pPr>
            <a:r>
              <a:rPr lang="en-US" dirty="0"/>
              <a:t>	</a:t>
            </a:r>
            <a:r>
              <a:rPr lang="en-US" b="1" dirty="0"/>
              <a:t>These are dominant tendencies.</a:t>
            </a:r>
            <a:r>
              <a:rPr lang="en-US" dirty="0"/>
              <a:t> Some traditional outlets have a 	bias-confirming component (</a:t>
            </a:r>
            <a:r>
              <a:rPr lang="en-US" dirty="0" err="1"/>
              <a:t>eg</a:t>
            </a:r>
            <a:r>
              <a:rPr lang="en-US" dirty="0"/>
              <a:t>, opinion page of traditional 	newspapers) 	and some partisan outlets have a fact-verifying 	component (</a:t>
            </a:r>
            <a:r>
              <a:rPr lang="en-US" dirty="0" err="1"/>
              <a:t>eg</a:t>
            </a:r>
            <a:r>
              <a:rPr lang="en-US" dirty="0"/>
              <a:t>, Fox’s Special Report with Bret Baier).</a:t>
            </a:r>
          </a:p>
        </p:txBody>
      </p:sp>
    </p:spTree>
    <p:extLst>
      <p:ext uri="{BB962C8B-B14F-4D97-AF65-F5344CB8AC3E}">
        <p14:creationId xmlns:p14="http://schemas.microsoft.com/office/powerpoint/2010/main" val="7231341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790F5-717C-4E24-964D-5CB8E78C51AD}"/>
              </a:ext>
            </a:extLst>
          </p:cNvPr>
          <p:cNvSpPr>
            <a:spLocks noGrp="1"/>
          </p:cNvSpPr>
          <p:nvPr>
            <p:ph type="title"/>
          </p:nvPr>
        </p:nvSpPr>
        <p:spPr/>
        <p:txBody>
          <a:bodyPr/>
          <a:lstStyle/>
          <a:p>
            <a:pPr algn="ctr"/>
            <a:r>
              <a:rPr lang="en-US" dirty="0"/>
              <a:t>Fact Verifying Does Not Mean Unbiased</a:t>
            </a:r>
          </a:p>
        </p:txBody>
      </p:sp>
      <p:graphicFrame>
        <p:nvGraphicFramePr>
          <p:cNvPr id="10" name="Content Placeholder 9">
            <a:extLst>
              <a:ext uri="{FF2B5EF4-FFF2-40B4-BE49-F238E27FC236}">
                <a16:creationId xmlns:a16="http://schemas.microsoft.com/office/drawing/2014/main" id="{E1616690-8929-4489-879C-03527156BB77}"/>
              </a:ext>
            </a:extLst>
          </p:cNvPr>
          <p:cNvGraphicFramePr>
            <a:graphicFrameLocks noGrp="1"/>
          </p:cNvGraphicFramePr>
          <p:nvPr>
            <p:ph sz="quarter" idx="2"/>
            <p:extLst>
              <p:ext uri="{D42A27DB-BD31-4B8C-83A1-F6EECF244321}">
                <p14:modId xmlns:p14="http://schemas.microsoft.com/office/powerpoint/2010/main" val="3525032478"/>
              </p:ext>
            </p:extLst>
          </p:nvPr>
        </p:nvGraphicFramePr>
        <p:xfrm>
          <a:off x="812800" y="2438400"/>
          <a:ext cx="5181600" cy="3581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ontent Placeholder 12">
            <a:extLst>
              <a:ext uri="{FF2B5EF4-FFF2-40B4-BE49-F238E27FC236}">
                <a16:creationId xmlns:a16="http://schemas.microsoft.com/office/drawing/2014/main" id="{B70A5FBA-2A0F-45EE-B2A7-D0C2848A2DCC}"/>
              </a:ext>
            </a:extLst>
          </p:cNvPr>
          <p:cNvGraphicFramePr>
            <a:graphicFrameLocks noGrp="1"/>
          </p:cNvGraphicFramePr>
          <p:nvPr>
            <p:ph sz="quarter" idx="4"/>
            <p:extLst>
              <p:ext uri="{D42A27DB-BD31-4B8C-83A1-F6EECF244321}">
                <p14:modId xmlns:p14="http://schemas.microsoft.com/office/powerpoint/2010/main" val="2307390103"/>
              </p:ext>
            </p:extLst>
          </p:nvPr>
        </p:nvGraphicFramePr>
        <p:xfrm>
          <a:off x="6400800" y="2438400"/>
          <a:ext cx="5181600" cy="358140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3">
            <a:extLst>
              <a:ext uri="{FF2B5EF4-FFF2-40B4-BE49-F238E27FC236}">
                <a16:creationId xmlns:a16="http://schemas.microsoft.com/office/drawing/2014/main" id="{BE73364D-F580-43CD-9F79-415C61B911F8}"/>
              </a:ext>
            </a:extLst>
          </p:cNvPr>
          <p:cNvSpPr>
            <a:spLocks noGrp="1"/>
          </p:cNvSpPr>
          <p:nvPr>
            <p:ph type="body" sz="quarter" idx="1"/>
          </p:nvPr>
        </p:nvSpPr>
        <p:spPr/>
        <p:txBody>
          <a:bodyPr>
            <a:normAutofit/>
          </a:bodyPr>
          <a:lstStyle/>
          <a:p>
            <a:pPr algn="ctr"/>
            <a:r>
              <a:rPr lang="en-US" dirty="0"/>
              <a:t>CBS Evening News – 2020 Election</a:t>
            </a:r>
          </a:p>
        </p:txBody>
      </p:sp>
      <p:sp>
        <p:nvSpPr>
          <p:cNvPr id="6" name="Text Placeholder 5">
            <a:extLst>
              <a:ext uri="{FF2B5EF4-FFF2-40B4-BE49-F238E27FC236}">
                <a16:creationId xmlns:a16="http://schemas.microsoft.com/office/drawing/2014/main" id="{58D64DDF-1F25-44A3-8CE4-535FD51EADEC}"/>
              </a:ext>
            </a:extLst>
          </p:cNvPr>
          <p:cNvSpPr>
            <a:spLocks noGrp="1"/>
          </p:cNvSpPr>
          <p:nvPr>
            <p:ph type="body" sz="quarter" idx="3"/>
          </p:nvPr>
        </p:nvSpPr>
        <p:spPr>
          <a:xfrm>
            <a:off x="6400799" y="1752600"/>
            <a:ext cx="5316279" cy="640080"/>
          </a:xfrm>
        </p:spPr>
        <p:txBody>
          <a:bodyPr>
            <a:normAutofit/>
          </a:bodyPr>
          <a:lstStyle/>
          <a:p>
            <a:r>
              <a:rPr lang="en-US" dirty="0"/>
              <a:t>Fox Special Report w/Brett Baier – 2020 Election</a:t>
            </a:r>
          </a:p>
        </p:txBody>
      </p:sp>
      <p:sp>
        <p:nvSpPr>
          <p:cNvPr id="14" name="TextBox 13">
            <a:extLst>
              <a:ext uri="{FF2B5EF4-FFF2-40B4-BE49-F238E27FC236}">
                <a16:creationId xmlns:a16="http://schemas.microsoft.com/office/drawing/2014/main" id="{38B8BBBC-1A5D-4AD4-B371-53B3A04167A8}"/>
              </a:ext>
            </a:extLst>
          </p:cNvPr>
          <p:cNvSpPr txBox="1"/>
          <p:nvPr/>
        </p:nvSpPr>
        <p:spPr>
          <a:xfrm>
            <a:off x="215757" y="6400284"/>
            <a:ext cx="10777591" cy="369332"/>
          </a:xfrm>
          <a:prstGeom prst="rect">
            <a:avLst/>
          </a:prstGeom>
          <a:noFill/>
        </p:spPr>
        <p:txBody>
          <a:bodyPr wrap="square" rtlCol="0">
            <a:spAutoFit/>
          </a:bodyPr>
          <a:lstStyle/>
          <a:p>
            <a:r>
              <a:rPr lang="en-US" dirty="0"/>
              <a:t>Source: Thomas E. Patterson, “A Tale of Two Elections,” Shorenstein Center, Harvard University, December 17, 2020</a:t>
            </a:r>
          </a:p>
        </p:txBody>
      </p:sp>
    </p:spTree>
    <p:extLst>
      <p:ext uri="{BB962C8B-B14F-4D97-AF65-F5344CB8AC3E}">
        <p14:creationId xmlns:p14="http://schemas.microsoft.com/office/powerpoint/2010/main" val="3850604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790F5-717C-4E24-964D-5CB8E78C51AD}"/>
              </a:ext>
            </a:extLst>
          </p:cNvPr>
          <p:cNvSpPr>
            <a:spLocks noGrp="1"/>
          </p:cNvSpPr>
          <p:nvPr>
            <p:ph type="title"/>
          </p:nvPr>
        </p:nvSpPr>
        <p:spPr/>
        <p:txBody>
          <a:bodyPr/>
          <a:lstStyle/>
          <a:p>
            <a:pPr algn="ctr"/>
            <a:r>
              <a:rPr lang="en-US" dirty="0"/>
              <a:t>Fact Verifying Does Not Mean Unbiased</a:t>
            </a:r>
          </a:p>
        </p:txBody>
      </p:sp>
      <p:sp>
        <p:nvSpPr>
          <p:cNvPr id="4" name="Text Placeholder 3">
            <a:extLst>
              <a:ext uri="{FF2B5EF4-FFF2-40B4-BE49-F238E27FC236}">
                <a16:creationId xmlns:a16="http://schemas.microsoft.com/office/drawing/2014/main" id="{BE73364D-F580-43CD-9F79-415C61B911F8}"/>
              </a:ext>
            </a:extLst>
          </p:cNvPr>
          <p:cNvSpPr>
            <a:spLocks noGrp="1"/>
          </p:cNvSpPr>
          <p:nvPr>
            <p:ph type="body" sz="quarter" idx="1"/>
          </p:nvPr>
        </p:nvSpPr>
        <p:spPr/>
        <p:txBody>
          <a:bodyPr>
            <a:normAutofit/>
          </a:bodyPr>
          <a:lstStyle/>
          <a:p>
            <a:pPr algn="ctr"/>
            <a:r>
              <a:rPr lang="en-US" dirty="0"/>
              <a:t>CBS Evening News –2020 Election</a:t>
            </a:r>
          </a:p>
        </p:txBody>
      </p:sp>
      <p:sp>
        <p:nvSpPr>
          <p:cNvPr id="6" name="Text Placeholder 5">
            <a:extLst>
              <a:ext uri="{FF2B5EF4-FFF2-40B4-BE49-F238E27FC236}">
                <a16:creationId xmlns:a16="http://schemas.microsoft.com/office/drawing/2014/main" id="{58D64DDF-1F25-44A3-8CE4-535FD51EADEC}"/>
              </a:ext>
            </a:extLst>
          </p:cNvPr>
          <p:cNvSpPr>
            <a:spLocks noGrp="1"/>
          </p:cNvSpPr>
          <p:nvPr>
            <p:ph type="body" sz="quarter" idx="3"/>
          </p:nvPr>
        </p:nvSpPr>
        <p:spPr>
          <a:xfrm>
            <a:off x="6400799" y="1752600"/>
            <a:ext cx="5316279" cy="640080"/>
          </a:xfrm>
        </p:spPr>
        <p:txBody>
          <a:bodyPr>
            <a:normAutofit/>
          </a:bodyPr>
          <a:lstStyle/>
          <a:p>
            <a:r>
              <a:rPr lang="en-US" dirty="0"/>
              <a:t>Fox Special Report-Brett Baier – 2020 Election</a:t>
            </a:r>
          </a:p>
        </p:txBody>
      </p:sp>
      <p:sp>
        <p:nvSpPr>
          <p:cNvPr id="14" name="TextBox 13">
            <a:extLst>
              <a:ext uri="{FF2B5EF4-FFF2-40B4-BE49-F238E27FC236}">
                <a16:creationId xmlns:a16="http://schemas.microsoft.com/office/drawing/2014/main" id="{38B8BBBC-1A5D-4AD4-B371-53B3A04167A8}"/>
              </a:ext>
            </a:extLst>
          </p:cNvPr>
          <p:cNvSpPr txBox="1"/>
          <p:nvPr/>
        </p:nvSpPr>
        <p:spPr>
          <a:xfrm>
            <a:off x="215757" y="6400284"/>
            <a:ext cx="10777591" cy="369332"/>
          </a:xfrm>
          <a:prstGeom prst="rect">
            <a:avLst/>
          </a:prstGeom>
          <a:noFill/>
        </p:spPr>
        <p:txBody>
          <a:bodyPr wrap="square" rtlCol="0">
            <a:spAutoFit/>
          </a:bodyPr>
          <a:lstStyle/>
          <a:p>
            <a:r>
              <a:rPr lang="en-US" sz="1800" dirty="0"/>
              <a:t>Source: Thomas Patterson, analysis of Media Tenor data, March 1-November 3, 2020</a:t>
            </a:r>
            <a:endParaRPr lang="en-US" dirty="0"/>
          </a:p>
        </p:txBody>
      </p:sp>
      <p:graphicFrame>
        <p:nvGraphicFramePr>
          <p:cNvPr id="12" name="Content Placeholder 11">
            <a:extLst>
              <a:ext uri="{FF2B5EF4-FFF2-40B4-BE49-F238E27FC236}">
                <a16:creationId xmlns:a16="http://schemas.microsoft.com/office/drawing/2014/main" id="{D72E4D91-041B-4848-85DD-33FF2C9B7FEA}"/>
              </a:ext>
            </a:extLst>
          </p:cNvPr>
          <p:cNvGraphicFramePr>
            <a:graphicFrameLocks noGrp="1"/>
          </p:cNvGraphicFramePr>
          <p:nvPr>
            <p:ph sz="quarter" idx="2"/>
            <p:extLst>
              <p:ext uri="{D42A27DB-BD31-4B8C-83A1-F6EECF244321}">
                <p14:modId xmlns:p14="http://schemas.microsoft.com/office/powerpoint/2010/main" val="1479320769"/>
              </p:ext>
            </p:extLst>
          </p:nvPr>
        </p:nvGraphicFramePr>
        <p:xfrm>
          <a:off x="812800" y="2438400"/>
          <a:ext cx="5181600" cy="3581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Content Placeholder 16">
            <a:extLst>
              <a:ext uri="{FF2B5EF4-FFF2-40B4-BE49-F238E27FC236}">
                <a16:creationId xmlns:a16="http://schemas.microsoft.com/office/drawing/2014/main" id="{60C790B6-EA06-49C5-9AB4-F2DA6E8A7085}"/>
              </a:ext>
            </a:extLst>
          </p:cNvPr>
          <p:cNvGraphicFramePr>
            <a:graphicFrameLocks noGrp="1"/>
          </p:cNvGraphicFramePr>
          <p:nvPr>
            <p:ph sz="quarter" idx="4"/>
            <p:extLst>
              <p:ext uri="{D42A27DB-BD31-4B8C-83A1-F6EECF244321}">
                <p14:modId xmlns:p14="http://schemas.microsoft.com/office/powerpoint/2010/main" val="1498907321"/>
              </p:ext>
            </p:extLst>
          </p:nvPr>
        </p:nvGraphicFramePr>
        <p:xfrm>
          <a:off x="6400800" y="2438400"/>
          <a:ext cx="5181600" cy="3581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874214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DC0C783-72D0-404D-98B4-138636C41683}"/>
              </a:ext>
            </a:extLst>
          </p:cNvPr>
          <p:cNvSpPr>
            <a:spLocks noGrp="1"/>
          </p:cNvSpPr>
          <p:nvPr>
            <p:ph type="title"/>
          </p:nvPr>
        </p:nvSpPr>
        <p:spPr/>
        <p:txBody>
          <a:bodyPr>
            <a:normAutofit fontScale="90000"/>
          </a:bodyPr>
          <a:lstStyle/>
          <a:p>
            <a:r>
              <a:rPr lang="en-US" dirty="0"/>
              <a:t>Another feature of our media system –</a:t>
            </a:r>
            <a:br>
              <a:rPr lang="en-US" dirty="0"/>
            </a:br>
            <a:r>
              <a:rPr lang="en-US" dirty="0"/>
              <a:t>strong links only among like types of media</a:t>
            </a:r>
          </a:p>
        </p:txBody>
      </p:sp>
      <p:pic>
        <p:nvPicPr>
          <p:cNvPr id="10" name="Content Placeholder 9" descr="Chart, scatter chart&#10;&#10;Description automatically generated">
            <a:extLst>
              <a:ext uri="{FF2B5EF4-FFF2-40B4-BE49-F238E27FC236}">
                <a16:creationId xmlns:a16="http://schemas.microsoft.com/office/drawing/2014/main" id="{78FCB229-AA48-401B-977A-9FFA10A2A3D7}"/>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816864" y="1696720"/>
            <a:ext cx="10562336" cy="4541520"/>
          </a:xfrm>
        </p:spPr>
      </p:pic>
      <p:sp>
        <p:nvSpPr>
          <p:cNvPr id="11" name="TextBox 10">
            <a:extLst>
              <a:ext uri="{FF2B5EF4-FFF2-40B4-BE49-F238E27FC236}">
                <a16:creationId xmlns:a16="http://schemas.microsoft.com/office/drawing/2014/main" id="{10058D88-881D-4F2E-99D1-0E8CD7A8E497}"/>
              </a:ext>
            </a:extLst>
          </p:cNvPr>
          <p:cNvSpPr txBox="1"/>
          <p:nvPr/>
        </p:nvSpPr>
        <p:spPr>
          <a:xfrm>
            <a:off x="3749040" y="2865120"/>
            <a:ext cx="1560107" cy="461665"/>
          </a:xfrm>
          <a:prstGeom prst="rect">
            <a:avLst/>
          </a:prstGeom>
          <a:noFill/>
        </p:spPr>
        <p:txBody>
          <a:bodyPr wrap="none" rtlCol="0">
            <a:spAutoFit/>
          </a:bodyPr>
          <a:lstStyle/>
          <a:p>
            <a:r>
              <a:rPr lang="en-US" sz="2400" b="1" dirty="0"/>
              <a:t>Traditional</a:t>
            </a:r>
          </a:p>
        </p:txBody>
      </p:sp>
      <p:sp>
        <p:nvSpPr>
          <p:cNvPr id="12" name="TextBox 11">
            <a:extLst>
              <a:ext uri="{FF2B5EF4-FFF2-40B4-BE49-F238E27FC236}">
                <a16:creationId xmlns:a16="http://schemas.microsoft.com/office/drawing/2014/main" id="{14296FB9-108E-459F-9BB8-08F3CE4F806D}"/>
              </a:ext>
            </a:extLst>
          </p:cNvPr>
          <p:cNvSpPr txBox="1"/>
          <p:nvPr/>
        </p:nvSpPr>
        <p:spPr>
          <a:xfrm>
            <a:off x="6096000" y="3326785"/>
            <a:ext cx="1223412" cy="461665"/>
          </a:xfrm>
          <a:prstGeom prst="rect">
            <a:avLst/>
          </a:prstGeom>
          <a:noFill/>
        </p:spPr>
        <p:txBody>
          <a:bodyPr wrap="none" rtlCol="0">
            <a:spAutoFit/>
          </a:bodyPr>
          <a:lstStyle/>
          <a:p>
            <a:r>
              <a:rPr lang="en-US" sz="2400" b="1" dirty="0"/>
              <a:t>Partisan</a:t>
            </a:r>
          </a:p>
        </p:txBody>
      </p:sp>
      <p:sp>
        <p:nvSpPr>
          <p:cNvPr id="13" name="TextBox 12">
            <a:extLst>
              <a:ext uri="{FF2B5EF4-FFF2-40B4-BE49-F238E27FC236}">
                <a16:creationId xmlns:a16="http://schemas.microsoft.com/office/drawing/2014/main" id="{65B48404-2634-411F-AA5E-8E9E24AF9539}"/>
              </a:ext>
            </a:extLst>
          </p:cNvPr>
          <p:cNvSpPr txBox="1"/>
          <p:nvPr/>
        </p:nvSpPr>
        <p:spPr>
          <a:xfrm>
            <a:off x="477520" y="6238240"/>
            <a:ext cx="6356868" cy="307777"/>
          </a:xfrm>
          <a:prstGeom prst="rect">
            <a:avLst/>
          </a:prstGeom>
          <a:noFill/>
        </p:spPr>
        <p:txBody>
          <a:bodyPr wrap="none" rtlCol="0">
            <a:spAutoFit/>
          </a:bodyPr>
          <a:lstStyle/>
          <a:p>
            <a:r>
              <a:rPr lang="en-US" sz="1400" dirty="0"/>
              <a:t>Source: </a:t>
            </a:r>
            <a:r>
              <a:rPr lang="en-US" sz="1400" dirty="0" err="1"/>
              <a:t>Benkler</a:t>
            </a:r>
            <a:r>
              <a:rPr lang="en-US" sz="1400" dirty="0"/>
              <a:t>, et al, </a:t>
            </a:r>
            <a:r>
              <a:rPr lang="en-US" sz="1400" i="1" dirty="0"/>
              <a:t>Network Propaganda </a:t>
            </a:r>
            <a:r>
              <a:rPr lang="en-US" sz="1400" dirty="0"/>
              <a:t>(New York: Oxford University Press, 2018)</a:t>
            </a:r>
          </a:p>
        </p:txBody>
      </p:sp>
      <p:sp>
        <p:nvSpPr>
          <p:cNvPr id="14" name="TextBox 13">
            <a:extLst>
              <a:ext uri="{FF2B5EF4-FFF2-40B4-BE49-F238E27FC236}">
                <a16:creationId xmlns:a16="http://schemas.microsoft.com/office/drawing/2014/main" id="{1CA4122D-C357-451D-B316-B1CEBDFBBB32}"/>
              </a:ext>
            </a:extLst>
          </p:cNvPr>
          <p:cNvSpPr txBox="1"/>
          <p:nvPr/>
        </p:nvSpPr>
        <p:spPr>
          <a:xfrm>
            <a:off x="9246740" y="1951672"/>
            <a:ext cx="1941816" cy="1754326"/>
          </a:xfrm>
          <a:prstGeom prst="rect">
            <a:avLst/>
          </a:prstGeom>
          <a:noFill/>
        </p:spPr>
        <p:txBody>
          <a:bodyPr wrap="square" rtlCol="0">
            <a:spAutoFit/>
          </a:bodyPr>
          <a:lstStyle/>
          <a:p>
            <a:r>
              <a:rPr lang="en-US" dirty="0"/>
              <a:t>Outlets on the partisan side are fewer and  overwhelmingly conservative in orientation</a:t>
            </a:r>
          </a:p>
        </p:txBody>
      </p:sp>
    </p:spTree>
    <p:extLst>
      <p:ext uri="{BB962C8B-B14F-4D97-AF65-F5344CB8AC3E}">
        <p14:creationId xmlns:p14="http://schemas.microsoft.com/office/powerpoint/2010/main" val="13514246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56490-2382-40CA-8AB0-39686AD542DF}"/>
              </a:ext>
            </a:extLst>
          </p:cNvPr>
          <p:cNvSpPr>
            <a:spLocks noGrp="1"/>
          </p:cNvSpPr>
          <p:nvPr>
            <p:ph type="title"/>
          </p:nvPr>
        </p:nvSpPr>
        <p:spPr/>
        <p:txBody>
          <a:bodyPr>
            <a:normAutofit fontScale="90000"/>
          </a:bodyPr>
          <a:lstStyle/>
          <a:p>
            <a:r>
              <a:rPr lang="en-US" dirty="0"/>
              <a:t>Ideological Asymmetry-</a:t>
            </a:r>
            <a:br>
              <a:rPr lang="en-US" dirty="0"/>
            </a:br>
            <a:r>
              <a:rPr lang="en-US" dirty="0"/>
              <a:t>Information Sharing by Party Identification </a:t>
            </a:r>
          </a:p>
        </p:txBody>
      </p:sp>
      <p:sp>
        <p:nvSpPr>
          <p:cNvPr id="3" name="Content Placeholder 2">
            <a:extLst>
              <a:ext uri="{FF2B5EF4-FFF2-40B4-BE49-F238E27FC236}">
                <a16:creationId xmlns:a16="http://schemas.microsoft.com/office/drawing/2014/main" id="{559B5E4E-D2DA-4109-A843-A46A303C1774}"/>
              </a:ext>
            </a:extLst>
          </p:cNvPr>
          <p:cNvSpPr>
            <a:spLocks noGrp="1"/>
          </p:cNvSpPr>
          <p:nvPr>
            <p:ph sz="quarter" idx="1"/>
          </p:nvPr>
        </p:nvSpPr>
        <p:spPr>
          <a:xfrm>
            <a:off x="1335641" y="1869897"/>
            <a:ext cx="9606338" cy="4226102"/>
          </a:xfrm>
        </p:spPr>
        <p:txBody>
          <a:bodyPr>
            <a:normAutofit/>
          </a:bodyPr>
          <a:lstStyle/>
          <a:p>
            <a:pPr marL="0" indent="0">
              <a:buNone/>
            </a:pPr>
            <a:r>
              <a:rPr lang="en-US" sz="3200" b="1" dirty="0"/>
              <a:t>Information sharing about Covid on Twitter</a:t>
            </a:r>
          </a:p>
          <a:p>
            <a:pPr marL="0" indent="0">
              <a:buNone/>
            </a:pPr>
            <a:endParaRPr lang="en-US" b="1" dirty="0"/>
          </a:p>
          <a:p>
            <a:pPr marL="0" indent="0">
              <a:buNone/>
            </a:pPr>
            <a:r>
              <a:rPr lang="en-US" b="1" dirty="0"/>
              <a:t>	Democrats</a:t>
            </a:r>
            <a:r>
              <a:rPr lang="en-US" dirty="0"/>
              <a:t> relied heavily to traditional media rather than 	partisan media when sharing a piece of content through 	Twitter – ratio was 163 to 1 </a:t>
            </a:r>
          </a:p>
          <a:p>
            <a:pPr marL="0" indent="0">
              <a:buNone/>
            </a:pPr>
            <a:endParaRPr lang="en-US" dirty="0"/>
          </a:p>
          <a:p>
            <a:pPr marL="0" indent="0">
              <a:buNone/>
            </a:pPr>
            <a:r>
              <a:rPr lang="en-US" b="1" dirty="0"/>
              <a:t>	Republicans</a:t>
            </a:r>
            <a:r>
              <a:rPr lang="en-US" dirty="0"/>
              <a:t> tilted only slightly to traditional media as 	opposed to partisan media – ratio was 1.16 to 1</a:t>
            </a:r>
          </a:p>
        </p:txBody>
      </p:sp>
      <p:sp>
        <p:nvSpPr>
          <p:cNvPr id="4" name="TextBox 3">
            <a:extLst>
              <a:ext uri="{FF2B5EF4-FFF2-40B4-BE49-F238E27FC236}">
                <a16:creationId xmlns:a16="http://schemas.microsoft.com/office/drawing/2014/main" id="{1495B65E-7C37-40ED-83EE-A90442E0B339}"/>
              </a:ext>
            </a:extLst>
          </p:cNvPr>
          <p:cNvSpPr txBox="1"/>
          <p:nvPr/>
        </p:nvSpPr>
        <p:spPr>
          <a:xfrm>
            <a:off x="349321" y="6226139"/>
            <a:ext cx="6217279" cy="369332"/>
          </a:xfrm>
          <a:prstGeom prst="rect">
            <a:avLst/>
          </a:prstGeom>
          <a:noFill/>
        </p:spPr>
        <p:txBody>
          <a:bodyPr wrap="none" rtlCol="0">
            <a:spAutoFit/>
          </a:bodyPr>
          <a:lstStyle/>
          <a:p>
            <a:r>
              <a:rPr lang="en-US" dirty="0"/>
              <a:t>Source: Sebastian Blum, Master’s thesis, Harvard University, 2022.</a:t>
            </a:r>
          </a:p>
        </p:txBody>
      </p:sp>
    </p:spTree>
    <p:extLst>
      <p:ext uri="{BB962C8B-B14F-4D97-AF65-F5344CB8AC3E}">
        <p14:creationId xmlns:p14="http://schemas.microsoft.com/office/powerpoint/2010/main" val="14792556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C5EF5-EE14-416D-A452-FBE392FA1A9F}"/>
              </a:ext>
            </a:extLst>
          </p:cNvPr>
          <p:cNvSpPr>
            <a:spLocks noGrp="1"/>
          </p:cNvSpPr>
          <p:nvPr>
            <p:ph type="title"/>
          </p:nvPr>
        </p:nvSpPr>
        <p:spPr/>
        <p:txBody>
          <a:bodyPr>
            <a:normAutofit fontScale="90000"/>
          </a:bodyPr>
          <a:lstStyle/>
          <a:p>
            <a:r>
              <a:rPr lang="en-US" dirty="0"/>
              <a:t>BUT – Republicans and Democrats are alike in type of content they share/like</a:t>
            </a:r>
          </a:p>
        </p:txBody>
      </p:sp>
      <p:sp>
        <p:nvSpPr>
          <p:cNvPr id="7" name="TextBox 6">
            <a:extLst>
              <a:ext uri="{FF2B5EF4-FFF2-40B4-BE49-F238E27FC236}">
                <a16:creationId xmlns:a16="http://schemas.microsoft.com/office/drawing/2014/main" id="{C45B462C-9E1C-4634-9EE9-218ACB23ADF7}"/>
              </a:ext>
            </a:extLst>
          </p:cNvPr>
          <p:cNvSpPr txBox="1"/>
          <p:nvPr/>
        </p:nvSpPr>
        <p:spPr>
          <a:xfrm>
            <a:off x="295250" y="6052671"/>
            <a:ext cx="9674636" cy="5078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black"/>
                </a:solidFill>
                <a:effectLst/>
                <a:uLnTx/>
                <a:uFillTx/>
                <a:latin typeface="Arial" panose="020B0604020202020204"/>
                <a:ea typeface="+mn-ea"/>
                <a:cs typeface="+mn-cs"/>
              </a:rPr>
              <a:t>Source: David Rand, et al, “Shared Partisanship Dramatically Increases Social Tie Formation in a Twitter Field Experiment,”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black"/>
                </a:solidFill>
                <a:effectLst/>
                <a:uLnTx/>
                <a:uFillTx/>
                <a:latin typeface="Arial" panose="020B0604020202020204"/>
                <a:ea typeface="+mn-ea"/>
                <a:cs typeface="+mn-cs"/>
              </a:rPr>
              <a:t>Proceedings of the National Academy of Sciences, 2021.</a:t>
            </a:r>
          </a:p>
        </p:txBody>
      </p:sp>
      <p:graphicFrame>
        <p:nvGraphicFramePr>
          <p:cNvPr id="9" name="Content Placeholder 8">
            <a:extLst>
              <a:ext uri="{FF2B5EF4-FFF2-40B4-BE49-F238E27FC236}">
                <a16:creationId xmlns:a16="http://schemas.microsoft.com/office/drawing/2014/main" id="{3518DB4B-45FF-4E3B-AAE7-7842C5CAE2AE}"/>
              </a:ext>
            </a:extLst>
          </p:cNvPr>
          <p:cNvGraphicFramePr>
            <a:graphicFrameLocks noGrp="1"/>
          </p:cNvGraphicFramePr>
          <p:nvPr>
            <p:ph idx="1"/>
            <p:extLst>
              <p:ext uri="{D42A27DB-BD31-4B8C-83A1-F6EECF244321}">
                <p14:modId xmlns:p14="http://schemas.microsoft.com/office/powerpoint/2010/main" val="1479408335"/>
              </p:ext>
            </p:extLst>
          </p:nvPr>
        </p:nvGraphicFramePr>
        <p:xfrm>
          <a:off x="1036320" y="1624573"/>
          <a:ext cx="10058400" cy="4022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882111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F85EE-57F7-4417-B373-14C537FBED5B}"/>
              </a:ext>
            </a:extLst>
          </p:cNvPr>
          <p:cNvSpPr>
            <a:spLocks noGrp="1"/>
          </p:cNvSpPr>
          <p:nvPr>
            <p:ph type="title"/>
          </p:nvPr>
        </p:nvSpPr>
        <p:spPr/>
        <p:txBody>
          <a:bodyPr>
            <a:normAutofit fontScale="90000"/>
          </a:bodyPr>
          <a:lstStyle/>
          <a:p>
            <a:r>
              <a:rPr lang="en-US" dirty="0"/>
              <a:t>Another Tendency – Sorting on Partisan Media:</a:t>
            </a:r>
            <a:br>
              <a:rPr lang="en-US" dirty="0"/>
            </a:br>
            <a:endParaRPr lang="en-US" dirty="0"/>
          </a:p>
        </p:txBody>
      </p:sp>
      <p:graphicFrame>
        <p:nvGraphicFramePr>
          <p:cNvPr id="6" name="Content Placeholder 5">
            <a:extLst>
              <a:ext uri="{FF2B5EF4-FFF2-40B4-BE49-F238E27FC236}">
                <a16:creationId xmlns:a16="http://schemas.microsoft.com/office/drawing/2014/main" id="{2AC06490-08C7-49A4-8B59-4C1441BB080A}"/>
              </a:ext>
            </a:extLst>
          </p:cNvPr>
          <p:cNvGraphicFramePr>
            <a:graphicFrameLocks noGrp="1"/>
          </p:cNvGraphicFramePr>
          <p:nvPr>
            <p:ph idx="1"/>
          </p:nvPr>
        </p:nvGraphicFramePr>
        <p:xfrm>
          <a:off x="1775792" y="2001078"/>
          <a:ext cx="8587408" cy="3896139"/>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32C04E8F-7823-41E8-B401-05C18C382341}"/>
              </a:ext>
            </a:extLst>
          </p:cNvPr>
          <p:cNvSpPr txBox="1"/>
          <p:nvPr/>
        </p:nvSpPr>
        <p:spPr>
          <a:xfrm>
            <a:off x="318052" y="6386731"/>
            <a:ext cx="436529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Source: Pew Research Center poll, 2019</a:t>
            </a:r>
          </a:p>
        </p:txBody>
      </p:sp>
    </p:spTree>
    <p:extLst>
      <p:ext uri="{BB962C8B-B14F-4D97-AF65-F5344CB8AC3E}">
        <p14:creationId xmlns:p14="http://schemas.microsoft.com/office/powerpoint/2010/main" val="30444406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8878C-C01D-4996-97A7-A5E963C0C135}"/>
              </a:ext>
            </a:extLst>
          </p:cNvPr>
          <p:cNvSpPr>
            <a:spLocks noGrp="1"/>
          </p:cNvSpPr>
          <p:nvPr>
            <p:ph type="title"/>
          </p:nvPr>
        </p:nvSpPr>
        <p:spPr/>
        <p:txBody>
          <a:bodyPr>
            <a:normAutofit fontScale="90000"/>
          </a:bodyPr>
          <a:lstStyle/>
          <a:p>
            <a:r>
              <a:rPr lang="en-US" dirty="0"/>
              <a:t>Political Blogosphere –</a:t>
            </a:r>
            <a:br>
              <a:rPr lang="en-US" dirty="0"/>
            </a:br>
            <a:r>
              <a:rPr lang="en-US" dirty="0"/>
              <a:t>much smaller audience but far more partisan</a:t>
            </a:r>
          </a:p>
        </p:txBody>
      </p:sp>
      <p:graphicFrame>
        <p:nvGraphicFramePr>
          <p:cNvPr id="6" name="Content Placeholder 5">
            <a:extLst>
              <a:ext uri="{FF2B5EF4-FFF2-40B4-BE49-F238E27FC236}">
                <a16:creationId xmlns:a16="http://schemas.microsoft.com/office/drawing/2014/main" id="{4F9C79A7-1230-4943-AC89-856754EB8CE0}"/>
              </a:ext>
            </a:extLst>
          </p:cNvPr>
          <p:cNvGraphicFramePr>
            <a:graphicFrameLocks noGrp="1"/>
          </p:cNvGraphicFramePr>
          <p:nvPr>
            <p:ph sz="quarter" idx="1"/>
          </p:nvPr>
        </p:nvGraphicFramePr>
        <p:xfrm>
          <a:off x="817563" y="1600199"/>
          <a:ext cx="10871200" cy="4636213"/>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FD7C5B38-5F54-4527-A8D1-BEA0538A1AC4}"/>
              </a:ext>
            </a:extLst>
          </p:cNvPr>
          <p:cNvSpPr txBox="1"/>
          <p:nvPr/>
        </p:nvSpPr>
        <p:spPr>
          <a:xfrm>
            <a:off x="8794679" y="2465798"/>
            <a:ext cx="2098010" cy="1477328"/>
          </a:xfrm>
          <a:prstGeom prst="rect">
            <a:avLst/>
          </a:prstGeom>
          <a:noFill/>
        </p:spPr>
        <p:txBody>
          <a:bodyPr wrap="none" rtlCol="0">
            <a:spAutoFit/>
          </a:bodyPr>
          <a:lstStyle/>
          <a:p>
            <a:r>
              <a:rPr lang="en-US" dirty="0"/>
              <a:t>Over 90 percent</a:t>
            </a:r>
          </a:p>
          <a:p>
            <a:r>
              <a:rPr lang="en-US" dirty="0"/>
              <a:t> of links on political</a:t>
            </a:r>
          </a:p>
          <a:p>
            <a:r>
              <a:rPr lang="en-US" dirty="0"/>
              <a:t> blogs/websites link</a:t>
            </a:r>
          </a:p>
          <a:p>
            <a:r>
              <a:rPr lang="en-US" dirty="0"/>
              <a:t> to sites that cater</a:t>
            </a:r>
          </a:p>
          <a:p>
            <a:r>
              <a:rPr lang="en-US" dirty="0"/>
              <a:t> to the same beliefs. </a:t>
            </a:r>
          </a:p>
        </p:txBody>
      </p:sp>
    </p:spTree>
    <p:extLst>
      <p:ext uri="{BB962C8B-B14F-4D97-AF65-F5344CB8AC3E}">
        <p14:creationId xmlns:p14="http://schemas.microsoft.com/office/powerpoint/2010/main" val="42056771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17957-D91C-4E16-BE46-1B585F97E0C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F638D94-CC09-4C71-8A9F-573AF1317006}"/>
              </a:ext>
            </a:extLst>
          </p:cNvPr>
          <p:cNvSpPr>
            <a:spLocks noGrp="1"/>
          </p:cNvSpPr>
          <p:nvPr>
            <p:ph sz="quarter" idx="1"/>
          </p:nvPr>
        </p:nvSpPr>
        <p:spPr/>
        <p:txBody>
          <a:bodyPr/>
          <a:lstStyle/>
          <a:p>
            <a:endParaRPr lang="en-US" dirty="0"/>
          </a:p>
          <a:p>
            <a:pPr marL="0" indent="0" algn="ctr">
              <a:buNone/>
            </a:pPr>
            <a:r>
              <a:rPr lang="en-US" sz="4800" dirty="0"/>
              <a:t>Media Effects - Misinformation</a:t>
            </a:r>
          </a:p>
        </p:txBody>
      </p:sp>
    </p:spTree>
    <p:extLst>
      <p:ext uri="{BB962C8B-B14F-4D97-AF65-F5344CB8AC3E}">
        <p14:creationId xmlns:p14="http://schemas.microsoft.com/office/powerpoint/2010/main" val="3557056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C8973-9B2B-4B46-98F1-A5839ED0E2D9}"/>
              </a:ext>
            </a:extLst>
          </p:cNvPr>
          <p:cNvSpPr>
            <a:spLocks noGrp="1"/>
          </p:cNvSpPr>
          <p:nvPr>
            <p:ph type="title"/>
          </p:nvPr>
        </p:nvSpPr>
        <p:spPr/>
        <p:txBody>
          <a:bodyPr/>
          <a:lstStyle/>
          <a:p>
            <a:r>
              <a:rPr lang="en-US" dirty="0"/>
              <a:t>Today’s Session</a:t>
            </a:r>
          </a:p>
        </p:txBody>
      </p:sp>
      <p:sp>
        <p:nvSpPr>
          <p:cNvPr id="3" name="Content Placeholder 2">
            <a:extLst>
              <a:ext uri="{FF2B5EF4-FFF2-40B4-BE49-F238E27FC236}">
                <a16:creationId xmlns:a16="http://schemas.microsoft.com/office/drawing/2014/main" id="{18513049-C958-4794-8879-9E92BFA6CB92}"/>
              </a:ext>
            </a:extLst>
          </p:cNvPr>
          <p:cNvSpPr>
            <a:spLocks noGrp="1"/>
          </p:cNvSpPr>
          <p:nvPr>
            <p:ph sz="quarter" idx="1"/>
          </p:nvPr>
        </p:nvSpPr>
        <p:spPr>
          <a:xfrm>
            <a:off x="1749287" y="2242268"/>
            <a:ext cx="8277308" cy="3853732"/>
          </a:xfrm>
        </p:spPr>
        <p:txBody>
          <a:bodyPr>
            <a:normAutofit/>
          </a:bodyPr>
          <a:lstStyle/>
          <a:p>
            <a:pPr marL="0" indent="0">
              <a:buNone/>
            </a:pPr>
            <a:r>
              <a:rPr lang="en-US" sz="3600" dirty="0"/>
              <a:t>Rise in Misinformation</a:t>
            </a:r>
          </a:p>
          <a:p>
            <a:pPr marL="0" indent="0">
              <a:buNone/>
            </a:pPr>
            <a:r>
              <a:rPr lang="en-US" sz="3600" dirty="0"/>
              <a:t>Explain the rise, including role of party polarization and media change</a:t>
            </a:r>
          </a:p>
          <a:p>
            <a:pPr marL="0" indent="0">
              <a:buNone/>
            </a:pPr>
            <a:r>
              <a:rPr lang="en-US" sz="3600" dirty="0"/>
              <a:t>What we can do to deflate it</a:t>
            </a:r>
          </a:p>
        </p:txBody>
      </p:sp>
    </p:spTree>
    <p:extLst>
      <p:ext uri="{BB962C8B-B14F-4D97-AF65-F5344CB8AC3E}">
        <p14:creationId xmlns:p14="http://schemas.microsoft.com/office/powerpoint/2010/main" val="28324843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1344C-4742-4AED-85CC-AC9A94AE4C7B}"/>
              </a:ext>
            </a:extLst>
          </p:cNvPr>
          <p:cNvSpPr>
            <a:spLocks noGrp="1"/>
          </p:cNvSpPr>
          <p:nvPr>
            <p:ph type="title"/>
          </p:nvPr>
        </p:nvSpPr>
        <p:spPr/>
        <p:txBody>
          <a:bodyPr>
            <a:normAutofit fontScale="90000"/>
          </a:bodyPr>
          <a:lstStyle/>
          <a:p>
            <a:pPr algn="ctr"/>
            <a:r>
              <a:rPr lang="en-US" dirty="0"/>
              <a:t>Sources of Misinformation –</a:t>
            </a:r>
            <a:br>
              <a:rPr lang="en-US" dirty="0"/>
            </a:br>
            <a:r>
              <a:rPr lang="en-US" dirty="0"/>
              <a:t>Partisan Media</a:t>
            </a:r>
          </a:p>
        </p:txBody>
      </p:sp>
      <p:sp>
        <p:nvSpPr>
          <p:cNvPr id="3" name="Content Placeholder 2">
            <a:extLst>
              <a:ext uri="{FF2B5EF4-FFF2-40B4-BE49-F238E27FC236}">
                <a16:creationId xmlns:a16="http://schemas.microsoft.com/office/drawing/2014/main" id="{CB2C3D5F-EC42-480D-9C1F-070D49DE9DFF}"/>
              </a:ext>
            </a:extLst>
          </p:cNvPr>
          <p:cNvSpPr>
            <a:spLocks noGrp="1"/>
          </p:cNvSpPr>
          <p:nvPr>
            <p:ph sz="quarter" idx="1"/>
          </p:nvPr>
        </p:nvSpPr>
        <p:spPr>
          <a:xfrm>
            <a:off x="1097280" y="1845733"/>
            <a:ext cx="10058400" cy="4245577"/>
          </a:xfrm>
        </p:spPr>
        <p:txBody>
          <a:bodyPr>
            <a:normAutofit lnSpcReduction="10000"/>
          </a:bodyPr>
          <a:lstStyle/>
          <a:p>
            <a:pPr>
              <a:lnSpc>
                <a:spcPct val="120000"/>
              </a:lnSpc>
              <a:spcBef>
                <a:spcPts val="0"/>
              </a:spcBef>
              <a:spcAft>
                <a:spcPts val="600"/>
              </a:spcAft>
            </a:pPr>
            <a:r>
              <a:rPr lang="en-US" sz="3900" dirty="0"/>
              <a:t>Partisan talk shows/websites are </a:t>
            </a:r>
            <a:r>
              <a:rPr lang="en-US" sz="3900" b="1" dirty="0"/>
              <a:t>filled with disinformation</a:t>
            </a:r>
          </a:p>
          <a:p>
            <a:pPr lvl="4">
              <a:lnSpc>
                <a:spcPct val="120000"/>
              </a:lnSpc>
              <a:spcBef>
                <a:spcPts val="0"/>
              </a:spcBef>
              <a:spcAft>
                <a:spcPts val="600"/>
              </a:spcAft>
            </a:pPr>
            <a:endParaRPr lang="en-US" dirty="0"/>
          </a:p>
          <a:p>
            <a:pPr marL="1600200" lvl="4" indent="0">
              <a:lnSpc>
                <a:spcPct val="120000"/>
              </a:lnSpc>
              <a:spcBef>
                <a:spcPts val="0"/>
              </a:spcBef>
              <a:spcAft>
                <a:spcPts val="600"/>
              </a:spcAft>
              <a:buNone/>
            </a:pPr>
            <a:r>
              <a:rPr lang="en-US" sz="3200" dirty="0"/>
              <a:t>Based on a study of more than four million media messages, Yochai </a:t>
            </a:r>
            <a:r>
              <a:rPr lang="en-US" sz="3200" dirty="0" err="1"/>
              <a:t>Benchler</a:t>
            </a:r>
            <a:r>
              <a:rPr lang="en-US" sz="3200" dirty="0"/>
              <a:t> </a:t>
            </a:r>
            <a:r>
              <a:rPr lang="en-US" sz="3200" i="1" dirty="0"/>
              <a:t>et al </a:t>
            </a:r>
            <a:r>
              <a:rPr lang="en-US" sz="3200" dirty="0"/>
              <a:t>concluded that partisan media are distinctive for their </a:t>
            </a:r>
            <a:r>
              <a:rPr lang="en-US" sz="3200" dirty="0">
                <a:solidFill>
                  <a:schemeClr val="tx1"/>
                </a:solidFill>
              </a:rPr>
              <a:t>“disinformation, lies, and half-truths.”</a:t>
            </a:r>
          </a:p>
          <a:p>
            <a:pPr marL="1600200" lvl="4" indent="0">
              <a:lnSpc>
                <a:spcPct val="120000"/>
              </a:lnSpc>
              <a:spcBef>
                <a:spcPts val="0"/>
              </a:spcBef>
              <a:spcAft>
                <a:spcPts val="600"/>
              </a:spcAft>
              <a:buNone/>
            </a:pPr>
            <a:endParaRPr lang="en-US" sz="3200" dirty="0"/>
          </a:p>
        </p:txBody>
      </p:sp>
      <p:sp>
        <p:nvSpPr>
          <p:cNvPr id="4" name="TextBox 3">
            <a:extLst>
              <a:ext uri="{FF2B5EF4-FFF2-40B4-BE49-F238E27FC236}">
                <a16:creationId xmlns:a16="http://schemas.microsoft.com/office/drawing/2014/main" id="{73812B4B-2A68-4C22-B7FA-964DAB11E767}"/>
              </a:ext>
            </a:extLst>
          </p:cNvPr>
          <p:cNvSpPr txBox="1"/>
          <p:nvPr/>
        </p:nvSpPr>
        <p:spPr>
          <a:xfrm>
            <a:off x="436098" y="6386732"/>
            <a:ext cx="1116209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Sources: </a:t>
            </a:r>
            <a:r>
              <a:rPr kumimoji="0" lang="en-US" sz="1800" b="0" i="0" u="none" strike="noStrike" kern="1200" cap="none" spc="0" normalizeH="0" baseline="0" noProof="0" dirty="0" err="1">
                <a:ln>
                  <a:noFill/>
                </a:ln>
                <a:solidFill>
                  <a:prstClr val="black"/>
                </a:solidFill>
                <a:effectLst/>
                <a:uLnTx/>
                <a:uFillTx/>
                <a:latin typeface="Arial" panose="020B0604020202020204"/>
                <a:ea typeface="+mn-ea"/>
                <a:cs typeface="+mn-cs"/>
              </a:rPr>
              <a:t>Benchler</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et al, Network Propaganda; New York Times, November 13, 2020 (based on MIT’s </a:t>
            </a:r>
            <a:r>
              <a:rPr kumimoji="0" lang="en-US" sz="1800" b="0" i="0" u="none" strike="noStrike" kern="1200" cap="none" spc="0" normalizeH="0" baseline="0" noProof="0" dirty="0" err="1">
                <a:ln>
                  <a:noFill/>
                </a:ln>
                <a:solidFill>
                  <a:prstClr val="black"/>
                </a:solidFill>
                <a:effectLst/>
                <a:uLnTx/>
                <a:uFillTx/>
                <a:latin typeface="Arial" panose="020B0604020202020204"/>
                <a:ea typeface="+mn-ea"/>
                <a:cs typeface="+mn-cs"/>
              </a:rPr>
              <a:t>RadioSpeak</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data)</a:t>
            </a:r>
          </a:p>
        </p:txBody>
      </p:sp>
    </p:spTree>
    <p:extLst>
      <p:ext uri="{BB962C8B-B14F-4D97-AF65-F5344CB8AC3E}">
        <p14:creationId xmlns:p14="http://schemas.microsoft.com/office/powerpoint/2010/main" val="31378330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986CD-8C0D-4252-AFBD-24CA323C2162}"/>
              </a:ext>
            </a:extLst>
          </p:cNvPr>
          <p:cNvSpPr>
            <a:spLocks noGrp="1"/>
          </p:cNvSpPr>
          <p:nvPr>
            <p:ph type="title"/>
          </p:nvPr>
        </p:nvSpPr>
        <p:spPr>
          <a:xfrm>
            <a:off x="1860479" y="188360"/>
            <a:ext cx="8153400" cy="1028700"/>
          </a:xfrm>
        </p:spPr>
        <p:txBody>
          <a:bodyPr>
            <a:noAutofit/>
          </a:bodyPr>
          <a:lstStyle/>
          <a:p>
            <a:r>
              <a:rPr lang="en-US" sz="3600" dirty="0"/>
              <a:t>Most Conservative Talk Shows </a:t>
            </a:r>
            <a:br>
              <a:rPr lang="en-US" sz="3600" dirty="0"/>
            </a:br>
            <a:r>
              <a:rPr lang="en-US" sz="3600" dirty="0"/>
              <a:t>Were Dismissive of the Covid Threat</a:t>
            </a:r>
          </a:p>
        </p:txBody>
      </p:sp>
      <p:sp>
        <p:nvSpPr>
          <p:cNvPr id="3" name="Content Placeholder 2">
            <a:extLst>
              <a:ext uri="{FF2B5EF4-FFF2-40B4-BE49-F238E27FC236}">
                <a16:creationId xmlns:a16="http://schemas.microsoft.com/office/drawing/2014/main" id="{F3A60B60-6861-45C5-9F79-B7126B291439}"/>
              </a:ext>
            </a:extLst>
          </p:cNvPr>
          <p:cNvSpPr>
            <a:spLocks noGrp="1"/>
          </p:cNvSpPr>
          <p:nvPr>
            <p:ph sz="quarter" idx="1"/>
          </p:nvPr>
        </p:nvSpPr>
        <p:spPr>
          <a:xfrm>
            <a:off x="1860479" y="1882738"/>
            <a:ext cx="8958209" cy="4518061"/>
          </a:xfrm>
        </p:spPr>
        <p:txBody>
          <a:bodyPr>
            <a:noAutofit/>
          </a:bodyPr>
          <a:lstStyle/>
          <a:p>
            <a:pPr marL="0" indent="0">
              <a:buNone/>
            </a:pPr>
            <a:r>
              <a:rPr lang="en-US" sz="2400" i="1" dirty="0"/>
              <a:t>“</a:t>
            </a:r>
            <a:r>
              <a:rPr lang="en-US" sz="2400" dirty="0"/>
              <a:t>It’s no worse than the common cold, folks,”</a:t>
            </a:r>
          </a:p>
          <a:p>
            <a:pPr marL="0" indent="0">
              <a:buNone/>
            </a:pPr>
            <a:r>
              <a:rPr lang="en-US" sz="2400" i="1" dirty="0"/>
              <a:t>							</a:t>
            </a:r>
            <a:r>
              <a:rPr lang="en-US" sz="2400" b="1" i="1" dirty="0"/>
              <a:t>Rush Limbaugh</a:t>
            </a:r>
          </a:p>
          <a:p>
            <a:pPr marL="0" indent="0">
              <a:buNone/>
            </a:pPr>
            <a:endParaRPr lang="en-US" sz="2400" i="1" dirty="0"/>
          </a:p>
          <a:p>
            <a:pPr marL="0" indent="0">
              <a:buNone/>
            </a:pPr>
            <a:r>
              <a:rPr lang="en-US" sz="2400" dirty="0"/>
              <a:t>“It’s a great time to fly.”</a:t>
            </a:r>
          </a:p>
          <a:p>
            <a:pPr marL="0" indent="0">
              <a:buNone/>
            </a:pPr>
            <a:r>
              <a:rPr lang="en-US" sz="2400" dirty="0"/>
              <a:t>							</a:t>
            </a:r>
            <a:r>
              <a:rPr lang="en-US" sz="2400" b="1" i="1" dirty="0"/>
              <a:t>Laura Ingraham</a:t>
            </a:r>
          </a:p>
          <a:p>
            <a:pPr marL="0" indent="0">
              <a:buNone/>
            </a:pPr>
            <a:r>
              <a:rPr lang="en-US" sz="2400" dirty="0"/>
              <a:t>“Healthy people, generally, 99 percent recover very fast, even if they contract it. . . Put it in perspective: 26 people were shot in Chicago alone over the weekend. I doubt you heard about it. You notice there’s no widespread hysteria about violence in Chicago.” </a:t>
            </a:r>
          </a:p>
          <a:p>
            <a:pPr marL="0" indent="0">
              <a:buNone/>
            </a:pPr>
            <a:r>
              <a:rPr lang="en-US" sz="2400" dirty="0"/>
              <a:t>							</a:t>
            </a:r>
            <a:r>
              <a:rPr lang="en-US" sz="2400" b="1" i="1" dirty="0"/>
              <a:t>Sean Hannity</a:t>
            </a:r>
          </a:p>
          <a:p>
            <a:pPr marL="0" indent="0">
              <a:buNone/>
            </a:pPr>
            <a:endParaRPr lang="en-US" sz="2400" i="1" dirty="0"/>
          </a:p>
          <a:p>
            <a:pPr marL="0" indent="0">
              <a:buNone/>
            </a:pPr>
            <a:endParaRPr lang="en-US" sz="2400" b="1" i="1" dirty="0"/>
          </a:p>
        </p:txBody>
      </p:sp>
    </p:spTree>
    <p:extLst>
      <p:ext uri="{BB962C8B-B14F-4D97-AF65-F5344CB8AC3E}">
        <p14:creationId xmlns:p14="http://schemas.microsoft.com/office/powerpoint/2010/main" val="33206093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D8206-CBA6-49D2-8D64-A998BC0DF855}"/>
              </a:ext>
            </a:extLst>
          </p:cNvPr>
          <p:cNvSpPr>
            <a:spLocks noGrp="1"/>
          </p:cNvSpPr>
          <p:nvPr>
            <p:ph type="title"/>
          </p:nvPr>
        </p:nvSpPr>
        <p:spPr/>
        <p:txBody>
          <a:bodyPr>
            <a:normAutofit fontScale="90000"/>
          </a:bodyPr>
          <a:lstStyle/>
          <a:p>
            <a:r>
              <a:rPr lang="en-US" dirty="0"/>
              <a:t>Conservative talk-show viewers/listeners perception of pandemic</a:t>
            </a:r>
          </a:p>
        </p:txBody>
      </p:sp>
      <p:graphicFrame>
        <p:nvGraphicFramePr>
          <p:cNvPr id="6" name="Content Placeholder 5">
            <a:extLst>
              <a:ext uri="{FF2B5EF4-FFF2-40B4-BE49-F238E27FC236}">
                <a16:creationId xmlns:a16="http://schemas.microsoft.com/office/drawing/2014/main" id="{3433400D-DB3E-484E-9121-8C2D590CC705}"/>
              </a:ext>
            </a:extLst>
          </p:cNvPr>
          <p:cNvGraphicFramePr>
            <a:graphicFrameLocks noGrp="1"/>
          </p:cNvGraphicFramePr>
          <p:nvPr>
            <p:ph sz="quarter" idx="1"/>
          </p:nvPr>
        </p:nvGraphicFramePr>
        <p:xfrm>
          <a:off x="2137172" y="1676400"/>
          <a:ext cx="8153400" cy="42672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80FA434D-CDE0-4610-A31F-56D5FB137ACF}"/>
              </a:ext>
            </a:extLst>
          </p:cNvPr>
          <p:cNvSpPr txBox="1"/>
          <p:nvPr/>
        </p:nvSpPr>
        <p:spPr>
          <a:xfrm>
            <a:off x="1600200" y="6248976"/>
            <a:ext cx="4015908" cy="300082"/>
          </a:xfrm>
          <a:prstGeom prst="rect">
            <a:avLst/>
          </a:prstGeom>
          <a:noFill/>
        </p:spPr>
        <p:txBody>
          <a:bodyPr wrap="none" rtlCol="0">
            <a:spAutoFit/>
          </a:bodyPr>
          <a:lstStyle/>
          <a:p>
            <a:r>
              <a:rPr lang="en-US" sz="1350" dirty="0"/>
              <a:t>Source: Pew Research Center survey, September 2020.</a:t>
            </a:r>
          </a:p>
        </p:txBody>
      </p:sp>
    </p:spTree>
    <p:extLst>
      <p:ext uri="{BB962C8B-B14F-4D97-AF65-F5344CB8AC3E}">
        <p14:creationId xmlns:p14="http://schemas.microsoft.com/office/powerpoint/2010/main" val="19330809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6CF97-1D61-45D6-992B-15436D54495C}"/>
              </a:ext>
            </a:extLst>
          </p:cNvPr>
          <p:cNvSpPr>
            <a:spLocks noGrp="1"/>
          </p:cNvSpPr>
          <p:nvPr>
            <p:ph type="title"/>
          </p:nvPr>
        </p:nvSpPr>
        <p:spPr/>
        <p:txBody>
          <a:bodyPr>
            <a:normAutofit/>
          </a:bodyPr>
          <a:lstStyle/>
          <a:p>
            <a:r>
              <a:rPr lang="en-US" dirty="0"/>
              <a:t>Covid Misinformation and Media Exposure</a:t>
            </a:r>
          </a:p>
        </p:txBody>
      </p:sp>
      <p:graphicFrame>
        <p:nvGraphicFramePr>
          <p:cNvPr id="6" name="Content Placeholder 5">
            <a:extLst>
              <a:ext uri="{FF2B5EF4-FFF2-40B4-BE49-F238E27FC236}">
                <a16:creationId xmlns:a16="http://schemas.microsoft.com/office/drawing/2014/main" id="{14A0D7F9-2161-4B5A-B360-4A97DBABEFC9}"/>
              </a:ext>
            </a:extLst>
          </p:cNvPr>
          <p:cNvGraphicFramePr>
            <a:graphicFrameLocks noGrp="1"/>
          </p:cNvGraphicFramePr>
          <p:nvPr>
            <p:ph sz="quarter" idx="1"/>
            <p:extLst>
              <p:ext uri="{D42A27DB-BD31-4B8C-83A1-F6EECF244321}">
                <p14:modId xmlns:p14="http://schemas.microsoft.com/office/powerpoint/2010/main" val="1631467168"/>
              </p:ext>
            </p:extLst>
          </p:nvPr>
        </p:nvGraphicFramePr>
        <p:xfrm>
          <a:off x="1284270" y="2057400"/>
          <a:ext cx="9006302" cy="371320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400BA698-B05F-4537-95D9-47C93068456F}"/>
              </a:ext>
            </a:extLst>
          </p:cNvPr>
          <p:cNvSpPr txBox="1"/>
          <p:nvPr/>
        </p:nvSpPr>
        <p:spPr>
          <a:xfrm>
            <a:off x="4706303" y="5585936"/>
            <a:ext cx="3092321" cy="369332"/>
          </a:xfrm>
          <a:prstGeom prst="rect">
            <a:avLst/>
          </a:prstGeom>
          <a:noFill/>
        </p:spPr>
        <p:txBody>
          <a:bodyPr wrap="none" rtlCol="0">
            <a:spAutoFit/>
          </a:bodyPr>
          <a:lstStyle/>
          <a:p>
            <a:r>
              <a:rPr lang="en-US" dirty="0"/>
              <a:t>Level of exposure – low to high</a:t>
            </a:r>
          </a:p>
        </p:txBody>
      </p:sp>
      <p:sp>
        <p:nvSpPr>
          <p:cNvPr id="14" name="Rectangle 13">
            <a:extLst>
              <a:ext uri="{FF2B5EF4-FFF2-40B4-BE49-F238E27FC236}">
                <a16:creationId xmlns:a16="http://schemas.microsoft.com/office/drawing/2014/main" id="{294D697C-450C-40C0-8223-AEBAF7EB754A}"/>
              </a:ext>
            </a:extLst>
          </p:cNvPr>
          <p:cNvSpPr/>
          <p:nvPr/>
        </p:nvSpPr>
        <p:spPr>
          <a:xfrm rot="16200000">
            <a:off x="-693664" y="2640032"/>
            <a:ext cx="3428204" cy="17619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Level of misinformation</a:t>
            </a:r>
          </a:p>
        </p:txBody>
      </p:sp>
      <p:sp>
        <p:nvSpPr>
          <p:cNvPr id="15" name="TextBox 14">
            <a:extLst>
              <a:ext uri="{FF2B5EF4-FFF2-40B4-BE49-F238E27FC236}">
                <a16:creationId xmlns:a16="http://schemas.microsoft.com/office/drawing/2014/main" id="{19067B52-C538-46E5-BF18-D174A7877EA8}"/>
              </a:ext>
            </a:extLst>
          </p:cNvPr>
          <p:cNvSpPr txBox="1"/>
          <p:nvPr/>
        </p:nvSpPr>
        <p:spPr>
          <a:xfrm>
            <a:off x="276777" y="6377970"/>
            <a:ext cx="10871200" cy="230832"/>
          </a:xfrm>
          <a:prstGeom prst="rect">
            <a:avLst/>
          </a:prstGeom>
          <a:noFill/>
        </p:spPr>
        <p:txBody>
          <a:bodyPr wrap="square" rtlCol="0">
            <a:spAutoFit/>
          </a:bodyPr>
          <a:lstStyle/>
          <a:p>
            <a:r>
              <a:rPr lang="en-US" sz="900" dirty="0"/>
              <a:t>Source; Kathleen Hall Jamieson, “The Relation between Media Consumption and Misinformation at the Outset of the SARS-CoV-2 Pandemic in the US,” </a:t>
            </a:r>
            <a:r>
              <a:rPr lang="en-US" sz="900" i="1" dirty="0"/>
              <a:t>Harvard Kennedy School Misinformation Journal</a:t>
            </a:r>
            <a:r>
              <a:rPr lang="en-US" sz="900" dirty="0"/>
              <a:t>, April 2020.</a:t>
            </a:r>
          </a:p>
        </p:txBody>
      </p:sp>
    </p:spTree>
    <p:extLst>
      <p:ext uri="{BB962C8B-B14F-4D97-AF65-F5344CB8AC3E}">
        <p14:creationId xmlns:p14="http://schemas.microsoft.com/office/powerpoint/2010/main" val="28443674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C3E0F-797C-4A53-BE77-B258A3085FB6}"/>
              </a:ext>
            </a:extLst>
          </p:cNvPr>
          <p:cNvSpPr>
            <a:spLocks noGrp="1"/>
          </p:cNvSpPr>
          <p:nvPr>
            <p:ph type="title"/>
          </p:nvPr>
        </p:nvSpPr>
        <p:spPr/>
        <p:txBody>
          <a:bodyPr/>
          <a:lstStyle/>
          <a:p>
            <a:r>
              <a:rPr lang="en-US" dirty="0"/>
              <a:t>Vaccination Rate by News Outlet</a:t>
            </a:r>
          </a:p>
        </p:txBody>
      </p:sp>
      <p:graphicFrame>
        <p:nvGraphicFramePr>
          <p:cNvPr id="6" name="Content Placeholder 5">
            <a:extLst>
              <a:ext uri="{FF2B5EF4-FFF2-40B4-BE49-F238E27FC236}">
                <a16:creationId xmlns:a16="http://schemas.microsoft.com/office/drawing/2014/main" id="{8D98EC87-C037-490E-AA67-2226C544A3EF}"/>
              </a:ext>
            </a:extLst>
          </p:cNvPr>
          <p:cNvGraphicFramePr>
            <a:graphicFrameLocks noGrp="1"/>
          </p:cNvGraphicFramePr>
          <p:nvPr>
            <p:ph sz="quarter" idx="1"/>
            <p:extLst>
              <p:ext uri="{D42A27DB-BD31-4B8C-83A1-F6EECF244321}">
                <p14:modId xmlns:p14="http://schemas.microsoft.com/office/powerpoint/2010/main" val="1483481188"/>
              </p:ext>
            </p:extLst>
          </p:nvPr>
        </p:nvGraphicFramePr>
        <p:xfrm>
          <a:off x="817563" y="1600200"/>
          <a:ext cx="10871200" cy="4495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089421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CFD86-2DD1-4DAB-A0E6-2C375CFFCC50}"/>
              </a:ext>
            </a:extLst>
          </p:cNvPr>
          <p:cNvSpPr>
            <a:spLocks noGrp="1"/>
          </p:cNvSpPr>
          <p:nvPr>
            <p:ph type="title"/>
          </p:nvPr>
        </p:nvSpPr>
        <p:spPr/>
        <p:txBody>
          <a:bodyPr/>
          <a:lstStyle/>
          <a:p>
            <a:r>
              <a:rPr lang="en-US" dirty="0"/>
              <a:t>Sean Hannity-Tucker Carlson Study</a:t>
            </a:r>
          </a:p>
        </p:txBody>
      </p:sp>
      <p:sp>
        <p:nvSpPr>
          <p:cNvPr id="3" name="Content Placeholder 2">
            <a:extLst>
              <a:ext uri="{FF2B5EF4-FFF2-40B4-BE49-F238E27FC236}">
                <a16:creationId xmlns:a16="http://schemas.microsoft.com/office/drawing/2014/main" id="{87C924D6-5BE8-4E47-BF29-08F4973B03DD}"/>
              </a:ext>
            </a:extLst>
          </p:cNvPr>
          <p:cNvSpPr>
            <a:spLocks noGrp="1"/>
          </p:cNvSpPr>
          <p:nvPr>
            <p:ph sz="quarter" idx="1"/>
          </p:nvPr>
        </p:nvSpPr>
        <p:spPr>
          <a:xfrm>
            <a:off x="2136647" y="1828801"/>
            <a:ext cx="8620395" cy="4380383"/>
          </a:xfrm>
        </p:spPr>
        <p:txBody>
          <a:bodyPr>
            <a:normAutofit fontScale="92500" lnSpcReduction="20000"/>
          </a:bodyPr>
          <a:lstStyle/>
          <a:p>
            <a:pPr marL="0" indent="0">
              <a:buNone/>
            </a:pPr>
            <a:r>
              <a:rPr lang="en-US" b="1" dirty="0"/>
              <a:t>Study examined two audiences</a:t>
            </a:r>
            <a:r>
              <a:rPr lang="en-US" dirty="0"/>
              <a:t> -</a:t>
            </a:r>
          </a:p>
          <a:p>
            <a:pPr marL="0" indent="0">
              <a:buNone/>
            </a:pPr>
            <a:r>
              <a:rPr lang="en-US" dirty="0"/>
              <a:t>	Audience for Hannity, who downplayed the threat</a:t>
            </a:r>
            <a:br>
              <a:rPr lang="en-US" dirty="0"/>
            </a:br>
            <a:r>
              <a:rPr lang="en-US" dirty="0"/>
              <a:t>	Audience for Carlson, who said threat was serious</a:t>
            </a:r>
          </a:p>
          <a:p>
            <a:pPr marL="0" indent="0">
              <a:buNone/>
            </a:pPr>
            <a:r>
              <a:rPr lang="en-US" b="1" dirty="0"/>
              <a:t>Survey finding</a:t>
            </a:r>
            <a:r>
              <a:rPr lang="en-US" dirty="0"/>
              <a:t>: </a:t>
            </a:r>
          </a:p>
          <a:p>
            <a:pPr marL="0" indent="0">
              <a:buNone/>
            </a:pPr>
            <a:r>
              <a:rPr lang="en-US" dirty="0"/>
              <a:t>	On average, Carlson audience members adopted 	protective behavior much earlier than Hannity 	audience members</a:t>
            </a:r>
          </a:p>
          <a:p>
            <a:pPr marL="0" indent="0">
              <a:buNone/>
            </a:pPr>
            <a:r>
              <a:rPr lang="en-US" b="1" dirty="0"/>
              <a:t>Epidemiological finding: </a:t>
            </a:r>
          </a:p>
          <a:p>
            <a:pPr marL="0" indent="0">
              <a:buNone/>
            </a:pPr>
            <a:r>
              <a:rPr lang="en-US" dirty="0"/>
              <a:t>	U.S. counties with higher audience ratings for Hannity 	had higher death and hospitalization rates than other 	counties.</a:t>
            </a:r>
          </a:p>
        </p:txBody>
      </p:sp>
      <p:sp>
        <p:nvSpPr>
          <p:cNvPr id="4" name="TextBox 3">
            <a:extLst>
              <a:ext uri="{FF2B5EF4-FFF2-40B4-BE49-F238E27FC236}">
                <a16:creationId xmlns:a16="http://schemas.microsoft.com/office/drawing/2014/main" id="{9501EE66-3520-4626-917A-DA017E7CF2EE}"/>
              </a:ext>
            </a:extLst>
          </p:cNvPr>
          <p:cNvSpPr txBox="1"/>
          <p:nvPr/>
        </p:nvSpPr>
        <p:spPr>
          <a:xfrm>
            <a:off x="339047" y="6301651"/>
            <a:ext cx="7960834" cy="230832"/>
          </a:xfrm>
          <a:prstGeom prst="rect">
            <a:avLst/>
          </a:prstGeom>
          <a:noFill/>
        </p:spPr>
        <p:txBody>
          <a:bodyPr wrap="none" rtlCol="0">
            <a:spAutoFit/>
          </a:bodyPr>
          <a:lstStyle/>
          <a:p>
            <a:r>
              <a:rPr lang="en-US" sz="900" dirty="0"/>
              <a:t>Source: Leonardo </a:t>
            </a:r>
            <a:r>
              <a:rPr lang="en-US" sz="900" dirty="0" err="1"/>
              <a:t>Bursztyn</a:t>
            </a:r>
            <a:r>
              <a:rPr lang="en-US" sz="900" dirty="0"/>
              <a:t>, </a:t>
            </a:r>
            <a:r>
              <a:rPr lang="en-US" sz="900" dirty="0" err="1"/>
              <a:t>Aakaash</a:t>
            </a:r>
            <a:r>
              <a:rPr lang="en-US" sz="900" dirty="0"/>
              <a:t> Rao, Christopher Roth, and David </a:t>
            </a:r>
            <a:r>
              <a:rPr lang="en-US" sz="900" dirty="0" err="1"/>
              <a:t>Yanagizawa</a:t>
            </a:r>
            <a:r>
              <a:rPr lang="en-US" sz="900" dirty="0"/>
              <a:t>-Drott, “Misinformation During a Pandemic, University of Chicago, September 2020.</a:t>
            </a:r>
          </a:p>
        </p:txBody>
      </p:sp>
    </p:spTree>
    <p:extLst>
      <p:ext uri="{BB962C8B-B14F-4D97-AF65-F5344CB8AC3E}">
        <p14:creationId xmlns:p14="http://schemas.microsoft.com/office/powerpoint/2010/main" val="8750457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6F34F-27E9-4E0A-B6C9-3E6ACB800AFC}"/>
              </a:ext>
            </a:extLst>
          </p:cNvPr>
          <p:cNvSpPr>
            <a:spLocks noGrp="1"/>
          </p:cNvSpPr>
          <p:nvPr>
            <p:ph type="title"/>
          </p:nvPr>
        </p:nvSpPr>
        <p:spPr/>
        <p:txBody>
          <a:bodyPr>
            <a:normAutofit fontScale="90000"/>
          </a:bodyPr>
          <a:lstStyle/>
          <a:p>
            <a:r>
              <a:rPr lang="en-US" dirty="0"/>
              <a:t>Bloggers &amp; Malicious Actors –</a:t>
            </a:r>
            <a:br>
              <a:rPr lang="en-US" dirty="0"/>
            </a:br>
            <a:r>
              <a:rPr lang="en-US" dirty="0"/>
              <a:t>primary source of “fake news”</a:t>
            </a:r>
          </a:p>
        </p:txBody>
      </p:sp>
      <p:pic>
        <p:nvPicPr>
          <p:cNvPr id="5" name="Content Placeholder 4" descr="A picture containing text, person, suit, necktie&#10;&#10;Description automatically generated">
            <a:extLst>
              <a:ext uri="{FF2B5EF4-FFF2-40B4-BE49-F238E27FC236}">
                <a16:creationId xmlns:a16="http://schemas.microsoft.com/office/drawing/2014/main" id="{2ABB558F-6684-4FFF-AA54-585641E5C54D}"/>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2296633" y="1796902"/>
            <a:ext cx="6943060" cy="4380614"/>
          </a:xfrm>
        </p:spPr>
      </p:pic>
    </p:spTree>
    <p:extLst>
      <p:ext uri="{BB962C8B-B14F-4D97-AF65-F5344CB8AC3E}">
        <p14:creationId xmlns:p14="http://schemas.microsoft.com/office/powerpoint/2010/main" val="41908128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1E045-BE2B-4BFC-923B-ACBCD1F62EC4}"/>
              </a:ext>
            </a:extLst>
          </p:cNvPr>
          <p:cNvSpPr>
            <a:spLocks noGrp="1"/>
          </p:cNvSpPr>
          <p:nvPr>
            <p:ph type="title"/>
          </p:nvPr>
        </p:nvSpPr>
        <p:spPr/>
        <p:txBody>
          <a:bodyPr/>
          <a:lstStyle/>
          <a:p>
            <a:pPr algn="ctr"/>
            <a:r>
              <a:rPr lang="en-US" dirty="0"/>
              <a:t>The Power of Fake to Attract Our Attention</a:t>
            </a:r>
          </a:p>
        </p:txBody>
      </p:sp>
      <p:graphicFrame>
        <p:nvGraphicFramePr>
          <p:cNvPr id="6" name="Content Placeholder 5">
            <a:extLst>
              <a:ext uri="{FF2B5EF4-FFF2-40B4-BE49-F238E27FC236}">
                <a16:creationId xmlns:a16="http://schemas.microsoft.com/office/drawing/2014/main" id="{C106C111-6771-4D1B-B169-714A9237BE45}"/>
              </a:ext>
            </a:extLst>
          </p:cNvPr>
          <p:cNvGraphicFramePr>
            <a:graphicFrameLocks noGrp="1"/>
          </p:cNvGraphicFramePr>
          <p:nvPr>
            <p:ph idx="1"/>
          </p:nvPr>
        </p:nvGraphicFramePr>
        <p:xfrm>
          <a:off x="1981200" y="1600201"/>
          <a:ext cx="8229600" cy="422002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B9364350-AB66-45C8-B011-7147BF7D07B4}"/>
              </a:ext>
            </a:extLst>
          </p:cNvPr>
          <p:cNvSpPr txBox="1"/>
          <p:nvPr/>
        </p:nvSpPr>
        <p:spPr>
          <a:xfrm>
            <a:off x="379828" y="6432897"/>
            <a:ext cx="100584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Source: Soroush </a:t>
            </a:r>
            <a:r>
              <a:rPr kumimoji="0" lang="en-US" sz="1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Vosoughi</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Deb Roy, and Sinan Aral, “The spread of true and false news online,” </a:t>
            </a:r>
            <a:r>
              <a:rPr kumimoji="0" lang="en-US" sz="14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Science</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369 (2018): 1146-1151.</a:t>
            </a:r>
            <a:endPar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4D4F5198-E15C-49C8-AAF8-1127D2884A58}"/>
              </a:ext>
            </a:extLst>
          </p:cNvPr>
          <p:cNvSpPr txBox="1"/>
          <p:nvPr/>
        </p:nvSpPr>
        <p:spPr>
          <a:xfrm>
            <a:off x="6386732" y="3429000"/>
            <a:ext cx="3824068"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On average, fake stories travel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a:ea typeface="+mn-ea"/>
                <a:cs typeface="+mn-cs"/>
              </a:rPr>
              <a:t>six times faster </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on social media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than true stories</a:t>
            </a:r>
          </a:p>
        </p:txBody>
      </p:sp>
    </p:spTree>
    <p:extLst>
      <p:ext uri="{BB962C8B-B14F-4D97-AF65-F5344CB8AC3E}">
        <p14:creationId xmlns:p14="http://schemas.microsoft.com/office/powerpoint/2010/main" val="19803706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87EFB-AB7F-4085-A77F-0B553FEECDA3}"/>
              </a:ext>
            </a:extLst>
          </p:cNvPr>
          <p:cNvSpPr>
            <a:spLocks noGrp="1"/>
          </p:cNvSpPr>
          <p:nvPr>
            <p:ph type="title"/>
          </p:nvPr>
        </p:nvSpPr>
        <p:spPr/>
        <p:txBody>
          <a:bodyPr>
            <a:normAutofit/>
          </a:bodyPr>
          <a:lstStyle/>
          <a:p>
            <a:br>
              <a:rPr lang="en-US" dirty="0"/>
            </a:br>
            <a:r>
              <a:rPr lang="en-US" dirty="0"/>
              <a:t>“Super Spreaders” of Fake News</a:t>
            </a:r>
          </a:p>
        </p:txBody>
      </p:sp>
      <p:sp>
        <p:nvSpPr>
          <p:cNvPr id="3" name="Content Placeholder 2">
            <a:extLst>
              <a:ext uri="{FF2B5EF4-FFF2-40B4-BE49-F238E27FC236}">
                <a16:creationId xmlns:a16="http://schemas.microsoft.com/office/drawing/2014/main" id="{538C54F2-68FD-4DB6-98F6-5E8418DC01AF}"/>
              </a:ext>
            </a:extLst>
          </p:cNvPr>
          <p:cNvSpPr>
            <a:spLocks noGrp="1"/>
          </p:cNvSpPr>
          <p:nvPr>
            <p:ph idx="1"/>
          </p:nvPr>
        </p:nvSpPr>
        <p:spPr/>
        <p:txBody>
          <a:bodyPr/>
          <a:lstStyle/>
          <a:p>
            <a:endParaRPr lang="en-US" dirty="0"/>
          </a:p>
          <a:p>
            <a:r>
              <a:rPr lang="en-US" dirty="0"/>
              <a:t>Extreme liberals and extreme conservatives are far more likely than other citizens to share fake news stories.</a:t>
            </a:r>
          </a:p>
        </p:txBody>
      </p:sp>
      <p:sp>
        <p:nvSpPr>
          <p:cNvPr id="4" name="TextBox 3">
            <a:extLst>
              <a:ext uri="{FF2B5EF4-FFF2-40B4-BE49-F238E27FC236}">
                <a16:creationId xmlns:a16="http://schemas.microsoft.com/office/drawing/2014/main" id="{94EB6AFC-F126-4F8C-AF7A-E2C45771A20A}"/>
              </a:ext>
            </a:extLst>
          </p:cNvPr>
          <p:cNvSpPr txBox="1"/>
          <p:nvPr/>
        </p:nvSpPr>
        <p:spPr>
          <a:xfrm>
            <a:off x="386080" y="6492240"/>
            <a:ext cx="11217558" cy="276999"/>
          </a:xfrm>
          <a:prstGeom prst="rect">
            <a:avLst/>
          </a:prstGeom>
          <a:noFill/>
        </p:spPr>
        <p:txBody>
          <a:bodyPr wrap="none" rtlCol="0">
            <a:spAutoFit/>
          </a:bodyPr>
          <a:lstStyle/>
          <a:p>
            <a:r>
              <a:rPr lang="en-US" sz="1200" dirty="0"/>
              <a:t>Source: Toby </a:t>
            </a:r>
            <a:r>
              <a:rPr lang="en-US" sz="1200" dirty="0" err="1"/>
              <a:t>Hopp</a:t>
            </a:r>
            <a:r>
              <a:rPr lang="en-US" sz="1200" dirty="0"/>
              <a:t>, et al, Why Do People Share Ideologically Extreme, False, and Misleading Content on Social Media? Human Communication Research (2020).</a:t>
            </a:r>
          </a:p>
        </p:txBody>
      </p:sp>
    </p:spTree>
    <p:extLst>
      <p:ext uri="{BB962C8B-B14F-4D97-AF65-F5344CB8AC3E}">
        <p14:creationId xmlns:p14="http://schemas.microsoft.com/office/powerpoint/2010/main" val="11776846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4B6FF-EFEB-4B22-9D2C-5B2A0B2C1319}"/>
              </a:ext>
            </a:extLst>
          </p:cNvPr>
          <p:cNvSpPr>
            <a:spLocks noGrp="1"/>
          </p:cNvSpPr>
          <p:nvPr>
            <p:ph type="title"/>
          </p:nvPr>
        </p:nvSpPr>
        <p:spPr>
          <a:xfrm>
            <a:off x="606056" y="286604"/>
            <a:ext cx="10549624" cy="1134234"/>
          </a:xfrm>
        </p:spPr>
        <p:txBody>
          <a:bodyPr>
            <a:normAutofit/>
          </a:bodyPr>
          <a:lstStyle/>
          <a:p>
            <a:pPr algn="ctr"/>
            <a:r>
              <a:rPr lang="en-US" sz="3600" dirty="0">
                <a:solidFill>
                  <a:srgbClr val="0070C0"/>
                </a:solidFill>
              </a:rPr>
              <a:t>Traditional media are fact checkers but also a </a:t>
            </a:r>
            <a:r>
              <a:rPr lang="en-US" sz="3600" dirty="0"/>
              <a:t>leading source of misinformation</a:t>
            </a:r>
            <a:endParaRPr lang="en-US" sz="3600" dirty="0">
              <a:solidFill>
                <a:srgbClr val="0070C0"/>
              </a:solidFill>
            </a:endParaRPr>
          </a:p>
        </p:txBody>
      </p:sp>
      <p:sp>
        <p:nvSpPr>
          <p:cNvPr id="3" name="Content Placeholder 2">
            <a:extLst>
              <a:ext uri="{FF2B5EF4-FFF2-40B4-BE49-F238E27FC236}">
                <a16:creationId xmlns:a16="http://schemas.microsoft.com/office/drawing/2014/main" id="{A697E0A2-6020-4100-A4A5-01253A5EAF76}"/>
              </a:ext>
            </a:extLst>
          </p:cNvPr>
          <p:cNvSpPr>
            <a:spLocks noGrp="1"/>
          </p:cNvSpPr>
          <p:nvPr>
            <p:ph sz="quarter" idx="1"/>
          </p:nvPr>
        </p:nvSpPr>
        <p:spPr>
          <a:xfrm>
            <a:off x="1097280" y="2054086"/>
            <a:ext cx="10058400" cy="4134679"/>
          </a:xfrm>
        </p:spPr>
        <p:txBody>
          <a:bodyPr>
            <a:normAutofit fontScale="70000" lnSpcReduction="20000"/>
          </a:bodyPr>
          <a:lstStyle/>
          <a:p>
            <a:pPr marL="685800" lvl="2" indent="0">
              <a:buNone/>
            </a:pPr>
            <a:r>
              <a:rPr lang="en-US" sz="3600" b="1" dirty="0"/>
              <a:t>“News organizations play a major role in propagating 				hoaxes, false claims, questionable rumors, and dubious 			viral content.”  </a:t>
            </a:r>
          </a:p>
          <a:p>
            <a:pPr marL="685800" lvl="2" indent="0">
              <a:buNone/>
            </a:pPr>
            <a:r>
              <a:rPr lang="en-US" b="1" dirty="0"/>
              <a:t>				</a:t>
            </a:r>
            <a:r>
              <a:rPr lang="en-US" sz="2400" b="1" dirty="0"/>
              <a:t>Craig Silverman, et al, “Lies, Damn Lies and Viral Content,” 						Columbia University, February 10, 2015.</a:t>
            </a:r>
            <a:endParaRPr lang="en-US" sz="2400" dirty="0"/>
          </a:p>
          <a:p>
            <a:endParaRPr lang="en-US" sz="3600" dirty="0"/>
          </a:p>
          <a:p>
            <a:r>
              <a:rPr lang="en-US" sz="4500" dirty="0"/>
              <a:t>Although traditional news outlets don’t ordinarily twist the facts, they report the words of political leaders who do shade the truth – over 80 percent of false claims are disseminated without mention that they’re inaccurate.</a:t>
            </a:r>
          </a:p>
          <a:p>
            <a:pPr marL="685800" lvl="2" indent="0">
              <a:buNone/>
            </a:pPr>
            <a:endParaRPr lang="en-US" sz="2800" dirty="0"/>
          </a:p>
          <a:p>
            <a:pPr marL="685800" lvl="2" indent="0">
              <a:buNone/>
            </a:pPr>
            <a:r>
              <a:rPr lang="en-US" sz="2800" dirty="0"/>
              <a:t>		</a:t>
            </a:r>
            <a:endParaRPr lang="en-US" sz="1800" dirty="0"/>
          </a:p>
        </p:txBody>
      </p:sp>
    </p:spTree>
    <p:extLst>
      <p:ext uri="{BB962C8B-B14F-4D97-AF65-F5344CB8AC3E}">
        <p14:creationId xmlns:p14="http://schemas.microsoft.com/office/powerpoint/2010/main" val="1552565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4BCFE-59EA-4D70-A588-C20CCF21CDA3}"/>
              </a:ext>
            </a:extLst>
          </p:cNvPr>
          <p:cNvSpPr>
            <a:spLocks noGrp="1"/>
          </p:cNvSpPr>
          <p:nvPr>
            <p:ph type="title"/>
          </p:nvPr>
        </p:nvSpPr>
        <p:spPr/>
        <p:txBody>
          <a:bodyPr>
            <a:normAutofit/>
          </a:bodyPr>
          <a:lstStyle/>
          <a:p>
            <a:r>
              <a:rPr lang="en-US" sz="5400" dirty="0"/>
              <a:t>Definitions</a:t>
            </a:r>
          </a:p>
        </p:txBody>
      </p:sp>
      <p:sp>
        <p:nvSpPr>
          <p:cNvPr id="3" name="Content Placeholder 2">
            <a:extLst>
              <a:ext uri="{FF2B5EF4-FFF2-40B4-BE49-F238E27FC236}">
                <a16:creationId xmlns:a16="http://schemas.microsoft.com/office/drawing/2014/main" id="{ACA606FA-4E7D-40FA-81D9-5D45FB687580}"/>
              </a:ext>
            </a:extLst>
          </p:cNvPr>
          <p:cNvSpPr>
            <a:spLocks noGrp="1"/>
          </p:cNvSpPr>
          <p:nvPr>
            <p:ph sz="quarter" idx="1"/>
          </p:nvPr>
        </p:nvSpPr>
        <p:spPr>
          <a:xfrm>
            <a:off x="816864" y="2053882"/>
            <a:ext cx="10871200" cy="4042117"/>
          </a:xfrm>
        </p:spPr>
        <p:txBody>
          <a:bodyPr>
            <a:normAutofit/>
          </a:bodyPr>
          <a:lstStyle/>
          <a:p>
            <a:pPr marL="0" indent="0">
              <a:buNone/>
            </a:pPr>
            <a:r>
              <a:rPr lang="en-US" sz="3600" b="1" dirty="0"/>
              <a:t>Misinformation: </a:t>
            </a:r>
          </a:p>
          <a:p>
            <a:pPr marL="0" indent="0">
              <a:buNone/>
            </a:pPr>
            <a:r>
              <a:rPr lang="en-US" sz="3200" b="1" dirty="0"/>
              <a:t>	</a:t>
            </a:r>
            <a:r>
              <a:rPr lang="en-US" sz="3200" dirty="0"/>
              <a:t>False information that is held or spread, regardless of intent.</a:t>
            </a:r>
          </a:p>
          <a:p>
            <a:pPr marL="0" indent="0">
              <a:buNone/>
            </a:pPr>
            <a:endParaRPr lang="en-US" sz="3200" b="1" dirty="0"/>
          </a:p>
          <a:p>
            <a:pPr marL="0" indent="0">
              <a:buNone/>
            </a:pPr>
            <a:r>
              <a:rPr lang="en-US" sz="3600" b="1" dirty="0"/>
              <a:t>Disinformation: </a:t>
            </a:r>
          </a:p>
          <a:p>
            <a:pPr marL="0" indent="0">
              <a:buNone/>
            </a:pPr>
            <a:r>
              <a:rPr lang="en-US" sz="3200" b="1" dirty="0"/>
              <a:t>	</a:t>
            </a:r>
            <a:r>
              <a:rPr lang="en-US" sz="3200" dirty="0"/>
              <a:t>False information that is spread with intent to deceive.</a:t>
            </a:r>
          </a:p>
        </p:txBody>
      </p:sp>
    </p:spTree>
    <p:extLst>
      <p:ext uri="{BB962C8B-B14F-4D97-AF65-F5344CB8AC3E}">
        <p14:creationId xmlns:p14="http://schemas.microsoft.com/office/powerpoint/2010/main" val="10122054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The News Media </a:t>
            </a:r>
            <a:br>
              <a:rPr lang="en-US" dirty="0"/>
            </a:br>
            <a:r>
              <a:rPr lang="en-US" dirty="0"/>
              <a:t>and Trump’s Tweets</a:t>
            </a:r>
          </a:p>
        </p:txBody>
      </p:sp>
      <p:sp>
        <p:nvSpPr>
          <p:cNvPr id="3" name="Content Placeholder 2"/>
          <p:cNvSpPr>
            <a:spLocks noGrp="1"/>
          </p:cNvSpPr>
          <p:nvPr>
            <p:ph idx="1"/>
          </p:nvPr>
        </p:nvSpPr>
        <p:spPr>
          <a:xfrm>
            <a:off x="2208629" y="2039815"/>
            <a:ext cx="8426546" cy="4023360"/>
          </a:xfrm>
        </p:spPr>
        <p:txBody>
          <a:bodyPr>
            <a:normAutofit fontScale="92500"/>
          </a:bodyPr>
          <a:lstStyle/>
          <a:p>
            <a:pPr marL="0" indent="0">
              <a:buNone/>
            </a:pPr>
            <a:r>
              <a:rPr lang="en-US" sz="3600" dirty="0"/>
              <a:t>A NY Times fact check found that a third of Trump’s tweets contained a significant falsehood.</a:t>
            </a:r>
          </a:p>
          <a:p>
            <a:pPr marL="0" indent="0">
              <a:buNone/>
            </a:pPr>
            <a:endParaRPr lang="en-US" sz="3600" dirty="0"/>
          </a:p>
          <a:p>
            <a:pPr marL="0" indent="0">
              <a:buNone/>
            </a:pPr>
            <a:r>
              <a:rPr lang="en-US" sz="3600" b="1" dirty="0"/>
              <a:t>How did Americans learn of Trump’s tweets?</a:t>
            </a:r>
          </a:p>
          <a:p>
            <a:pPr marL="0" indent="0">
              <a:buNone/>
            </a:pPr>
            <a:r>
              <a:rPr lang="en-US" sz="3600" dirty="0"/>
              <a:t>	</a:t>
            </a:r>
            <a:r>
              <a:rPr lang="en-US" sz="3600" b="1" dirty="0"/>
              <a:t>1%</a:t>
            </a:r>
            <a:r>
              <a:rPr lang="en-US" sz="3600" dirty="0"/>
              <a:t> directly from his Twitter feed</a:t>
            </a:r>
          </a:p>
          <a:p>
            <a:pPr marL="0" indent="0">
              <a:buNone/>
            </a:pPr>
            <a:r>
              <a:rPr lang="en-US" dirty="0"/>
              <a:t>	</a:t>
            </a:r>
            <a:r>
              <a:rPr lang="en-US" b="1" dirty="0"/>
              <a:t>99%</a:t>
            </a:r>
            <a:r>
              <a:rPr lang="en-US" dirty="0"/>
              <a:t> directly or indirectly through the 	media</a:t>
            </a:r>
            <a:endParaRPr lang="en-US" sz="3600" b="1" dirty="0"/>
          </a:p>
        </p:txBody>
      </p:sp>
      <p:sp>
        <p:nvSpPr>
          <p:cNvPr id="4" name="TextBox 3">
            <a:extLst>
              <a:ext uri="{FF2B5EF4-FFF2-40B4-BE49-F238E27FC236}">
                <a16:creationId xmlns:a16="http://schemas.microsoft.com/office/drawing/2014/main" id="{FD889A41-10E9-429B-B770-0620733B40F2}"/>
              </a:ext>
            </a:extLst>
          </p:cNvPr>
          <p:cNvSpPr txBox="1"/>
          <p:nvPr/>
        </p:nvSpPr>
        <p:spPr>
          <a:xfrm>
            <a:off x="816864" y="6112636"/>
            <a:ext cx="10240342"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Sources: Fact check, https://www.nytimes.com/2020/06/03/us/politics/trump-twitter-fact-check.html; tweet exposure, http://www.newsweek.com/trump-tweets-one-percent-mainstream-media-769207</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885821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33552-8964-4AA2-83C9-F8F06D9778B9}"/>
              </a:ext>
            </a:extLst>
          </p:cNvPr>
          <p:cNvSpPr>
            <a:spLocks noGrp="1"/>
          </p:cNvSpPr>
          <p:nvPr>
            <p:ph type="title"/>
          </p:nvPr>
        </p:nvSpPr>
        <p:spPr>
          <a:xfrm>
            <a:off x="1097280" y="286604"/>
            <a:ext cx="10058400" cy="1134234"/>
          </a:xfrm>
        </p:spPr>
        <p:txBody>
          <a:bodyPr/>
          <a:lstStyle/>
          <a:p>
            <a:r>
              <a:rPr lang="en-US" dirty="0"/>
              <a:t>Deception and Political Leaders</a:t>
            </a:r>
          </a:p>
        </p:txBody>
      </p:sp>
      <p:sp>
        <p:nvSpPr>
          <p:cNvPr id="3" name="Content Placeholder 2">
            <a:extLst>
              <a:ext uri="{FF2B5EF4-FFF2-40B4-BE49-F238E27FC236}">
                <a16:creationId xmlns:a16="http://schemas.microsoft.com/office/drawing/2014/main" id="{915355E6-7DD3-4BB3-ACAA-A526165E213C}"/>
              </a:ext>
            </a:extLst>
          </p:cNvPr>
          <p:cNvSpPr>
            <a:spLocks noGrp="1"/>
          </p:cNvSpPr>
          <p:nvPr>
            <p:ph idx="1"/>
          </p:nvPr>
        </p:nvSpPr>
        <p:spPr/>
        <p:txBody>
          <a:bodyPr>
            <a:normAutofit fontScale="85000" lnSpcReduction="10000"/>
          </a:bodyPr>
          <a:lstStyle/>
          <a:p>
            <a:r>
              <a:rPr lang="en-US" dirty="0"/>
              <a:t>Deception at the highest levels of government is not new – e.g., Pentagon Papers</a:t>
            </a:r>
          </a:p>
          <a:p>
            <a:r>
              <a:rPr lang="en-US" dirty="0"/>
              <a:t>But the norm against deception by political leaders has weakened</a:t>
            </a:r>
          </a:p>
          <a:p>
            <a:r>
              <a:rPr lang="en-US" dirty="0"/>
              <a:t>Deception is now endemic at the highest levels of our politics</a:t>
            </a:r>
          </a:p>
          <a:p>
            <a:endParaRPr lang="en-US" dirty="0"/>
          </a:p>
          <a:p>
            <a:pPr marL="365760" lvl="1" indent="0">
              <a:buNone/>
            </a:pPr>
            <a:r>
              <a:rPr lang="en-US" dirty="0"/>
              <a:t>		</a:t>
            </a:r>
            <a:r>
              <a:rPr lang="en-US" b="1" dirty="0"/>
              <a:t>“[Misinformation is highest for issues “on which elites 			prominently and persistently [make] incorrect claims.”</a:t>
            </a:r>
          </a:p>
          <a:p>
            <a:pPr marL="1143000" lvl="3" indent="0">
              <a:buNone/>
            </a:pPr>
            <a:r>
              <a:rPr lang="en-US" dirty="0"/>
              <a:t>			</a:t>
            </a:r>
            <a:r>
              <a:rPr lang="en-US" sz="1600" dirty="0"/>
              <a:t> </a:t>
            </a:r>
            <a:r>
              <a:rPr lang="en-US" sz="1900" dirty="0"/>
              <a:t>Josh </a:t>
            </a:r>
            <a:r>
              <a:rPr lang="en-US" sz="1900" dirty="0" err="1"/>
              <a:t>Pasek</a:t>
            </a:r>
            <a:r>
              <a:rPr lang="en-US" sz="1900" dirty="0"/>
              <a:t>, et, </a:t>
            </a:r>
            <a:r>
              <a:rPr lang="en-US" sz="1900" i="1" dirty="0"/>
              <a:t>Journal of Communication</a:t>
            </a:r>
            <a:r>
              <a:rPr lang="en-US" sz="1900" dirty="0"/>
              <a:t>, 2015.</a:t>
            </a:r>
          </a:p>
          <a:p>
            <a:endParaRPr lang="en-US" dirty="0"/>
          </a:p>
        </p:txBody>
      </p:sp>
    </p:spTree>
    <p:extLst>
      <p:ext uri="{BB962C8B-B14F-4D97-AF65-F5344CB8AC3E}">
        <p14:creationId xmlns:p14="http://schemas.microsoft.com/office/powerpoint/2010/main" val="5167031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BDC68-AB32-4F21-9FEA-8A196533EE5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B6A7D89-88CA-4086-A126-891E9410AE7F}"/>
              </a:ext>
            </a:extLst>
          </p:cNvPr>
          <p:cNvSpPr>
            <a:spLocks noGrp="1"/>
          </p:cNvSpPr>
          <p:nvPr>
            <p:ph idx="1"/>
          </p:nvPr>
        </p:nvSpPr>
        <p:spPr>
          <a:xfrm>
            <a:off x="1097280" y="2385390"/>
            <a:ext cx="10058400" cy="3483703"/>
          </a:xfrm>
        </p:spPr>
        <p:txBody>
          <a:bodyPr>
            <a:normAutofit/>
          </a:bodyPr>
          <a:lstStyle/>
          <a:p>
            <a:pPr algn="ctr"/>
            <a:r>
              <a:rPr lang="en-US" sz="4800" dirty="0"/>
              <a:t>Fixing Our Misinformation Problem</a:t>
            </a:r>
          </a:p>
        </p:txBody>
      </p:sp>
    </p:spTree>
    <p:extLst>
      <p:ext uri="{BB962C8B-B14F-4D97-AF65-F5344CB8AC3E}">
        <p14:creationId xmlns:p14="http://schemas.microsoft.com/office/powerpoint/2010/main" val="5866856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59E75-C713-4601-8C91-834F3022D5AE}"/>
              </a:ext>
            </a:extLst>
          </p:cNvPr>
          <p:cNvSpPr>
            <a:spLocks noGrp="1"/>
          </p:cNvSpPr>
          <p:nvPr>
            <p:ph type="title"/>
          </p:nvPr>
        </p:nvSpPr>
        <p:spPr>
          <a:xfrm>
            <a:off x="1097280" y="286604"/>
            <a:ext cx="10058400" cy="985606"/>
          </a:xfrm>
        </p:spPr>
        <p:txBody>
          <a:bodyPr>
            <a:normAutofit/>
          </a:bodyPr>
          <a:lstStyle/>
          <a:p>
            <a:pPr algn="ctr"/>
            <a:r>
              <a:rPr lang="en-US" dirty="0"/>
              <a:t>Fixing our problem</a:t>
            </a:r>
          </a:p>
        </p:txBody>
      </p:sp>
      <p:sp>
        <p:nvSpPr>
          <p:cNvPr id="3" name="Content Placeholder 2">
            <a:extLst>
              <a:ext uri="{FF2B5EF4-FFF2-40B4-BE49-F238E27FC236}">
                <a16:creationId xmlns:a16="http://schemas.microsoft.com/office/drawing/2014/main" id="{72B88245-D7CC-47E5-A1E9-92737024D67D}"/>
              </a:ext>
            </a:extLst>
          </p:cNvPr>
          <p:cNvSpPr>
            <a:spLocks noGrp="1"/>
          </p:cNvSpPr>
          <p:nvPr>
            <p:ph sz="quarter" idx="1"/>
          </p:nvPr>
        </p:nvSpPr>
        <p:spPr>
          <a:xfrm>
            <a:off x="816864" y="1600200"/>
            <a:ext cx="10871200" cy="4800600"/>
          </a:xfrm>
        </p:spPr>
        <p:txBody>
          <a:bodyPr>
            <a:normAutofit fontScale="85000" lnSpcReduction="20000"/>
          </a:bodyPr>
          <a:lstStyle/>
          <a:p>
            <a:r>
              <a:rPr lang="en-US" sz="4000" b="1" dirty="0"/>
              <a:t>1. We could hold political leaders to account for deception</a:t>
            </a:r>
          </a:p>
          <a:p>
            <a:pPr marL="0" indent="0">
              <a:buNone/>
            </a:pPr>
            <a:r>
              <a:rPr lang="en-US" dirty="0"/>
              <a:t>	</a:t>
            </a:r>
            <a:r>
              <a:rPr lang="en-US" b="1" dirty="0"/>
              <a:t>BUT:</a:t>
            </a:r>
            <a:r>
              <a:rPr lang="en-US" dirty="0"/>
              <a:t> We don’t detect it when our side’s leaders do it, and 	we don’t value truth enough to base our vote on it.	</a:t>
            </a:r>
          </a:p>
          <a:p>
            <a:r>
              <a:rPr lang="en-US" sz="4000" b="1" dirty="0"/>
              <a:t>2. We could get our information from reliable sources</a:t>
            </a:r>
          </a:p>
          <a:p>
            <a:pPr marL="0" indent="0">
              <a:buNone/>
            </a:pPr>
            <a:r>
              <a:rPr lang="en-US" dirty="0"/>
              <a:t>	</a:t>
            </a:r>
            <a:r>
              <a:rPr lang="en-US" b="1" dirty="0"/>
              <a:t>BUT:</a:t>
            </a:r>
            <a:r>
              <a:rPr lang="en-US" dirty="0"/>
              <a:t> Many of us prefer sources that tell us what we want 	to believe – there’s </a:t>
            </a:r>
            <a:r>
              <a:rPr lang="en-US" b="1" dirty="0"/>
              <a:t>growing demand </a:t>
            </a:r>
            <a:r>
              <a:rPr lang="en-US" dirty="0"/>
              <a:t>for confirming 	information.</a:t>
            </a:r>
          </a:p>
          <a:p>
            <a:r>
              <a:rPr lang="en-US" sz="4000" b="1" dirty="0"/>
              <a:t>3. We could hold ourselves to a higher standard</a:t>
            </a:r>
          </a:p>
          <a:p>
            <a:pPr marL="0" indent="0">
              <a:buNone/>
            </a:pPr>
            <a:r>
              <a:rPr lang="en-US" dirty="0"/>
              <a:t>	</a:t>
            </a:r>
            <a:r>
              <a:rPr lang="en-US" b="1" dirty="0"/>
              <a:t>BUT:</a:t>
            </a:r>
            <a:r>
              <a:rPr lang="en-US" dirty="0"/>
              <a:t> Confirmation bias is ingrained – we don’t know when 	we’re wrong and tend to reject conflicting information.</a:t>
            </a:r>
          </a:p>
        </p:txBody>
      </p:sp>
    </p:spTree>
    <p:extLst>
      <p:ext uri="{BB962C8B-B14F-4D97-AF65-F5344CB8AC3E}">
        <p14:creationId xmlns:p14="http://schemas.microsoft.com/office/powerpoint/2010/main" val="1379615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AFB31-1128-413F-BFB7-7A935ACCB730}"/>
              </a:ext>
            </a:extLst>
          </p:cNvPr>
          <p:cNvSpPr>
            <a:spLocks noGrp="1"/>
          </p:cNvSpPr>
          <p:nvPr>
            <p:ph type="title"/>
          </p:nvPr>
        </p:nvSpPr>
        <p:spPr>
          <a:xfrm>
            <a:off x="520505" y="286604"/>
            <a:ext cx="10803987" cy="1134234"/>
          </a:xfrm>
        </p:spPr>
        <p:txBody>
          <a:bodyPr/>
          <a:lstStyle/>
          <a:p>
            <a:r>
              <a:rPr lang="en-US" dirty="0"/>
              <a:t>Fixing our problem</a:t>
            </a:r>
          </a:p>
        </p:txBody>
      </p:sp>
      <p:sp>
        <p:nvSpPr>
          <p:cNvPr id="3" name="Content Placeholder 2">
            <a:extLst>
              <a:ext uri="{FF2B5EF4-FFF2-40B4-BE49-F238E27FC236}">
                <a16:creationId xmlns:a16="http://schemas.microsoft.com/office/drawing/2014/main" id="{10BA24F1-B086-46A9-B645-47C4BD7E3441}"/>
              </a:ext>
            </a:extLst>
          </p:cNvPr>
          <p:cNvSpPr>
            <a:spLocks noGrp="1"/>
          </p:cNvSpPr>
          <p:nvPr>
            <p:ph idx="1"/>
          </p:nvPr>
        </p:nvSpPr>
        <p:spPr/>
        <p:txBody>
          <a:bodyPr>
            <a:normAutofit fontScale="92500" lnSpcReduction="10000"/>
          </a:bodyPr>
          <a:lstStyle/>
          <a:p>
            <a:r>
              <a:rPr lang="en-US" dirty="0"/>
              <a:t>4. </a:t>
            </a:r>
            <a:r>
              <a:rPr lang="en-US" b="1" dirty="0"/>
              <a:t>Fact checking </a:t>
            </a:r>
            <a:r>
              <a:rPr lang="en-US" dirty="0"/>
              <a:t>– studies don’t show it to be all that effective and might contribute to spread of misinformation in some instances</a:t>
            </a:r>
          </a:p>
          <a:p>
            <a:r>
              <a:rPr lang="en-US" dirty="0"/>
              <a:t>5. </a:t>
            </a:r>
            <a:r>
              <a:rPr lang="en-US" b="1" dirty="0"/>
              <a:t>Media literacy &amp; Civics courses </a:t>
            </a:r>
            <a:r>
              <a:rPr lang="en-US" dirty="0"/>
              <a:t>– short half life to lessons learned</a:t>
            </a:r>
          </a:p>
          <a:p>
            <a:r>
              <a:rPr lang="en-US" dirty="0"/>
              <a:t>6. </a:t>
            </a:r>
            <a:r>
              <a:rPr lang="en-US" b="1" dirty="0"/>
              <a:t>Platform intervention </a:t>
            </a:r>
            <a:r>
              <a:rPr lang="en-US" dirty="0"/>
              <a:t>(removing false claims, delisting serial abusers, noting that a story is suspect) – somewhat promising but more research on efficacy is needed.</a:t>
            </a:r>
          </a:p>
        </p:txBody>
      </p:sp>
    </p:spTree>
    <p:extLst>
      <p:ext uri="{BB962C8B-B14F-4D97-AF65-F5344CB8AC3E}">
        <p14:creationId xmlns:p14="http://schemas.microsoft.com/office/powerpoint/2010/main" val="1375428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AFB31-1128-413F-BFB7-7A935ACCB730}"/>
              </a:ext>
            </a:extLst>
          </p:cNvPr>
          <p:cNvSpPr>
            <a:spLocks noGrp="1"/>
          </p:cNvSpPr>
          <p:nvPr>
            <p:ph type="title"/>
          </p:nvPr>
        </p:nvSpPr>
        <p:spPr>
          <a:xfrm>
            <a:off x="520505" y="286604"/>
            <a:ext cx="10803987" cy="1134234"/>
          </a:xfrm>
        </p:spPr>
        <p:txBody>
          <a:bodyPr/>
          <a:lstStyle/>
          <a:p>
            <a:r>
              <a:rPr lang="en-US" dirty="0"/>
              <a:t>Fixing our problem</a:t>
            </a:r>
          </a:p>
        </p:txBody>
      </p:sp>
      <p:sp>
        <p:nvSpPr>
          <p:cNvPr id="3" name="Content Placeholder 2">
            <a:extLst>
              <a:ext uri="{FF2B5EF4-FFF2-40B4-BE49-F238E27FC236}">
                <a16:creationId xmlns:a16="http://schemas.microsoft.com/office/drawing/2014/main" id="{10BA24F1-B086-46A9-B645-47C4BD7E3441}"/>
              </a:ext>
            </a:extLst>
          </p:cNvPr>
          <p:cNvSpPr>
            <a:spLocks noGrp="1"/>
          </p:cNvSpPr>
          <p:nvPr>
            <p:ph idx="1"/>
          </p:nvPr>
        </p:nvSpPr>
        <p:spPr/>
        <p:txBody>
          <a:bodyPr>
            <a:normAutofit lnSpcReduction="10000"/>
          </a:bodyPr>
          <a:lstStyle/>
          <a:p>
            <a:r>
              <a:rPr lang="en-US" dirty="0"/>
              <a:t>Would Biden administration Ukraine strategy of preempting disinformation by calling it out in advance?</a:t>
            </a:r>
          </a:p>
          <a:p>
            <a:r>
              <a:rPr lang="en-US" b="1" dirty="0"/>
              <a:t>The problem:</a:t>
            </a:r>
            <a:r>
              <a:rPr lang="en-US" dirty="0"/>
              <a:t> It only works when recipients are inclined to believe it (cue-taking, confirmation bias, and motivated reasoning aligned with messenger and message).</a:t>
            </a:r>
          </a:p>
          <a:p>
            <a:r>
              <a:rPr lang="en-US" b="1" dirty="0"/>
              <a:t>Condition not met in our domestic politics</a:t>
            </a:r>
          </a:p>
        </p:txBody>
      </p:sp>
    </p:spTree>
    <p:extLst>
      <p:ext uri="{BB962C8B-B14F-4D97-AF65-F5344CB8AC3E}">
        <p14:creationId xmlns:p14="http://schemas.microsoft.com/office/powerpoint/2010/main" val="4122145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AFB31-1128-413F-BFB7-7A935ACCB730}"/>
              </a:ext>
            </a:extLst>
          </p:cNvPr>
          <p:cNvSpPr>
            <a:spLocks noGrp="1"/>
          </p:cNvSpPr>
          <p:nvPr>
            <p:ph type="title"/>
          </p:nvPr>
        </p:nvSpPr>
        <p:spPr>
          <a:xfrm>
            <a:off x="520505" y="286604"/>
            <a:ext cx="10803987" cy="1134234"/>
          </a:xfrm>
        </p:spPr>
        <p:txBody>
          <a:bodyPr/>
          <a:lstStyle/>
          <a:p>
            <a:r>
              <a:rPr lang="en-US" dirty="0"/>
              <a:t>Root of the problem</a:t>
            </a:r>
          </a:p>
        </p:txBody>
      </p:sp>
      <p:sp>
        <p:nvSpPr>
          <p:cNvPr id="3" name="Content Placeholder 2">
            <a:extLst>
              <a:ext uri="{FF2B5EF4-FFF2-40B4-BE49-F238E27FC236}">
                <a16:creationId xmlns:a16="http://schemas.microsoft.com/office/drawing/2014/main" id="{10BA24F1-B086-46A9-B645-47C4BD7E3441}"/>
              </a:ext>
            </a:extLst>
          </p:cNvPr>
          <p:cNvSpPr>
            <a:spLocks noGrp="1"/>
          </p:cNvSpPr>
          <p:nvPr>
            <p:ph idx="1"/>
          </p:nvPr>
        </p:nvSpPr>
        <p:spPr>
          <a:xfrm>
            <a:off x="1097280" y="1845734"/>
            <a:ext cx="9573370" cy="4023360"/>
          </a:xfrm>
        </p:spPr>
        <p:txBody>
          <a:bodyPr>
            <a:normAutofit fontScale="77500" lnSpcReduction="20000"/>
          </a:bodyPr>
          <a:lstStyle/>
          <a:p>
            <a:r>
              <a:rPr lang="en-US" b="1" dirty="0"/>
              <a:t>Incentives encourage disinformation/misinformation</a:t>
            </a:r>
          </a:p>
          <a:p>
            <a:r>
              <a:rPr lang="en-US" dirty="0"/>
              <a:t>Polarization makes us accepting of false claims about opposing side 	and encourages leaders to make false/deceptive claims</a:t>
            </a:r>
          </a:p>
          <a:p>
            <a:r>
              <a:rPr lang="en-US" dirty="0"/>
              <a:t>Polarization is both a cause and effect of partisan media – there’s a demand for information, true or false, harmful to other side</a:t>
            </a:r>
          </a:p>
          <a:p>
            <a:r>
              <a:rPr lang="en-US" b="1" dirty="0"/>
              <a:t>To break the hold of misinformation, polarization would likely need to ease </a:t>
            </a:r>
            <a:r>
              <a:rPr lang="en-US" dirty="0"/>
              <a:t>	</a:t>
            </a:r>
          </a:p>
          <a:p>
            <a:pPr marL="384048" lvl="2" indent="0">
              <a:buNone/>
            </a:pPr>
            <a:r>
              <a:rPr lang="en-US" dirty="0"/>
              <a:t>– </a:t>
            </a:r>
            <a:r>
              <a:rPr lang="en-US" sz="3100" dirty="0"/>
              <a:t>if history is a guide, it will only happen when one of the two parties becomes much stronger than the other</a:t>
            </a:r>
          </a:p>
          <a:p>
            <a:pPr marL="201168" lvl="1" indent="0">
              <a:buNone/>
            </a:pPr>
            <a:r>
              <a:rPr lang="en-US" dirty="0"/>
              <a:t>	</a:t>
            </a:r>
          </a:p>
        </p:txBody>
      </p:sp>
    </p:spTree>
    <p:extLst>
      <p:ext uri="{BB962C8B-B14F-4D97-AF65-F5344CB8AC3E}">
        <p14:creationId xmlns:p14="http://schemas.microsoft.com/office/powerpoint/2010/main" val="2617400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03A7F-7F6A-4CD1-819A-3FF827EFC61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BDF95E9-5152-4989-A87A-9B106D1A65D3}"/>
              </a:ext>
            </a:extLst>
          </p:cNvPr>
          <p:cNvSpPr>
            <a:spLocks noGrp="1"/>
          </p:cNvSpPr>
          <p:nvPr>
            <p:ph sz="quarter" idx="1"/>
          </p:nvPr>
        </p:nvSpPr>
        <p:spPr>
          <a:xfrm>
            <a:off x="1069145" y="1845734"/>
            <a:ext cx="10086535" cy="4023360"/>
          </a:xfrm>
        </p:spPr>
        <p:txBody>
          <a:bodyPr>
            <a:normAutofit/>
          </a:bodyPr>
          <a:lstStyle/>
          <a:p>
            <a:pPr marL="0" indent="0" algn="ctr">
              <a:buNone/>
            </a:pPr>
            <a:endParaRPr lang="en-US" sz="4400" dirty="0"/>
          </a:p>
          <a:p>
            <a:pPr marL="0" indent="0" algn="ctr">
              <a:buNone/>
            </a:pPr>
            <a:r>
              <a:rPr lang="en-US" sz="6000" dirty="0"/>
              <a:t>Thank you –</a:t>
            </a:r>
          </a:p>
          <a:p>
            <a:pPr marL="0" indent="0" algn="ctr">
              <a:buNone/>
            </a:pPr>
            <a:r>
              <a:rPr lang="en-US" dirty="0"/>
              <a:t>Questions, Observations, Objections</a:t>
            </a:r>
          </a:p>
        </p:txBody>
      </p:sp>
    </p:spTree>
    <p:extLst>
      <p:ext uri="{BB962C8B-B14F-4D97-AF65-F5344CB8AC3E}">
        <p14:creationId xmlns:p14="http://schemas.microsoft.com/office/powerpoint/2010/main" val="174527985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0C84C170-8AC5-4F42-AA93-9D70B1A403A5}"/>
              </a:ext>
            </a:extLst>
          </p:cNvPr>
          <p:cNvSpPr txBox="1">
            <a:spLocks/>
          </p:cNvSpPr>
          <p:nvPr/>
        </p:nvSpPr>
        <p:spPr>
          <a:xfrm>
            <a:off x="2221194" y="323729"/>
            <a:ext cx="7749612" cy="688975"/>
          </a:xfrm>
          <a:prstGeom prst="rect">
            <a:avLst/>
          </a:prstGeom>
          <a:effectLst>
            <a:outerShdw blurRad="50800" dist="38100" dir="2700000" algn="tl" rotWithShape="0">
              <a:prstClr val="black">
                <a:alpha val="40000"/>
              </a:prstClr>
            </a:outerShdw>
          </a:effectLst>
        </p:spPr>
        <p:txBody>
          <a:bodyPr>
            <a:noAutofit/>
          </a:bodyPr>
          <a:lstStyle>
            <a:lvl1pPr algn="ctr" rtl="0" fontAlgn="base">
              <a:spcBef>
                <a:spcPct val="0"/>
              </a:spcBef>
              <a:spcAft>
                <a:spcPct val="0"/>
              </a:spcAft>
              <a:defRPr sz="4000" b="1" kern="1200">
                <a:solidFill>
                  <a:srgbClr val="FF0000"/>
                </a:solidFill>
                <a:latin typeface="+mj-lt"/>
                <a:ea typeface="+mj-ea"/>
                <a:cs typeface="+mj-cs"/>
              </a:defRPr>
            </a:lvl1pPr>
            <a:lvl2pPr algn="ctr" rtl="0" fontAlgn="base">
              <a:spcBef>
                <a:spcPct val="0"/>
              </a:spcBef>
              <a:spcAft>
                <a:spcPct val="0"/>
              </a:spcAft>
              <a:defRPr sz="2800" b="1">
                <a:solidFill>
                  <a:srgbClr val="FF0000"/>
                </a:solidFill>
                <a:latin typeface="Arial" pitchFamily="34" charset="0"/>
              </a:defRPr>
            </a:lvl2pPr>
            <a:lvl3pPr algn="ctr" rtl="0" fontAlgn="base">
              <a:spcBef>
                <a:spcPct val="0"/>
              </a:spcBef>
              <a:spcAft>
                <a:spcPct val="0"/>
              </a:spcAft>
              <a:defRPr sz="2800" b="1">
                <a:solidFill>
                  <a:srgbClr val="FF0000"/>
                </a:solidFill>
                <a:latin typeface="Arial" pitchFamily="34" charset="0"/>
              </a:defRPr>
            </a:lvl3pPr>
            <a:lvl4pPr algn="ctr" rtl="0" fontAlgn="base">
              <a:spcBef>
                <a:spcPct val="0"/>
              </a:spcBef>
              <a:spcAft>
                <a:spcPct val="0"/>
              </a:spcAft>
              <a:defRPr sz="2800" b="1">
                <a:solidFill>
                  <a:srgbClr val="FF0000"/>
                </a:solidFill>
                <a:latin typeface="Arial" pitchFamily="34" charset="0"/>
              </a:defRPr>
            </a:lvl4pPr>
            <a:lvl5pPr algn="ctr" rtl="0" fontAlgn="base">
              <a:spcBef>
                <a:spcPct val="0"/>
              </a:spcBef>
              <a:spcAft>
                <a:spcPct val="0"/>
              </a:spcAft>
              <a:defRPr sz="2800" b="1">
                <a:solidFill>
                  <a:srgbClr val="FF0000"/>
                </a:solidFill>
                <a:latin typeface="Arial" pitchFamily="34" charset="0"/>
              </a:defRPr>
            </a:lvl5pPr>
            <a:lvl6pPr marL="457200" algn="ctr" rtl="0" fontAlgn="base">
              <a:spcBef>
                <a:spcPct val="0"/>
              </a:spcBef>
              <a:spcAft>
                <a:spcPct val="0"/>
              </a:spcAft>
              <a:defRPr sz="2800" b="1">
                <a:solidFill>
                  <a:srgbClr val="FF0000"/>
                </a:solidFill>
                <a:latin typeface="Arial" pitchFamily="34" charset="0"/>
              </a:defRPr>
            </a:lvl6pPr>
            <a:lvl7pPr marL="914400" algn="ctr" rtl="0" fontAlgn="base">
              <a:spcBef>
                <a:spcPct val="0"/>
              </a:spcBef>
              <a:spcAft>
                <a:spcPct val="0"/>
              </a:spcAft>
              <a:defRPr sz="2800" b="1">
                <a:solidFill>
                  <a:srgbClr val="FF0000"/>
                </a:solidFill>
                <a:latin typeface="Arial" pitchFamily="34" charset="0"/>
              </a:defRPr>
            </a:lvl7pPr>
            <a:lvl8pPr marL="1371600" algn="ctr" rtl="0" fontAlgn="base">
              <a:spcBef>
                <a:spcPct val="0"/>
              </a:spcBef>
              <a:spcAft>
                <a:spcPct val="0"/>
              </a:spcAft>
              <a:defRPr sz="2800" b="1">
                <a:solidFill>
                  <a:srgbClr val="FF0000"/>
                </a:solidFill>
                <a:latin typeface="Arial" pitchFamily="34" charset="0"/>
              </a:defRPr>
            </a:lvl8pPr>
            <a:lvl9pPr marL="1828800" algn="ctr" rtl="0" fontAlgn="base">
              <a:spcBef>
                <a:spcPct val="0"/>
              </a:spcBef>
              <a:spcAft>
                <a:spcPct val="0"/>
              </a:spcAft>
              <a:defRPr sz="2800" b="1">
                <a:solidFill>
                  <a:srgbClr val="FF0000"/>
                </a:solidFill>
                <a:latin typeface="Arial" pitchFamily="34" charset="0"/>
              </a:defRPr>
            </a:lvl9pPr>
          </a:lstStyle>
          <a:p>
            <a:pPr>
              <a:lnSpc>
                <a:spcPts val="3600"/>
              </a:lnSpc>
              <a:spcBef>
                <a:spcPts val="1200"/>
              </a:spcBef>
              <a:spcAft>
                <a:spcPts val="1200"/>
              </a:spcAft>
              <a:defRPr/>
            </a:pPr>
            <a:r>
              <a:rPr lang="en-US" sz="3600">
                <a:solidFill>
                  <a:srgbClr val="000000"/>
                </a:solidFill>
                <a:latin typeface="Proxima Nova Black" panose="02000506030000020004" pitchFamily="2" charset="0"/>
                <a:cs typeface="VectipedeRg-Regular"/>
              </a:rPr>
              <a:t>WE THE PEOPLE, 14e </a:t>
            </a:r>
          </a:p>
        </p:txBody>
      </p:sp>
      <p:pic>
        <p:nvPicPr>
          <p:cNvPr id="4" name="Picture 3">
            <a:extLst>
              <a:ext uri="{FF2B5EF4-FFF2-40B4-BE49-F238E27FC236}">
                <a16:creationId xmlns:a16="http://schemas.microsoft.com/office/drawing/2014/main" id="{06ECAD6C-5100-2942-BF26-567A12F9BE7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648960" y="1668315"/>
            <a:ext cx="3495040" cy="5093477"/>
          </a:xfrm>
          <a:prstGeom prst="rect">
            <a:avLst/>
          </a:prstGeom>
          <a:ln>
            <a:noFill/>
          </a:ln>
          <a:effectLst>
            <a:outerShdw blurRad="292100" dist="139700" dir="2700000" algn="tl" rotWithShape="0">
              <a:srgbClr val="333333">
                <a:alpha val="65000"/>
              </a:srgbClr>
            </a:outerShdw>
          </a:effectLst>
        </p:spPr>
      </p:pic>
      <p:sp>
        <p:nvSpPr>
          <p:cNvPr id="8" name="Content Placeholder 2">
            <a:extLst>
              <a:ext uri="{FF2B5EF4-FFF2-40B4-BE49-F238E27FC236}">
                <a16:creationId xmlns:a16="http://schemas.microsoft.com/office/drawing/2014/main" id="{E86DE515-4EAA-D148-8E49-C0BB64E822D5}"/>
              </a:ext>
            </a:extLst>
          </p:cNvPr>
          <p:cNvSpPr txBox="1">
            <a:spLocks/>
          </p:cNvSpPr>
          <p:nvPr/>
        </p:nvSpPr>
        <p:spPr>
          <a:xfrm>
            <a:off x="653707" y="1608013"/>
            <a:ext cx="4660692" cy="2607041"/>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2000" kern="1200">
                <a:solidFill>
                  <a:schemeClr val="tx1"/>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1800" kern="1200">
                <a:solidFill>
                  <a:schemeClr val="tx1"/>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600" kern="1200">
                <a:solidFill>
                  <a:schemeClr val="tx1"/>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Wingdings" panose="05000000000000000000" pitchFamily="2" charset="2"/>
              <a:buChar char="Ø"/>
              <a:defRPr/>
            </a:pPr>
            <a:r>
              <a:rPr lang="en-US" b="1" u="sng" dirty="0">
                <a:solidFill>
                  <a:srgbClr val="000510"/>
                </a:solidFill>
                <a:latin typeface="Arial" panose="020B0604020202020204"/>
                <a:sym typeface="Wingdings" panose="05000000000000000000" pitchFamily="2" charset="2"/>
              </a:rPr>
              <a:t>NUMBER ONE</a:t>
            </a:r>
            <a:r>
              <a:rPr lang="en-US" b="1" dirty="0">
                <a:solidFill>
                  <a:srgbClr val="000510"/>
                </a:solidFill>
                <a:latin typeface="Arial" panose="020B0604020202020204"/>
                <a:sym typeface="Wingdings" panose="05000000000000000000" pitchFamily="2" charset="2"/>
              </a:rPr>
              <a:t> </a:t>
            </a:r>
            <a:r>
              <a:rPr lang="en-US" dirty="0">
                <a:solidFill>
                  <a:srgbClr val="000510"/>
                </a:solidFill>
                <a:latin typeface="Arial" panose="020B0604020202020204"/>
                <a:sym typeface="Wingdings" panose="05000000000000000000" pitchFamily="2" charset="2"/>
              </a:rPr>
              <a:t>in American Government </a:t>
            </a:r>
          </a:p>
          <a:p>
            <a:pPr marL="171450" indent="-171450">
              <a:buFont typeface="Wingdings" panose="05000000000000000000" pitchFamily="2" charset="2"/>
              <a:buChar char="Ø"/>
              <a:defRPr/>
            </a:pPr>
            <a:endParaRPr lang="en-US" sz="500"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Accessibility through Readability</a:t>
            </a:r>
          </a:p>
          <a:p>
            <a:pPr marL="171450" indent="-171450">
              <a:buFont typeface="Wingdings" panose="05000000000000000000" pitchFamily="2" charset="2"/>
              <a:buChar char="Ø"/>
              <a:defRPr/>
            </a:pPr>
            <a:endParaRPr lang="en-US" sz="500"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Critical Thinking Emphasis</a:t>
            </a:r>
            <a:r>
              <a:rPr lang="en-US" dirty="0">
                <a:solidFill>
                  <a:srgbClr val="000510"/>
                </a:solidFill>
                <a:latin typeface="Arial" panose="020B0604020202020204"/>
                <a:sym typeface="Wingdings" panose="05000000000000000000" pitchFamily="2" charset="2"/>
              </a:rPr>
              <a:t>—Case Studies &amp; Pedagogy</a:t>
            </a:r>
          </a:p>
          <a:p>
            <a:pPr marL="171450" indent="-171450">
              <a:buFont typeface="Wingdings" panose="05000000000000000000" pitchFamily="2" charset="2"/>
              <a:buChar char="Ø"/>
              <a:defRPr/>
            </a:pPr>
            <a:endParaRPr lang="en-US" sz="500"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Even-handed approach </a:t>
            </a:r>
            <a:r>
              <a:rPr lang="en-US" dirty="0">
                <a:solidFill>
                  <a:srgbClr val="000510"/>
                </a:solidFill>
                <a:latin typeface="Arial" panose="020B0604020202020204"/>
                <a:sym typeface="Wingdings" panose="05000000000000000000" pitchFamily="2" charset="2"/>
              </a:rPr>
              <a:t>with broad appeal</a:t>
            </a:r>
          </a:p>
          <a:p>
            <a:pPr marL="171450" indent="-171450">
              <a:buFont typeface="Wingdings" panose="05000000000000000000" pitchFamily="2" charset="2"/>
              <a:buChar char="Ø"/>
              <a:defRPr/>
            </a:pPr>
            <a:endParaRPr lang="en-US" sz="500" b="1"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Unparalleled Instructor Support</a:t>
            </a:r>
            <a:r>
              <a:rPr lang="en-US" dirty="0">
                <a:solidFill>
                  <a:srgbClr val="000510"/>
                </a:solidFill>
                <a:latin typeface="Arial" panose="020B0604020202020204"/>
                <a:sym typeface="Wingdings" panose="05000000000000000000" pitchFamily="2" charset="2"/>
              </a:rPr>
              <a:t>—</a:t>
            </a:r>
            <a:r>
              <a:rPr lang="en-US" dirty="0">
                <a:solidFill>
                  <a:srgbClr val="000510"/>
                </a:solidFill>
                <a:effectLst/>
                <a:latin typeface="Arial" panose="020B0604020202020204" pitchFamily="34" charset="0"/>
                <a:cs typeface="Arial" panose="020B0604020202020204" pitchFamily="34" charset="0"/>
              </a:rPr>
              <a:t>24 Complimentary </a:t>
            </a:r>
            <a:r>
              <a:rPr lang="en-US" dirty="0" err="1">
                <a:solidFill>
                  <a:srgbClr val="000510"/>
                </a:solidFill>
                <a:effectLst/>
                <a:latin typeface="Arial" panose="020B0604020202020204" pitchFamily="34" charset="0"/>
                <a:cs typeface="Arial" panose="020B0604020202020204" pitchFamily="34" charset="0"/>
              </a:rPr>
              <a:t>HarvardX</a:t>
            </a:r>
            <a:r>
              <a:rPr lang="en-US" dirty="0">
                <a:solidFill>
                  <a:srgbClr val="000510"/>
                </a:solidFill>
                <a:effectLst/>
                <a:latin typeface="Arial" panose="020B0604020202020204" pitchFamily="34" charset="0"/>
                <a:cs typeface="Arial" panose="020B0604020202020204" pitchFamily="34" charset="0"/>
              </a:rPr>
              <a:t>/EdX Video Lectures</a:t>
            </a:r>
            <a:endParaRPr lang="en-US" dirty="0">
              <a:solidFill>
                <a:srgbClr val="000510"/>
              </a:solidFill>
              <a:latin typeface="Arial" panose="020B0604020202020204" pitchFamily="34" charset="0"/>
              <a:cs typeface="Arial" panose="020B0604020202020204" pitchFamily="34" charset="0"/>
            </a:endParaRPr>
          </a:p>
          <a:p>
            <a:pPr marL="285750" indent="-285750" algn="ctr">
              <a:buFont typeface="Wingdings" panose="05000000000000000000" pitchFamily="2" charset="2"/>
              <a:buChar char="à"/>
              <a:defRPr/>
            </a:pPr>
            <a:endParaRPr lang="en-US" sz="2400" dirty="0">
              <a:solidFill>
                <a:srgbClr val="000000"/>
              </a:solidFill>
              <a:latin typeface="Arial" panose="020B0604020202020204"/>
              <a:sym typeface="Wingdings" panose="05000000000000000000" pitchFamily="2" charset="2"/>
            </a:endParaRPr>
          </a:p>
          <a:p>
            <a:pPr marL="285750" indent="-285750" algn="ctr">
              <a:buFont typeface="Wingdings" panose="05000000000000000000" pitchFamily="2" charset="2"/>
              <a:buChar char="à"/>
              <a:defRPr/>
            </a:pPr>
            <a:endParaRPr lang="en-US" sz="2800" dirty="0">
              <a:solidFill>
                <a:srgbClr val="000000"/>
              </a:solidFill>
              <a:latin typeface="Arial" panose="020B0604020202020204"/>
            </a:endParaRPr>
          </a:p>
        </p:txBody>
      </p:sp>
      <p:sp>
        <p:nvSpPr>
          <p:cNvPr id="5" name="Rectangle 4">
            <a:extLst>
              <a:ext uri="{FF2B5EF4-FFF2-40B4-BE49-F238E27FC236}">
                <a16:creationId xmlns:a16="http://schemas.microsoft.com/office/drawing/2014/main" id="{17DF521F-5A30-47C9-8B14-AD3A5C631D83}"/>
              </a:ext>
            </a:extLst>
          </p:cNvPr>
          <p:cNvSpPr/>
          <p:nvPr/>
        </p:nvSpPr>
        <p:spPr>
          <a:xfrm>
            <a:off x="9621520" y="2133600"/>
            <a:ext cx="2245360" cy="373888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accent4">
                    <a:lumMod val="50000"/>
                  </a:schemeClr>
                </a:solidFill>
              </a:rPr>
              <a:t>To obtain a free instructor’s copy of </a:t>
            </a:r>
            <a:r>
              <a:rPr lang="en-US" sz="2400" b="1" i="1" dirty="0">
                <a:solidFill>
                  <a:schemeClr val="accent4">
                    <a:lumMod val="50000"/>
                  </a:schemeClr>
                </a:solidFill>
              </a:rPr>
              <a:t>We the People</a:t>
            </a:r>
            <a:r>
              <a:rPr lang="en-US" sz="2400" b="1" dirty="0">
                <a:solidFill>
                  <a:schemeClr val="accent4">
                    <a:lumMod val="50000"/>
                  </a:schemeClr>
                </a:solidFill>
              </a:rPr>
              <a:t>, please enter your name and affiliation in the Chat Room. </a:t>
            </a:r>
          </a:p>
        </p:txBody>
      </p:sp>
    </p:spTree>
    <p:extLst>
      <p:ext uri="{BB962C8B-B14F-4D97-AF65-F5344CB8AC3E}">
        <p14:creationId xmlns:p14="http://schemas.microsoft.com/office/powerpoint/2010/main" val="7907956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5D9D4-9433-45B1-BC67-E5A73D92E584}"/>
              </a:ext>
            </a:extLst>
          </p:cNvPr>
          <p:cNvSpPr>
            <a:spLocks noGrp="1"/>
          </p:cNvSpPr>
          <p:nvPr>
            <p:ph type="title"/>
          </p:nvPr>
        </p:nvSpPr>
        <p:spPr/>
        <p:txBody>
          <a:bodyPr/>
          <a:lstStyle/>
          <a:p>
            <a:r>
              <a:rPr lang="en-US" dirty="0"/>
              <a:t>Disinformation is not new</a:t>
            </a:r>
          </a:p>
        </p:txBody>
      </p:sp>
      <p:pic>
        <p:nvPicPr>
          <p:cNvPr id="5" name="Content Placeholder 4" descr="Text, letter&#10;&#10;Description automatically generated">
            <a:extLst>
              <a:ext uri="{FF2B5EF4-FFF2-40B4-BE49-F238E27FC236}">
                <a16:creationId xmlns:a16="http://schemas.microsoft.com/office/drawing/2014/main" id="{96CB5815-2F0A-48C1-A149-3812FCB2D6AA}"/>
              </a:ext>
            </a:extLst>
          </p:cNvPr>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3952240" y="1790700"/>
            <a:ext cx="4053840" cy="4711700"/>
          </a:xfrm>
        </p:spPr>
      </p:pic>
    </p:spTree>
    <p:extLst>
      <p:ext uri="{BB962C8B-B14F-4D97-AF65-F5344CB8AC3E}">
        <p14:creationId xmlns:p14="http://schemas.microsoft.com/office/powerpoint/2010/main" val="3509686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399" y="112542"/>
            <a:ext cx="10503673" cy="1153550"/>
          </a:xfrm>
        </p:spPr>
        <p:txBody>
          <a:bodyPr>
            <a:noAutofit/>
          </a:bodyPr>
          <a:lstStyle/>
          <a:p>
            <a:r>
              <a:rPr lang="en-US" sz="4800" dirty="0"/>
              <a:t>But conditions have changed that make misinformation a much larger problem</a:t>
            </a:r>
          </a:p>
        </p:txBody>
      </p:sp>
      <p:sp>
        <p:nvSpPr>
          <p:cNvPr id="3" name="Content Placeholder 2"/>
          <p:cNvSpPr>
            <a:spLocks noGrp="1"/>
          </p:cNvSpPr>
          <p:nvPr>
            <p:ph idx="1"/>
          </p:nvPr>
        </p:nvSpPr>
        <p:spPr>
          <a:xfrm>
            <a:off x="1057523" y="2092272"/>
            <a:ext cx="9355665" cy="4765729"/>
          </a:xfrm>
        </p:spPr>
        <p:txBody>
          <a:bodyPr>
            <a:normAutofit fontScale="92500" lnSpcReduction="20000"/>
          </a:bodyPr>
          <a:lstStyle/>
          <a:p>
            <a:r>
              <a:rPr lang="en-US" sz="4000" b="1" dirty="0"/>
              <a:t>Demand Side</a:t>
            </a:r>
            <a:r>
              <a:rPr lang="en-US" sz="4000" dirty="0"/>
              <a:t>: Although human psychology hasn’t changed, party polarization has heightened demand for misinformation &amp; increased our vulnerability to it</a:t>
            </a:r>
          </a:p>
          <a:p>
            <a:endParaRPr lang="en-US" sz="4000" dirty="0"/>
          </a:p>
          <a:p>
            <a:r>
              <a:rPr lang="en-US" sz="4000" b="1" dirty="0"/>
              <a:t>Supply Side:</a:t>
            </a:r>
            <a:r>
              <a:rPr lang="en-US" sz="4000" dirty="0"/>
              <a:t> Rise of partisan and social media and breakdown of norms against deception have sharply increased supply of misinformation</a:t>
            </a:r>
          </a:p>
        </p:txBody>
      </p:sp>
    </p:spTree>
    <p:extLst>
      <p:ext uri="{BB962C8B-B14F-4D97-AF65-F5344CB8AC3E}">
        <p14:creationId xmlns:p14="http://schemas.microsoft.com/office/powerpoint/2010/main" val="18480730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53DB6-872A-4537-BF7E-A6FEE0A27586}"/>
              </a:ext>
            </a:extLst>
          </p:cNvPr>
          <p:cNvSpPr>
            <a:spLocks noGrp="1"/>
          </p:cNvSpPr>
          <p:nvPr>
            <p:ph type="title"/>
          </p:nvPr>
        </p:nvSpPr>
        <p:spPr>
          <a:xfrm>
            <a:off x="365164" y="200647"/>
            <a:ext cx="11696368" cy="742950"/>
          </a:xfrm>
        </p:spPr>
        <p:txBody>
          <a:bodyPr>
            <a:normAutofit fontScale="90000"/>
          </a:bodyPr>
          <a:lstStyle/>
          <a:p>
            <a:pPr algn="ctr"/>
            <a:r>
              <a:rPr lang="en-US" dirty="0"/>
              <a:t>COVID-19</a:t>
            </a:r>
            <a:br>
              <a:rPr lang="en-US" dirty="0"/>
            </a:br>
            <a:r>
              <a:rPr lang="en-US" dirty="0"/>
              <a:t>The biggest public health failure in our history</a:t>
            </a:r>
          </a:p>
        </p:txBody>
      </p:sp>
      <p:sp>
        <p:nvSpPr>
          <p:cNvPr id="3" name="Content Placeholder 2">
            <a:extLst>
              <a:ext uri="{FF2B5EF4-FFF2-40B4-BE49-F238E27FC236}">
                <a16:creationId xmlns:a16="http://schemas.microsoft.com/office/drawing/2014/main" id="{3E0C8030-67B7-4D5B-9540-FC56770DB36D}"/>
              </a:ext>
            </a:extLst>
          </p:cNvPr>
          <p:cNvSpPr>
            <a:spLocks noGrp="1"/>
          </p:cNvSpPr>
          <p:nvPr>
            <p:ph sz="quarter" idx="1"/>
          </p:nvPr>
        </p:nvSpPr>
        <p:spPr>
          <a:xfrm>
            <a:off x="2136648" y="2338180"/>
            <a:ext cx="8153400" cy="3947698"/>
          </a:xfrm>
        </p:spPr>
        <p:txBody>
          <a:bodyPr>
            <a:normAutofit/>
          </a:bodyPr>
          <a:lstStyle/>
          <a:p>
            <a:pPr marL="0" indent="0">
              <a:buNone/>
            </a:pPr>
            <a:r>
              <a:rPr lang="en-US" b="1" dirty="0"/>
              <a:t>US death rate</a:t>
            </a:r>
            <a:r>
              <a:rPr lang="en-US" dirty="0"/>
              <a:t>		295/100,000</a:t>
            </a:r>
          </a:p>
          <a:p>
            <a:pPr marL="0" indent="0">
              <a:buNone/>
            </a:pPr>
            <a:r>
              <a:rPr lang="en-US" b="1" dirty="0"/>
              <a:t>Canadian death rate</a:t>
            </a:r>
            <a:r>
              <a:rPr lang="en-US" dirty="0"/>
              <a:t>	  99/100,000</a:t>
            </a:r>
          </a:p>
          <a:p>
            <a:pPr marL="0" indent="0">
              <a:buNone/>
            </a:pPr>
            <a:r>
              <a:rPr lang="en-US" dirty="0"/>
              <a:t>	If US had Canada’s death rate, more than 	600,000 deceased Americans would be 	alive today</a:t>
            </a:r>
          </a:p>
          <a:p>
            <a:pPr marL="0" indent="0">
              <a:buNone/>
            </a:pPr>
            <a:r>
              <a:rPr lang="en-US" b="1" dirty="0"/>
              <a:t>Why did we perform so poorly?</a:t>
            </a:r>
          </a:p>
          <a:p>
            <a:pPr marL="0" indent="0">
              <a:buNone/>
            </a:pPr>
            <a:r>
              <a:rPr lang="en-US" dirty="0"/>
              <a:t>	</a:t>
            </a:r>
          </a:p>
        </p:txBody>
      </p:sp>
      <p:sp>
        <p:nvSpPr>
          <p:cNvPr id="4" name="TextBox 3">
            <a:extLst>
              <a:ext uri="{FF2B5EF4-FFF2-40B4-BE49-F238E27FC236}">
                <a16:creationId xmlns:a16="http://schemas.microsoft.com/office/drawing/2014/main" id="{AFCAEBF4-331A-4841-A9DD-606EF584622D}"/>
              </a:ext>
            </a:extLst>
          </p:cNvPr>
          <p:cNvSpPr txBox="1"/>
          <p:nvPr/>
        </p:nvSpPr>
        <p:spPr>
          <a:xfrm>
            <a:off x="408145" y="6285878"/>
            <a:ext cx="2987613" cy="300082"/>
          </a:xfrm>
          <a:prstGeom prst="rect">
            <a:avLst/>
          </a:prstGeom>
          <a:noFill/>
        </p:spPr>
        <p:txBody>
          <a:bodyPr wrap="none" rtlCol="0">
            <a:spAutoFit/>
          </a:bodyPr>
          <a:lstStyle/>
          <a:p>
            <a:r>
              <a:rPr lang="en-US" sz="1350" dirty="0"/>
              <a:t>Source: Johns Hopkins/World Bank data</a:t>
            </a:r>
          </a:p>
        </p:txBody>
      </p:sp>
    </p:spTree>
    <p:extLst>
      <p:ext uri="{BB962C8B-B14F-4D97-AF65-F5344CB8AC3E}">
        <p14:creationId xmlns:p14="http://schemas.microsoft.com/office/powerpoint/2010/main" val="129487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BA117-4CB7-4BC0-BD2C-F3040B9F2FFF}"/>
              </a:ext>
            </a:extLst>
          </p:cNvPr>
          <p:cNvSpPr>
            <a:spLocks noGrp="1"/>
          </p:cNvSpPr>
          <p:nvPr>
            <p:ph type="title"/>
          </p:nvPr>
        </p:nvSpPr>
        <p:spPr>
          <a:xfrm>
            <a:off x="739472" y="228600"/>
            <a:ext cx="10933044" cy="990600"/>
          </a:xfrm>
        </p:spPr>
        <p:txBody>
          <a:bodyPr>
            <a:normAutofit fontScale="90000"/>
          </a:bodyPr>
          <a:lstStyle/>
          <a:p>
            <a:r>
              <a:rPr lang="en-US" dirty="0"/>
              <a:t>It wasn’t for reason of medical science </a:t>
            </a:r>
            <a:br>
              <a:rPr lang="en-US" dirty="0"/>
            </a:br>
            <a:r>
              <a:rPr lang="en-US" dirty="0"/>
              <a:t>or facilities</a:t>
            </a:r>
            <a:br>
              <a:rPr lang="en-US" dirty="0"/>
            </a:br>
            <a:endParaRPr lang="en-US" dirty="0"/>
          </a:p>
        </p:txBody>
      </p:sp>
      <p:sp>
        <p:nvSpPr>
          <p:cNvPr id="3" name="Content Placeholder 2">
            <a:extLst>
              <a:ext uri="{FF2B5EF4-FFF2-40B4-BE49-F238E27FC236}">
                <a16:creationId xmlns:a16="http://schemas.microsoft.com/office/drawing/2014/main" id="{60CAB043-6EC5-45C8-B4AA-B1101F300CD3}"/>
              </a:ext>
            </a:extLst>
          </p:cNvPr>
          <p:cNvSpPr>
            <a:spLocks noGrp="1"/>
          </p:cNvSpPr>
          <p:nvPr>
            <p:ph sz="quarter" idx="1"/>
          </p:nvPr>
        </p:nvSpPr>
        <p:spPr>
          <a:xfrm>
            <a:off x="1232453" y="2091192"/>
            <a:ext cx="7454348" cy="4118777"/>
          </a:xfrm>
        </p:spPr>
        <p:txBody>
          <a:bodyPr>
            <a:normAutofit/>
          </a:bodyPr>
          <a:lstStyle/>
          <a:p>
            <a:pPr marL="0" indent="0">
              <a:buNone/>
            </a:pPr>
            <a:r>
              <a:rPr lang="en-US" sz="2400" dirty="0"/>
              <a:t>Per capita, U.S. has world’s largest number of ICU &amp; hospital beds</a:t>
            </a:r>
          </a:p>
          <a:p>
            <a:pPr marL="0" indent="0">
              <a:buNone/>
            </a:pPr>
            <a:endParaRPr lang="en-US" sz="2400" dirty="0"/>
          </a:p>
          <a:p>
            <a:pPr marL="0" indent="0">
              <a:buNone/>
            </a:pPr>
            <a:r>
              <a:rPr lang="en-US" sz="2400" dirty="0"/>
              <a:t>Since the 1918 Spanish flu, masking and social distancing have been the first line of defense against an outbreak of an airborne virus. </a:t>
            </a:r>
            <a:r>
              <a:rPr lang="en-US" sz="2400" b="1" dirty="0"/>
              <a:t>Mask wearing cuts infection rate in half, combined with social distancing it’s a four-fold decrease.</a:t>
            </a:r>
          </a:p>
          <a:p>
            <a:pPr marL="0" indent="0">
              <a:buNone/>
            </a:pPr>
            <a:endParaRPr lang="en-US" sz="2400" b="1" dirty="0"/>
          </a:p>
          <a:p>
            <a:pPr marL="0" indent="0">
              <a:buNone/>
            </a:pPr>
            <a:r>
              <a:rPr lang="en-US" sz="2400" dirty="0"/>
              <a:t>US had one of earliest supplies of reliable Covid vaccines </a:t>
            </a:r>
          </a:p>
        </p:txBody>
      </p:sp>
      <p:pic>
        <p:nvPicPr>
          <p:cNvPr id="5" name="Picture 4" descr="A picture containing text, newspaper, receipt&#10;&#10;Description automatically generated">
            <a:extLst>
              <a:ext uri="{FF2B5EF4-FFF2-40B4-BE49-F238E27FC236}">
                <a16:creationId xmlns:a16="http://schemas.microsoft.com/office/drawing/2014/main" id="{E87AE007-648D-417E-AFFB-E6721B5153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1280" y="2336800"/>
            <a:ext cx="2600960" cy="3139440"/>
          </a:xfrm>
          <a:prstGeom prst="rect">
            <a:avLst/>
          </a:prstGeom>
        </p:spPr>
      </p:pic>
    </p:spTree>
    <p:extLst>
      <p:ext uri="{BB962C8B-B14F-4D97-AF65-F5344CB8AC3E}">
        <p14:creationId xmlns:p14="http://schemas.microsoft.com/office/powerpoint/2010/main" val="356726054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Default Theme">
  <a:themeElements>
    <a:clrScheme name="dpi101">
      <a:dk1>
        <a:srgbClr val="002060"/>
      </a:dk1>
      <a:lt1>
        <a:sysClr val="window" lastClr="FFFFFF"/>
      </a:lt1>
      <a:dk2>
        <a:srgbClr val="002060"/>
      </a:dk2>
      <a:lt2>
        <a:srgbClr val="FFFFFF"/>
      </a:lt2>
      <a:accent1>
        <a:srgbClr val="002060"/>
      </a:accent1>
      <a:accent2>
        <a:srgbClr val="C00000"/>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Retrospect">
  <a:themeElements>
    <a:clrScheme name="Custom 2">
      <a:dk1>
        <a:sysClr val="windowText" lastClr="000000"/>
      </a:dk1>
      <a:lt1>
        <a:sysClr val="window" lastClr="FFFFFF"/>
      </a:lt1>
      <a:dk2>
        <a:srgbClr val="44546A"/>
      </a:dk2>
      <a:lt2>
        <a:srgbClr val="E7E6E6"/>
      </a:lt2>
      <a:accent1>
        <a:srgbClr val="4472C4"/>
      </a:accent1>
      <a:accent2>
        <a:srgbClr val="FF0000"/>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2284</TotalTime>
  <Words>3145</Words>
  <Application>Microsoft Office PowerPoint</Application>
  <PresentationFormat>Widescreen</PresentationFormat>
  <Paragraphs>331</Paragraphs>
  <Slides>58</Slides>
  <Notes>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58</vt:i4>
      </vt:variant>
    </vt:vector>
  </HeadingPairs>
  <TitlesOfParts>
    <vt:vector size="67" baseType="lpstr">
      <vt:lpstr>Arial</vt:lpstr>
      <vt:lpstr>Calibri</vt:lpstr>
      <vt:lpstr>Proxima Nova Black</vt:lpstr>
      <vt:lpstr>Times New Roman</vt:lpstr>
      <vt:lpstr>Tw Cen MT</vt:lpstr>
      <vt:lpstr>Wingdings</vt:lpstr>
      <vt:lpstr>Wingdings 2</vt:lpstr>
      <vt:lpstr>Default Theme</vt:lpstr>
      <vt:lpstr>Retrospect</vt:lpstr>
      <vt:lpstr>    America’s Misinformation crisis Tom Patterson        “Once a country tolerates dishonesty,        then everything else falls apart.”        - columnist David Brooks </vt:lpstr>
      <vt:lpstr>PowerPoint Presentation</vt:lpstr>
      <vt:lpstr>    America’s Misinformation crisis Tom Patterson        “Once a country tolerates dishonesty,        then everything else falls apart.”        - columnist David Brooks </vt:lpstr>
      <vt:lpstr>Today’s Session</vt:lpstr>
      <vt:lpstr>Definitions</vt:lpstr>
      <vt:lpstr>Disinformation is not new</vt:lpstr>
      <vt:lpstr>But conditions have changed that make misinformation a much larger problem</vt:lpstr>
      <vt:lpstr>COVID-19 The biggest public health failure in our history</vt:lpstr>
      <vt:lpstr>It wasn’t for reason of medical science  or facilities </vt:lpstr>
      <vt:lpstr>It was a compliance problem – mask wearing three months into pandemic</vt:lpstr>
      <vt:lpstr>It was a compliance problem</vt:lpstr>
      <vt:lpstr>PowerPoint Presentation</vt:lpstr>
      <vt:lpstr>Americans Hold a Lot of False Beliefs</vt:lpstr>
      <vt:lpstr>Examples of recent factual claims</vt:lpstr>
      <vt:lpstr>None are true, but each is believed  by tens of millions of Americans</vt:lpstr>
      <vt:lpstr>Explaining Rise in Misinformation</vt:lpstr>
      <vt:lpstr>Our partisan divide – ideological polarization</vt:lpstr>
      <vt:lpstr>Our partisan divide – affective polarization</vt:lpstr>
      <vt:lpstr>Why Polarization Matters</vt:lpstr>
      <vt:lpstr>Heuristic: Cue Taking Example</vt:lpstr>
      <vt:lpstr>Another Heuristic - “Familiarity” Why Repetition Matters</vt:lpstr>
      <vt:lpstr>Confirmation Bias example Of the 34 election presidential debates . . .</vt:lpstr>
      <vt:lpstr>motivated reasoning example – Kahan, et al Yale study-</vt:lpstr>
      <vt:lpstr>Governors as Cue-Givers - Covid-Based Restrictions on Social Gatherings</vt:lpstr>
      <vt:lpstr>Partisan responses to Covid in first months</vt:lpstr>
      <vt:lpstr>Partisan Response to Covid in First Months</vt:lpstr>
      <vt:lpstr>Confirmation Bias affects Republicans &amp; Democrats alike - accepting false claims that align with one’s partisanship</vt:lpstr>
      <vt:lpstr>Explaining Our Misinformation Crises</vt:lpstr>
      <vt:lpstr>The Old “Low Choice” System </vt:lpstr>
      <vt:lpstr>Today “High Choice” System</vt:lpstr>
      <vt:lpstr>Our Media System</vt:lpstr>
      <vt:lpstr>Fact Verifying Does Not Mean Unbiased</vt:lpstr>
      <vt:lpstr>Fact Verifying Does Not Mean Unbiased</vt:lpstr>
      <vt:lpstr>Another feature of our media system – strong links only among like types of media</vt:lpstr>
      <vt:lpstr>Ideological Asymmetry- Information Sharing by Party Identification </vt:lpstr>
      <vt:lpstr>BUT – Republicans and Democrats are alike in type of content they share/like</vt:lpstr>
      <vt:lpstr>Another Tendency – Sorting on Partisan Media: </vt:lpstr>
      <vt:lpstr>Political Blogosphere – much smaller audience but far more partisan</vt:lpstr>
      <vt:lpstr>PowerPoint Presentation</vt:lpstr>
      <vt:lpstr>Sources of Misinformation – Partisan Media</vt:lpstr>
      <vt:lpstr>Most Conservative Talk Shows  Were Dismissive of the Covid Threat</vt:lpstr>
      <vt:lpstr>Conservative talk-show viewers/listeners perception of pandemic</vt:lpstr>
      <vt:lpstr>Covid Misinformation and Media Exposure</vt:lpstr>
      <vt:lpstr>Vaccination Rate by News Outlet</vt:lpstr>
      <vt:lpstr>Sean Hannity-Tucker Carlson Study</vt:lpstr>
      <vt:lpstr>Bloggers &amp; Malicious Actors – primary source of “fake news”</vt:lpstr>
      <vt:lpstr>The Power of Fake to Attract Our Attention</vt:lpstr>
      <vt:lpstr> “Super Spreaders” of Fake News</vt:lpstr>
      <vt:lpstr>Traditional media are fact checkers but also a leading source of misinformation</vt:lpstr>
      <vt:lpstr>The News Media  and Trump’s Tweets</vt:lpstr>
      <vt:lpstr>Deception and Political Leaders</vt:lpstr>
      <vt:lpstr>PowerPoint Presentation</vt:lpstr>
      <vt:lpstr>Fixing our problem</vt:lpstr>
      <vt:lpstr>Fixing our problem</vt:lpstr>
      <vt:lpstr>Fixing our problem</vt:lpstr>
      <vt:lpstr>Root of the problem</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Patterson, Thomas E.</dc:creator>
  <cp:lastModifiedBy>Patterson, Thomas E.</cp:lastModifiedBy>
  <cp:revision>4</cp:revision>
  <dcterms:created xsi:type="dcterms:W3CDTF">2022-04-05T14:33:04Z</dcterms:created>
  <dcterms:modified xsi:type="dcterms:W3CDTF">2022-04-07T14:40:10Z</dcterms:modified>
</cp:coreProperties>
</file>