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2.xml" ContentType="application/vnd.openxmlformats-officedocument.drawingml.chartshapes+xml"/>
  <Override PartName="/ppt/notesSlides/notesSlide3.xml" ContentType="application/vnd.openxmlformats-officedocument.presentationml.notesSlide+xml"/>
  <Override PartName="/ppt/charts/chart8.xml" ContentType="application/vnd.openxmlformats-officedocument.drawingml.chart+xml"/>
  <Override PartName="/ppt/notesSlides/notesSlide4.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3.xml" ContentType="application/vnd.openxmlformats-officedocument.drawingml.chartshapes+xml"/>
  <Override PartName="/ppt/notesSlides/notesSlide5.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4.xml" ContentType="application/vnd.openxmlformats-officedocument.drawingml.chartshapes+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7"/>
  </p:notesMasterIdLst>
  <p:sldIdLst>
    <p:sldId id="1037" r:id="rId2"/>
    <p:sldId id="598" r:id="rId3"/>
    <p:sldId id="1367" r:id="rId4"/>
    <p:sldId id="385" r:id="rId5"/>
    <p:sldId id="755" r:id="rId6"/>
    <p:sldId id="1363" r:id="rId7"/>
    <p:sldId id="756" r:id="rId8"/>
    <p:sldId id="1369" r:id="rId9"/>
    <p:sldId id="1098" r:id="rId10"/>
    <p:sldId id="1110" r:id="rId11"/>
    <p:sldId id="1099" r:id="rId12"/>
    <p:sldId id="1133" r:id="rId13"/>
    <p:sldId id="1359" r:id="rId14"/>
    <p:sldId id="1360" r:id="rId15"/>
    <p:sldId id="1364" r:id="rId16"/>
    <p:sldId id="1361" r:id="rId17"/>
    <p:sldId id="1371" r:id="rId18"/>
    <p:sldId id="1372" r:id="rId19"/>
    <p:sldId id="1373" r:id="rId20"/>
    <p:sldId id="1374" r:id="rId21"/>
    <p:sldId id="1103" r:id="rId22"/>
    <p:sldId id="356" r:id="rId23"/>
    <p:sldId id="1191" r:id="rId24"/>
    <p:sldId id="1365" r:id="rId25"/>
    <p:sldId id="1355" r:id="rId26"/>
    <p:sldId id="1356" r:id="rId27"/>
    <p:sldId id="1357" r:id="rId28"/>
    <p:sldId id="1358" r:id="rId29"/>
    <p:sldId id="1189" r:id="rId30"/>
    <p:sldId id="1125" r:id="rId31"/>
    <p:sldId id="1115" r:id="rId32"/>
    <p:sldId id="1116" r:id="rId33"/>
    <p:sldId id="1084" r:id="rId34"/>
    <p:sldId id="1193" r:id="rId35"/>
    <p:sldId id="383" r:id="rId36"/>
    <p:sldId id="380" r:id="rId37"/>
    <p:sldId id="1368" r:id="rId38"/>
    <p:sldId id="274" r:id="rId39"/>
    <p:sldId id="275" r:id="rId40"/>
    <p:sldId id="1113" r:id="rId41"/>
    <p:sldId id="1194" r:id="rId42"/>
    <p:sldId id="808" r:id="rId43"/>
    <p:sldId id="812" r:id="rId44"/>
    <p:sldId id="1119" r:id="rId45"/>
    <p:sldId id="1366"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52" autoAdjust="0"/>
    <p:restoredTop sz="94660"/>
  </p:normalViewPr>
  <p:slideViewPr>
    <p:cSldViewPr snapToGrid="0">
      <p:cViewPr varScale="1">
        <p:scale>
          <a:sx n="46" d="100"/>
          <a:sy n="46" d="100"/>
        </p:scale>
        <p:origin x="32" y="7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4.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0.xml"/><Relationship Id="rId1" Type="http://schemas.microsoft.com/office/2011/relationships/chartStyle" Target="style10.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2.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879841165907485"/>
          <c:y val="0.14359308073104191"/>
          <c:w val="0.72531745969923977"/>
          <c:h val="0.62098428993882893"/>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Heavily Republican</c:v>
                </c:pt>
                <c:pt idx="1">
                  <c:v>About evenly split</c:v>
                </c:pt>
                <c:pt idx="2">
                  <c:v>Heavily Democratic</c:v>
                </c:pt>
              </c:strCache>
            </c:strRef>
          </c:cat>
          <c:val>
            <c:numRef>
              <c:f>Sheet1!$B$2:$B$4</c:f>
              <c:numCache>
                <c:formatCode>General</c:formatCode>
                <c:ptCount val="3"/>
                <c:pt idx="0">
                  <c:v>5</c:v>
                </c:pt>
                <c:pt idx="1">
                  <c:v>35</c:v>
                </c:pt>
                <c:pt idx="2">
                  <c:v>60</c:v>
                </c:pt>
              </c:numCache>
            </c:numRef>
          </c:val>
          <c:extLst>
            <c:ext xmlns:c16="http://schemas.microsoft.com/office/drawing/2014/chart" uri="{C3380CC4-5D6E-409C-BE32-E72D297353CC}">
              <c16:uniqueId val="{00000000-FFD0-4901-821C-DE15BB755DE9}"/>
            </c:ext>
          </c:extLst>
        </c:ser>
        <c:dLbls>
          <c:showLegendKey val="0"/>
          <c:showVal val="0"/>
          <c:showCatName val="0"/>
          <c:showSerName val="0"/>
          <c:showPercent val="0"/>
          <c:showBubbleSize val="0"/>
        </c:dLbls>
        <c:gapWidth val="182"/>
        <c:axId val="1164897592"/>
        <c:axId val="1164899560"/>
      </c:barChart>
      <c:catAx>
        <c:axId val="11648975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64899560"/>
        <c:crosses val="autoZero"/>
        <c:auto val="1"/>
        <c:lblAlgn val="ctr"/>
        <c:lblOffset val="100"/>
        <c:noMultiLvlLbl val="0"/>
      </c:catAx>
      <c:valAx>
        <c:axId val="1164899560"/>
        <c:scaling>
          <c:orientation val="minMax"/>
        </c:scaling>
        <c:delete val="1"/>
        <c:axPos val="b"/>
        <c:numFmt formatCode="General" sourceLinked="1"/>
        <c:majorTickMark val="none"/>
        <c:minorTickMark val="none"/>
        <c:tickLblPos val="nextTo"/>
        <c:crossAx val="11648975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7133956386292833E-2"/>
          <c:y val="0.19522822941971466"/>
          <c:w val="0.96573208722741433"/>
          <c:h val="0.68465776434865144"/>
        </c:manualLayout>
      </c:layout>
      <c:barChart>
        <c:barDir val="col"/>
        <c:grouping val="clustered"/>
        <c:varyColors val="0"/>
        <c:ser>
          <c:idx val="0"/>
          <c:order val="0"/>
          <c:tx>
            <c:strRef>
              <c:f>Sheet1!$B$1</c:f>
              <c:strCache>
                <c:ptCount val="1"/>
                <c:pt idx="0">
                  <c:v>success rate</c:v>
                </c:pt>
              </c:strCache>
            </c:strRef>
          </c:tx>
          <c:spPr>
            <a:solidFill>
              <a:schemeClr val="accent2">
                <a:lumMod val="60000"/>
                <a:lumOff val="40000"/>
              </a:schemeClr>
            </a:solidFill>
            <a:ln>
              <a:noFill/>
            </a:ln>
            <a:effectLst/>
          </c:spPr>
          <c:invertIfNegative val="0"/>
          <c:dPt>
            <c:idx val="2"/>
            <c:invertIfNegative val="0"/>
            <c:bubble3D val="0"/>
            <c:spPr>
              <a:solidFill>
                <a:srgbClr val="0070C0"/>
              </a:solidFill>
              <a:ln>
                <a:noFill/>
              </a:ln>
              <a:effectLst/>
            </c:spPr>
            <c:extLst>
              <c:ext xmlns:c16="http://schemas.microsoft.com/office/drawing/2014/chart" uri="{C3380CC4-5D6E-409C-BE32-E72D297353CC}">
                <c16:uniqueId val="{00000003-20EF-4EBE-B6B8-40363C221296}"/>
              </c:ext>
            </c:extLst>
          </c:dPt>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2009</c:v>
                </c:pt>
                <c:pt idx="1">
                  <c:v>2010</c:v>
                </c:pt>
                <c:pt idx="2">
                  <c:v>2011</c:v>
                </c:pt>
              </c:numCache>
            </c:numRef>
          </c:cat>
          <c:val>
            <c:numRef>
              <c:f>Sheet1!$B$2:$B$4</c:f>
              <c:numCache>
                <c:formatCode>General</c:formatCode>
                <c:ptCount val="3"/>
                <c:pt idx="0">
                  <c:v>96.7</c:v>
                </c:pt>
                <c:pt idx="1">
                  <c:v>88.3</c:v>
                </c:pt>
                <c:pt idx="2">
                  <c:v>56.4</c:v>
                </c:pt>
              </c:numCache>
            </c:numRef>
          </c:val>
          <c:extLst>
            <c:ext xmlns:c16="http://schemas.microsoft.com/office/drawing/2014/chart" uri="{C3380CC4-5D6E-409C-BE32-E72D297353CC}">
              <c16:uniqueId val="{00000000-20EF-4EBE-B6B8-40363C221296}"/>
            </c:ext>
          </c:extLst>
        </c:ser>
        <c:dLbls>
          <c:showLegendKey val="0"/>
          <c:showVal val="0"/>
          <c:showCatName val="0"/>
          <c:showSerName val="0"/>
          <c:showPercent val="0"/>
          <c:showBubbleSize val="0"/>
        </c:dLbls>
        <c:gapWidth val="219"/>
        <c:overlap val="-27"/>
        <c:axId val="631164624"/>
        <c:axId val="631164952"/>
      </c:barChart>
      <c:catAx>
        <c:axId val="631164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631164952"/>
        <c:crosses val="autoZero"/>
        <c:auto val="1"/>
        <c:lblAlgn val="ctr"/>
        <c:lblOffset val="100"/>
        <c:noMultiLvlLbl val="0"/>
      </c:catAx>
      <c:valAx>
        <c:axId val="631164952"/>
        <c:scaling>
          <c:orientation val="minMax"/>
          <c:max val="100"/>
        </c:scaling>
        <c:delete val="1"/>
        <c:axPos val="l"/>
        <c:numFmt formatCode="General" sourceLinked="1"/>
        <c:majorTickMark val="none"/>
        <c:minorTickMark val="none"/>
        <c:tickLblPos val="nextTo"/>
        <c:crossAx val="6311646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President</c:v>
                </c:pt>
                <c:pt idx="1">
                  <c:v>Congress</c:v>
                </c:pt>
              </c:strCache>
            </c:strRef>
          </c:cat>
          <c:val>
            <c:numRef>
              <c:f>Sheet1!$B$2:$B$3</c:f>
              <c:numCache>
                <c:formatCode>General</c:formatCode>
                <c:ptCount val="2"/>
                <c:pt idx="0">
                  <c:v>57</c:v>
                </c:pt>
                <c:pt idx="1">
                  <c:v>43</c:v>
                </c:pt>
              </c:numCache>
            </c:numRef>
          </c:val>
          <c:extLst>
            <c:ext xmlns:c16="http://schemas.microsoft.com/office/drawing/2014/chart" uri="{C3380CC4-5D6E-409C-BE32-E72D297353CC}">
              <c16:uniqueId val="{00000000-475F-4984-82A0-6384EDD63A1B}"/>
            </c:ext>
          </c:extLst>
        </c:ser>
        <c:dLbls>
          <c:showLegendKey val="0"/>
          <c:showVal val="0"/>
          <c:showCatName val="0"/>
          <c:showSerName val="0"/>
          <c:showPercent val="0"/>
          <c:showBubbleSize val="0"/>
        </c:dLbls>
        <c:gapWidth val="182"/>
        <c:axId val="1118424064"/>
        <c:axId val="1118422752"/>
      </c:barChart>
      <c:catAx>
        <c:axId val="11184240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1118422752"/>
        <c:crosses val="autoZero"/>
        <c:auto val="1"/>
        <c:lblAlgn val="ctr"/>
        <c:lblOffset val="100"/>
        <c:noMultiLvlLbl val="0"/>
      </c:catAx>
      <c:valAx>
        <c:axId val="1118422752"/>
        <c:scaling>
          <c:orientation val="minMax"/>
        </c:scaling>
        <c:delete val="1"/>
        <c:axPos val="b"/>
        <c:numFmt formatCode="General" sourceLinked="1"/>
        <c:majorTickMark val="none"/>
        <c:minorTickMark val="none"/>
        <c:tickLblPos val="nextTo"/>
        <c:crossAx val="11184240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Home mortgage loans</c:v>
                </c:pt>
                <c:pt idx="1">
                  <c:v>Credit card loans</c:v>
                </c:pt>
                <c:pt idx="2">
                  <c:v>Student loans</c:v>
                </c:pt>
                <c:pt idx="3">
                  <c:v>Auto loans</c:v>
                </c:pt>
                <c:pt idx="4">
                  <c:v>Commercial bank loans</c:v>
                </c:pt>
                <c:pt idx="5">
                  <c:v>Savings bank loans</c:v>
                </c:pt>
                <c:pt idx="6">
                  <c:v>Credit union loans</c:v>
                </c:pt>
              </c:strCache>
            </c:strRef>
          </c:cat>
          <c:val>
            <c:numRef>
              <c:f>Sheet1!$B$2:$B$8</c:f>
              <c:numCache>
                <c:formatCode>General</c:formatCode>
                <c:ptCount val="7"/>
                <c:pt idx="0">
                  <c:v>0</c:v>
                </c:pt>
                <c:pt idx="1">
                  <c:v>15</c:v>
                </c:pt>
                <c:pt idx="2">
                  <c:v>33</c:v>
                </c:pt>
                <c:pt idx="3">
                  <c:v>17</c:v>
                </c:pt>
                <c:pt idx="4">
                  <c:v>5</c:v>
                </c:pt>
                <c:pt idx="5">
                  <c:v>15</c:v>
                </c:pt>
                <c:pt idx="6">
                  <c:v>14</c:v>
                </c:pt>
              </c:numCache>
            </c:numRef>
          </c:val>
          <c:extLst>
            <c:ext xmlns:c16="http://schemas.microsoft.com/office/drawing/2014/chart" uri="{C3380CC4-5D6E-409C-BE32-E72D297353CC}">
              <c16:uniqueId val="{00000000-E57E-4F12-BB4E-B1DEDAB3CD80}"/>
            </c:ext>
          </c:extLst>
        </c:ser>
        <c:dLbls>
          <c:showLegendKey val="0"/>
          <c:showVal val="0"/>
          <c:showCatName val="0"/>
          <c:showSerName val="0"/>
          <c:showPercent val="0"/>
          <c:showBubbleSize val="0"/>
        </c:dLbls>
        <c:gapWidth val="182"/>
        <c:axId val="950702888"/>
        <c:axId val="950703216"/>
      </c:barChart>
      <c:catAx>
        <c:axId val="9507028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950703216"/>
        <c:crosses val="autoZero"/>
        <c:auto val="1"/>
        <c:lblAlgn val="ctr"/>
        <c:lblOffset val="100"/>
        <c:noMultiLvlLbl val="0"/>
      </c:catAx>
      <c:valAx>
        <c:axId val="950703216"/>
        <c:scaling>
          <c:orientation val="minMax"/>
        </c:scaling>
        <c:delete val="1"/>
        <c:axPos val="b"/>
        <c:numFmt formatCode="General" sourceLinked="1"/>
        <c:majorTickMark val="none"/>
        <c:minorTickMark val="none"/>
        <c:tickLblPos val="nextTo"/>
        <c:crossAx val="9507028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37640046296296292"/>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(Gallup national poll, 2021)</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Decrease</c:v>
                </c:pt>
                <c:pt idx="1">
                  <c:v>Increase</c:v>
                </c:pt>
                <c:pt idx="2">
                  <c:v>Keep at current level</c:v>
                </c:pt>
              </c:strCache>
            </c:strRef>
          </c:cat>
          <c:val>
            <c:numRef>
              <c:f>Sheet1!$B$2:$B$4</c:f>
              <c:numCache>
                <c:formatCode>General</c:formatCode>
                <c:ptCount val="3"/>
                <c:pt idx="0">
                  <c:v>33</c:v>
                </c:pt>
                <c:pt idx="1">
                  <c:v>29</c:v>
                </c:pt>
                <c:pt idx="2">
                  <c:v>36</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400" b="0" dirty="0">
                <a:solidFill>
                  <a:schemeClr val="tx1"/>
                </a:solidFill>
              </a:rPr>
              <a:t>percentage of respondents</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rgbClr val="FF0000"/>
            </a:solidFill>
            <a:ln>
              <a:noFill/>
            </a:ln>
            <a:effectLst/>
          </c:spPr>
          <c:invertIfNegative val="0"/>
          <c:dPt>
            <c:idx val="0"/>
            <c:invertIfNegative val="0"/>
            <c:bubble3D val="0"/>
            <c:spPr>
              <a:solidFill>
                <a:srgbClr val="0070C0"/>
              </a:solidFill>
              <a:ln>
                <a:noFill/>
              </a:ln>
              <a:effectLst/>
            </c:spPr>
            <c:extLst>
              <c:ext xmlns:c16="http://schemas.microsoft.com/office/drawing/2014/chart" uri="{C3380CC4-5D6E-409C-BE32-E72D297353CC}">
                <c16:uniqueId val="{00000005-78F6-4625-879F-D6BA4764E53B}"/>
              </c:ext>
            </c:extLst>
          </c:dPt>
          <c:dPt>
            <c:idx val="1"/>
            <c:invertIfNegative val="0"/>
            <c:bubble3D val="0"/>
            <c:spPr>
              <a:solidFill>
                <a:srgbClr val="00B050"/>
              </a:solidFill>
              <a:ln>
                <a:noFill/>
              </a:ln>
              <a:effectLst/>
            </c:spPr>
            <c:extLst>
              <c:ext xmlns:c16="http://schemas.microsoft.com/office/drawing/2014/chart" uri="{C3380CC4-5D6E-409C-BE32-E72D297353CC}">
                <c16:uniqueId val="{00000004-78F6-4625-879F-D6BA4764E53B}"/>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Democratic/lean Democratic</c:v>
                </c:pt>
                <c:pt idx="1">
                  <c:v>Independent</c:v>
                </c:pt>
                <c:pt idx="2">
                  <c:v>Republican/lean Republican</c:v>
                </c:pt>
              </c:strCache>
            </c:strRef>
          </c:cat>
          <c:val>
            <c:numRef>
              <c:f>Sheet1!$B$2:$B$4</c:f>
              <c:numCache>
                <c:formatCode>General</c:formatCode>
                <c:ptCount val="3"/>
                <c:pt idx="0">
                  <c:v>44</c:v>
                </c:pt>
                <c:pt idx="1">
                  <c:v>16</c:v>
                </c:pt>
                <c:pt idx="2">
                  <c:v>40</c:v>
                </c:pt>
              </c:numCache>
            </c:numRef>
          </c:val>
          <c:extLst>
            <c:ext xmlns:c16="http://schemas.microsoft.com/office/drawing/2014/chart" uri="{C3380CC4-5D6E-409C-BE32-E72D297353CC}">
              <c16:uniqueId val="{00000000-78F6-4625-879F-D6BA4764E53B}"/>
            </c:ext>
          </c:extLst>
        </c:ser>
        <c:dLbls>
          <c:showLegendKey val="0"/>
          <c:showVal val="0"/>
          <c:showCatName val="0"/>
          <c:showSerName val="0"/>
          <c:showPercent val="0"/>
          <c:showBubbleSize val="0"/>
        </c:dLbls>
        <c:gapWidth val="182"/>
        <c:axId val="653030928"/>
        <c:axId val="654818824"/>
      </c:barChart>
      <c:catAx>
        <c:axId val="6530309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crossAx val="654818824"/>
        <c:crosses val="autoZero"/>
        <c:auto val="1"/>
        <c:lblAlgn val="ctr"/>
        <c:lblOffset val="100"/>
        <c:noMultiLvlLbl val="0"/>
      </c:catAx>
      <c:valAx>
        <c:axId val="654818824"/>
        <c:scaling>
          <c:orientation val="minMax"/>
        </c:scaling>
        <c:delete val="1"/>
        <c:axPos val="b"/>
        <c:numFmt formatCode="General" sourceLinked="1"/>
        <c:majorTickMark val="none"/>
        <c:minorTickMark val="none"/>
        <c:tickLblPos val="nextTo"/>
        <c:crossAx val="6530309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National poll leader</c:v>
                </c:pt>
                <c:pt idx="1">
                  <c:v>Money leader</c:v>
                </c:pt>
                <c:pt idx="2">
                  <c:v>News coverage leader</c:v>
                </c:pt>
                <c:pt idx="3">
                  <c:v>New Hampshire winner</c:v>
                </c:pt>
                <c:pt idx="4">
                  <c:v>Iowa winner</c:v>
                </c:pt>
              </c:strCache>
            </c:strRef>
          </c:cat>
          <c:val>
            <c:numRef>
              <c:f>Sheet1!$B$2:$B$6</c:f>
              <c:numCache>
                <c:formatCode>General</c:formatCode>
                <c:ptCount val="5"/>
                <c:pt idx="0">
                  <c:v>18</c:v>
                </c:pt>
                <c:pt idx="1">
                  <c:v>30</c:v>
                </c:pt>
                <c:pt idx="2">
                  <c:v>17</c:v>
                </c:pt>
                <c:pt idx="3">
                  <c:v>25</c:v>
                </c:pt>
                <c:pt idx="4">
                  <c:v>10</c:v>
                </c:pt>
              </c:numCache>
            </c:numRef>
          </c:val>
          <c:extLst>
            <c:ext xmlns:c16="http://schemas.microsoft.com/office/drawing/2014/chart" uri="{C3380CC4-5D6E-409C-BE32-E72D297353CC}">
              <c16:uniqueId val="{00000000-A603-4C1C-8CA9-9BBD506F53D9}"/>
            </c:ext>
          </c:extLst>
        </c:ser>
        <c:dLbls>
          <c:showLegendKey val="0"/>
          <c:showVal val="0"/>
          <c:showCatName val="0"/>
          <c:showSerName val="0"/>
          <c:showPercent val="0"/>
          <c:showBubbleSize val="0"/>
        </c:dLbls>
        <c:gapWidth val="182"/>
        <c:axId val="1109370232"/>
        <c:axId val="1109362032"/>
      </c:barChart>
      <c:catAx>
        <c:axId val="11093702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09362032"/>
        <c:crosses val="autoZero"/>
        <c:auto val="1"/>
        <c:lblAlgn val="ctr"/>
        <c:lblOffset val="100"/>
        <c:noMultiLvlLbl val="0"/>
      </c:catAx>
      <c:valAx>
        <c:axId val="1109362032"/>
        <c:scaling>
          <c:orientation val="minMax"/>
        </c:scaling>
        <c:delete val="1"/>
        <c:axPos val="b"/>
        <c:numFmt formatCode="General" sourceLinked="1"/>
        <c:majorTickMark val="none"/>
        <c:minorTickMark val="none"/>
        <c:tickLblPos val="nextTo"/>
        <c:crossAx val="11093702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468007211715364"/>
          <c:y val="2.5423728813559324E-2"/>
          <c:w val="0.67896478769593049"/>
          <c:h val="0.93785310734463279"/>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News coverage leader</c:v>
                </c:pt>
                <c:pt idx="1">
                  <c:v>National poll leader</c:v>
                </c:pt>
                <c:pt idx="2">
                  <c:v>Money leader</c:v>
                </c:pt>
                <c:pt idx="3">
                  <c:v>New Hampshire winner</c:v>
                </c:pt>
                <c:pt idx="4">
                  <c:v>Iowa winner</c:v>
                </c:pt>
              </c:strCache>
            </c:strRef>
          </c:cat>
          <c:val>
            <c:numRef>
              <c:f>Sheet1!$B$2:$B$6</c:f>
              <c:numCache>
                <c:formatCode>General</c:formatCode>
                <c:ptCount val="5"/>
                <c:pt idx="0">
                  <c:v>94</c:v>
                </c:pt>
                <c:pt idx="1">
                  <c:v>91</c:v>
                </c:pt>
                <c:pt idx="2">
                  <c:v>83</c:v>
                </c:pt>
                <c:pt idx="3">
                  <c:v>53</c:v>
                </c:pt>
                <c:pt idx="4">
                  <c:v>45</c:v>
                </c:pt>
              </c:numCache>
            </c:numRef>
          </c:val>
          <c:extLst>
            <c:ext xmlns:c16="http://schemas.microsoft.com/office/drawing/2014/chart" uri="{C3380CC4-5D6E-409C-BE32-E72D297353CC}">
              <c16:uniqueId val="{00000000-A603-4C1C-8CA9-9BBD506F53D9}"/>
            </c:ext>
          </c:extLst>
        </c:ser>
        <c:dLbls>
          <c:showLegendKey val="0"/>
          <c:showVal val="0"/>
          <c:showCatName val="0"/>
          <c:showSerName val="0"/>
          <c:showPercent val="0"/>
          <c:showBubbleSize val="0"/>
        </c:dLbls>
        <c:gapWidth val="182"/>
        <c:axId val="1109370232"/>
        <c:axId val="1109362032"/>
      </c:barChart>
      <c:catAx>
        <c:axId val="11093702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crossAx val="1109362032"/>
        <c:crosses val="autoZero"/>
        <c:auto val="1"/>
        <c:lblAlgn val="ctr"/>
        <c:lblOffset val="100"/>
        <c:noMultiLvlLbl val="0"/>
      </c:catAx>
      <c:valAx>
        <c:axId val="1109362032"/>
        <c:scaling>
          <c:orientation val="minMax"/>
        </c:scaling>
        <c:delete val="1"/>
        <c:axPos val="b"/>
        <c:numFmt formatCode="General" sourceLinked="1"/>
        <c:majorTickMark val="none"/>
        <c:minorTickMark val="none"/>
        <c:tickLblPos val="nextTo"/>
        <c:crossAx val="11093702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144874611590356"/>
          <c:y val="5.6472203669892841E-3"/>
          <c:w val="0.67570161162291997"/>
          <c:h val="0.96329306761456968"/>
        </c:manualLayout>
      </c:layout>
      <c:barChart>
        <c:barDir val="bar"/>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Public approval level</c:v>
                </c:pt>
                <c:pt idx="1">
                  <c:v>Communication ability</c:v>
                </c:pt>
                <c:pt idx="2">
                  <c:v>National conditions</c:v>
                </c:pt>
                <c:pt idx="3">
                  <c:v>Partisan makeup of Congress</c:v>
                </c:pt>
                <c:pt idx="4">
                  <c:v>Stage of president's term</c:v>
                </c:pt>
              </c:strCache>
            </c:strRef>
          </c:cat>
          <c:val>
            <c:numRef>
              <c:f>Sheet1!$B$2:$B$6</c:f>
              <c:numCache>
                <c:formatCode>General</c:formatCode>
                <c:ptCount val="5"/>
                <c:pt idx="0">
                  <c:v>19</c:v>
                </c:pt>
                <c:pt idx="1">
                  <c:v>22</c:v>
                </c:pt>
                <c:pt idx="2">
                  <c:v>13</c:v>
                </c:pt>
                <c:pt idx="3">
                  <c:v>25</c:v>
                </c:pt>
                <c:pt idx="4">
                  <c:v>21</c:v>
                </c:pt>
              </c:numCache>
            </c:numRef>
          </c:val>
          <c:extLst>
            <c:ext xmlns:c16="http://schemas.microsoft.com/office/drawing/2014/chart" uri="{C3380CC4-5D6E-409C-BE32-E72D297353CC}">
              <c16:uniqueId val="{00000000-E1A3-4F43-850B-2D2F31849278}"/>
            </c:ext>
          </c:extLst>
        </c:ser>
        <c:dLbls>
          <c:showLegendKey val="0"/>
          <c:showVal val="0"/>
          <c:showCatName val="0"/>
          <c:showSerName val="0"/>
          <c:showPercent val="0"/>
          <c:showBubbleSize val="0"/>
        </c:dLbls>
        <c:gapWidth val="182"/>
        <c:axId val="980131352"/>
        <c:axId val="980124464"/>
      </c:barChart>
      <c:catAx>
        <c:axId val="9801313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980124464"/>
        <c:crosses val="autoZero"/>
        <c:auto val="1"/>
        <c:lblAlgn val="ctr"/>
        <c:lblOffset val="100"/>
        <c:noMultiLvlLbl val="0"/>
      </c:catAx>
      <c:valAx>
        <c:axId val="980124464"/>
        <c:scaling>
          <c:orientation val="minMax"/>
        </c:scaling>
        <c:delete val="1"/>
        <c:axPos val="b"/>
        <c:numFmt formatCode="General" sourceLinked="1"/>
        <c:majorTickMark val="none"/>
        <c:minorTickMark val="none"/>
        <c:tickLblPos val="nextTo"/>
        <c:crossAx val="980131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lumMod val="65000"/>
                    <a:lumOff val="35000"/>
                  </a:schemeClr>
                </a:solidFill>
                <a:latin typeface="+mn-lt"/>
                <a:ea typeface="+mn-ea"/>
                <a:cs typeface="+mn-cs"/>
              </a:defRPr>
            </a:pPr>
            <a:r>
              <a:rPr lang="en-US" dirty="0"/>
              <a:t>Percentage of bills backed by president that were passed by Congress</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1764223405897791E-2"/>
          <c:y val="0.12258530183727036"/>
          <c:w val="0.94616247877103621"/>
          <c:h val="0.71066404199475064"/>
        </c:manualLayout>
      </c:layout>
      <c:barChart>
        <c:barDir val="col"/>
        <c:grouping val="clustered"/>
        <c:varyColors val="0"/>
        <c:ser>
          <c:idx val="0"/>
          <c:order val="0"/>
          <c:tx>
            <c:strRef>
              <c:f>Sheet1!$B$1</c:f>
              <c:strCache>
                <c:ptCount val="1"/>
                <c:pt idx="0">
                  <c:v>1st Congress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Reagan</c:v>
                </c:pt>
                <c:pt idx="1">
                  <c:v>GHWBush</c:v>
                </c:pt>
                <c:pt idx="2">
                  <c:v>Clinton</c:v>
                </c:pt>
                <c:pt idx="3">
                  <c:v>GWBush</c:v>
                </c:pt>
                <c:pt idx="4">
                  <c:v>Obama</c:v>
                </c:pt>
                <c:pt idx="5">
                  <c:v>Trump</c:v>
                </c:pt>
              </c:strCache>
            </c:strRef>
          </c:cat>
          <c:val>
            <c:numRef>
              <c:f>Sheet1!$B$2:$B$7</c:f>
              <c:numCache>
                <c:formatCode>General</c:formatCode>
                <c:ptCount val="6"/>
                <c:pt idx="0">
                  <c:v>77</c:v>
                </c:pt>
                <c:pt idx="1">
                  <c:v>52</c:v>
                </c:pt>
                <c:pt idx="2">
                  <c:v>85</c:v>
                </c:pt>
                <c:pt idx="3">
                  <c:v>87</c:v>
                </c:pt>
                <c:pt idx="4">
                  <c:v>85</c:v>
                </c:pt>
                <c:pt idx="5">
                  <c:v>96</c:v>
                </c:pt>
              </c:numCache>
            </c:numRef>
          </c:val>
          <c:extLst>
            <c:ext xmlns:c16="http://schemas.microsoft.com/office/drawing/2014/chart" uri="{C3380CC4-5D6E-409C-BE32-E72D297353CC}">
              <c16:uniqueId val="{00000000-C9BB-42D8-90B4-00440194E655}"/>
            </c:ext>
          </c:extLst>
        </c:ser>
        <c:ser>
          <c:idx val="1"/>
          <c:order val="1"/>
          <c:tx>
            <c:strRef>
              <c:f>Sheet1!$C$1</c:f>
              <c:strCache>
                <c:ptCount val="1"/>
                <c:pt idx="0">
                  <c:v>2nd Congress</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Reagan</c:v>
                </c:pt>
                <c:pt idx="1">
                  <c:v>GHWBush</c:v>
                </c:pt>
                <c:pt idx="2">
                  <c:v>Clinton</c:v>
                </c:pt>
                <c:pt idx="3">
                  <c:v>GWBush</c:v>
                </c:pt>
                <c:pt idx="4">
                  <c:v>Obama</c:v>
                </c:pt>
                <c:pt idx="5">
                  <c:v>Trump</c:v>
                </c:pt>
              </c:strCache>
            </c:strRef>
          </c:cat>
          <c:val>
            <c:numRef>
              <c:f>Sheet1!$C$2:$C$7</c:f>
              <c:numCache>
                <c:formatCode>General</c:formatCode>
                <c:ptCount val="6"/>
                <c:pt idx="0">
                  <c:v>67</c:v>
                </c:pt>
                <c:pt idx="1">
                  <c:v>45</c:v>
                </c:pt>
                <c:pt idx="2">
                  <c:v>50</c:v>
                </c:pt>
                <c:pt idx="3">
                  <c:v>72</c:v>
                </c:pt>
                <c:pt idx="4">
                  <c:v>49</c:v>
                </c:pt>
                <c:pt idx="5">
                  <c:v>40</c:v>
                </c:pt>
              </c:numCache>
            </c:numRef>
          </c:val>
          <c:extLst>
            <c:ext xmlns:c16="http://schemas.microsoft.com/office/drawing/2014/chart" uri="{C3380CC4-5D6E-409C-BE32-E72D297353CC}">
              <c16:uniqueId val="{00000001-C9BB-42D8-90B4-00440194E655}"/>
            </c:ext>
          </c:extLst>
        </c:ser>
        <c:ser>
          <c:idx val="2"/>
          <c:order val="2"/>
          <c:tx>
            <c:strRef>
              <c:f>Sheet1!$D$1</c:f>
              <c:strCache>
                <c:ptCount val="1"/>
                <c:pt idx="0">
                  <c:v>3rd Congress</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Reagan</c:v>
                </c:pt>
                <c:pt idx="1">
                  <c:v>GHWBush</c:v>
                </c:pt>
                <c:pt idx="2">
                  <c:v>Clinton</c:v>
                </c:pt>
                <c:pt idx="3">
                  <c:v>GWBush</c:v>
                </c:pt>
                <c:pt idx="4">
                  <c:v>Obama</c:v>
                </c:pt>
                <c:pt idx="5">
                  <c:v>Trump</c:v>
                </c:pt>
              </c:strCache>
            </c:strRef>
          </c:cat>
          <c:val>
            <c:numRef>
              <c:f>Sheet1!$D$2:$D$7</c:f>
              <c:numCache>
                <c:formatCode>General</c:formatCode>
                <c:ptCount val="6"/>
                <c:pt idx="0">
                  <c:v>53</c:v>
                </c:pt>
                <c:pt idx="2">
                  <c:v>54</c:v>
                </c:pt>
                <c:pt idx="3">
                  <c:v>75</c:v>
                </c:pt>
                <c:pt idx="4">
                  <c:v>53</c:v>
                </c:pt>
              </c:numCache>
            </c:numRef>
          </c:val>
          <c:extLst>
            <c:ext xmlns:c16="http://schemas.microsoft.com/office/drawing/2014/chart" uri="{C3380CC4-5D6E-409C-BE32-E72D297353CC}">
              <c16:uniqueId val="{00000002-C9BB-42D8-90B4-00440194E655}"/>
            </c:ext>
          </c:extLst>
        </c:ser>
        <c:ser>
          <c:idx val="3"/>
          <c:order val="3"/>
          <c:tx>
            <c:strRef>
              <c:f>Sheet1!$E$1</c:f>
              <c:strCache>
                <c:ptCount val="1"/>
                <c:pt idx="0">
                  <c:v>4th Congress</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Reagan</c:v>
                </c:pt>
                <c:pt idx="1">
                  <c:v>GHWBush</c:v>
                </c:pt>
                <c:pt idx="2">
                  <c:v>Clinton</c:v>
                </c:pt>
                <c:pt idx="3">
                  <c:v>GWBush</c:v>
                </c:pt>
                <c:pt idx="4">
                  <c:v>Obama</c:v>
                </c:pt>
                <c:pt idx="5">
                  <c:v>Trump</c:v>
                </c:pt>
              </c:strCache>
            </c:strRef>
          </c:cat>
          <c:val>
            <c:numRef>
              <c:f>Sheet1!$E$2:$E$7</c:f>
              <c:numCache>
                <c:formatCode>General</c:formatCode>
                <c:ptCount val="6"/>
                <c:pt idx="0">
                  <c:v>43</c:v>
                </c:pt>
                <c:pt idx="2">
                  <c:v>56</c:v>
                </c:pt>
                <c:pt idx="3">
                  <c:v>38</c:v>
                </c:pt>
                <c:pt idx="4">
                  <c:v>41</c:v>
                </c:pt>
              </c:numCache>
            </c:numRef>
          </c:val>
          <c:extLst>
            <c:ext xmlns:c16="http://schemas.microsoft.com/office/drawing/2014/chart" uri="{C3380CC4-5D6E-409C-BE32-E72D297353CC}">
              <c16:uniqueId val="{00000004-C9BB-42D8-90B4-00440194E655}"/>
            </c:ext>
          </c:extLst>
        </c:ser>
        <c:dLbls>
          <c:showLegendKey val="0"/>
          <c:showVal val="0"/>
          <c:showCatName val="0"/>
          <c:showSerName val="0"/>
          <c:showPercent val="0"/>
          <c:showBubbleSize val="0"/>
        </c:dLbls>
        <c:gapWidth val="219"/>
        <c:overlap val="-27"/>
        <c:axId val="748629456"/>
        <c:axId val="748629784"/>
      </c:barChart>
      <c:catAx>
        <c:axId val="748629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748629784"/>
        <c:crosses val="autoZero"/>
        <c:auto val="1"/>
        <c:lblAlgn val="ctr"/>
        <c:lblOffset val="100"/>
        <c:noMultiLvlLbl val="0"/>
      </c:catAx>
      <c:valAx>
        <c:axId val="748629784"/>
        <c:scaling>
          <c:orientation val="minMax"/>
          <c:max val="100"/>
        </c:scaling>
        <c:delete val="1"/>
        <c:axPos val="l"/>
        <c:numFmt formatCode="General" sourceLinked="1"/>
        <c:majorTickMark val="none"/>
        <c:minorTickMark val="none"/>
        <c:tickLblPos val="nextTo"/>
        <c:crossAx val="748629456"/>
        <c:crosses val="autoZero"/>
        <c:crossBetween val="between"/>
      </c:valAx>
      <c:spPr>
        <a:noFill/>
        <a:ln>
          <a:noFill/>
        </a:ln>
        <a:effectLst/>
      </c:spPr>
    </c:plotArea>
    <c:legend>
      <c:legendPos val="b"/>
      <c:layout>
        <c:manualLayout>
          <c:xMode val="edge"/>
          <c:yMode val="edge"/>
          <c:x val="0.1057510693107806"/>
          <c:y val="0.91025116091257818"/>
          <c:w val="0.83942378730436473"/>
          <c:h val="8.9748839087421775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1"/>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lumMod val="65000"/>
                    <a:lumOff val="35000"/>
                  </a:schemeClr>
                </a:solidFill>
                <a:latin typeface="+mn-lt"/>
                <a:ea typeface="+mn-ea"/>
                <a:cs typeface="+mn-cs"/>
              </a:defRPr>
            </a:pPr>
            <a:r>
              <a:rPr lang="en-US" dirty="0"/>
              <a:t>Percentage of bills backed by president that were passed by Congress</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5244604841061529E-2"/>
          <c:y val="0.17386729002624671"/>
          <c:w val="0.9277800865169632"/>
          <c:h val="0.68245898950131234"/>
        </c:manualLayout>
      </c:layout>
      <c:barChart>
        <c:barDir val="col"/>
        <c:grouping val="clustered"/>
        <c:varyColors val="0"/>
        <c:ser>
          <c:idx val="0"/>
          <c:order val="0"/>
          <c:tx>
            <c:strRef>
              <c:f>Sheet1!$B$1</c:f>
              <c:strCache>
                <c:ptCount val="1"/>
                <c:pt idx="0">
                  <c:v>1st Congress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Reagan</c:v>
                </c:pt>
                <c:pt idx="1">
                  <c:v>GHWBush</c:v>
                </c:pt>
                <c:pt idx="2">
                  <c:v>Clinton</c:v>
                </c:pt>
                <c:pt idx="3">
                  <c:v>GWBush</c:v>
                </c:pt>
                <c:pt idx="4">
                  <c:v>Obama</c:v>
                </c:pt>
                <c:pt idx="5">
                  <c:v>Trump</c:v>
                </c:pt>
              </c:strCache>
            </c:strRef>
          </c:cat>
          <c:val>
            <c:numRef>
              <c:f>Sheet1!$B$2:$B$7</c:f>
              <c:numCache>
                <c:formatCode>General</c:formatCode>
                <c:ptCount val="6"/>
                <c:pt idx="0">
                  <c:v>77</c:v>
                </c:pt>
                <c:pt idx="1">
                  <c:v>52</c:v>
                </c:pt>
                <c:pt idx="2">
                  <c:v>85</c:v>
                </c:pt>
                <c:pt idx="3">
                  <c:v>87</c:v>
                </c:pt>
                <c:pt idx="4">
                  <c:v>85</c:v>
                </c:pt>
                <c:pt idx="5">
                  <c:v>96</c:v>
                </c:pt>
              </c:numCache>
            </c:numRef>
          </c:val>
          <c:extLst>
            <c:ext xmlns:c16="http://schemas.microsoft.com/office/drawing/2014/chart" uri="{C3380CC4-5D6E-409C-BE32-E72D297353CC}">
              <c16:uniqueId val="{00000000-C9BB-42D8-90B4-00440194E655}"/>
            </c:ext>
          </c:extLst>
        </c:ser>
        <c:ser>
          <c:idx val="1"/>
          <c:order val="1"/>
          <c:tx>
            <c:strRef>
              <c:f>Sheet1!$C$1</c:f>
              <c:strCache>
                <c:ptCount val="1"/>
                <c:pt idx="0">
                  <c:v>2nd Congress</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Reagan</c:v>
                </c:pt>
                <c:pt idx="1">
                  <c:v>GHWBush</c:v>
                </c:pt>
                <c:pt idx="2">
                  <c:v>Clinton</c:v>
                </c:pt>
                <c:pt idx="3">
                  <c:v>GWBush</c:v>
                </c:pt>
                <c:pt idx="4">
                  <c:v>Obama</c:v>
                </c:pt>
                <c:pt idx="5">
                  <c:v>Trump</c:v>
                </c:pt>
              </c:strCache>
            </c:strRef>
          </c:cat>
          <c:val>
            <c:numRef>
              <c:f>Sheet1!$C$2:$C$7</c:f>
              <c:numCache>
                <c:formatCode>General</c:formatCode>
                <c:ptCount val="6"/>
                <c:pt idx="0">
                  <c:v>67</c:v>
                </c:pt>
                <c:pt idx="1">
                  <c:v>45</c:v>
                </c:pt>
                <c:pt idx="2">
                  <c:v>50</c:v>
                </c:pt>
                <c:pt idx="3">
                  <c:v>72</c:v>
                </c:pt>
                <c:pt idx="4">
                  <c:v>49</c:v>
                </c:pt>
                <c:pt idx="5">
                  <c:v>40</c:v>
                </c:pt>
              </c:numCache>
            </c:numRef>
          </c:val>
          <c:extLst>
            <c:ext xmlns:c16="http://schemas.microsoft.com/office/drawing/2014/chart" uri="{C3380CC4-5D6E-409C-BE32-E72D297353CC}">
              <c16:uniqueId val="{00000001-C9BB-42D8-90B4-00440194E655}"/>
            </c:ext>
          </c:extLst>
        </c:ser>
        <c:ser>
          <c:idx val="2"/>
          <c:order val="2"/>
          <c:tx>
            <c:strRef>
              <c:f>Sheet1!$D$1</c:f>
              <c:strCache>
                <c:ptCount val="1"/>
                <c:pt idx="0">
                  <c:v>3rd Congress</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Reagan</c:v>
                </c:pt>
                <c:pt idx="1">
                  <c:v>GHWBush</c:v>
                </c:pt>
                <c:pt idx="2">
                  <c:v>Clinton</c:v>
                </c:pt>
                <c:pt idx="3">
                  <c:v>GWBush</c:v>
                </c:pt>
                <c:pt idx="4">
                  <c:v>Obama</c:v>
                </c:pt>
                <c:pt idx="5">
                  <c:v>Trump</c:v>
                </c:pt>
              </c:strCache>
            </c:strRef>
          </c:cat>
          <c:val>
            <c:numRef>
              <c:f>Sheet1!$D$2:$D$7</c:f>
              <c:numCache>
                <c:formatCode>General</c:formatCode>
                <c:ptCount val="6"/>
                <c:pt idx="0">
                  <c:v>53</c:v>
                </c:pt>
                <c:pt idx="2">
                  <c:v>54</c:v>
                </c:pt>
                <c:pt idx="3">
                  <c:v>75</c:v>
                </c:pt>
                <c:pt idx="4">
                  <c:v>53</c:v>
                </c:pt>
              </c:numCache>
            </c:numRef>
          </c:val>
          <c:extLst>
            <c:ext xmlns:c16="http://schemas.microsoft.com/office/drawing/2014/chart" uri="{C3380CC4-5D6E-409C-BE32-E72D297353CC}">
              <c16:uniqueId val="{00000002-C9BB-42D8-90B4-00440194E655}"/>
            </c:ext>
          </c:extLst>
        </c:ser>
        <c:ser>
          <c:idx val="3"/>
          <c:order val="3"/>
          <c:tx>
            <c:strRef>
              <c:f>Sheet1!$E$1</c:f>
              <c:strCache>
                <c:ptCount val="1"/>
                <c:pt idx="0">
                  <c:v>4th Congress</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Reagan</c:v>
                </c:pt>
                <c:pt idx="1">
                  <c:v>GHWBush</c:v>
                </c:pt>
                <c:pt idx="2">
                  <c:v>Clinton</c:v>
                </c:pt>
                <c:pt idx="3">
                  <c:v>GWBush</c:v>
                </c:pt>
                <c:pt idx="4">
                  <c:v>Obama</c:v>
                </c:pt>
                <c:pt idx="5">
                  <c:v>Trump</c:v>
                </c:pt>
              </c:strCache>
            </c:strRef>
          </c:cat>
          <c:val>
            <c:numRef>
              <c:f>Sheet1!$E$2:$E$7</c:f>
              <c:numCache>
                <c:formatCode>General</c:formatCode>
                <c:ptCount val="6"/>
                <c:pt idx="0">
                  <c:v>43</c:v>
                </c:pt>
                <c:pt idx="2">
                  <c:v>56</c:v>
                </c:pt>
                <c:pt idx="3">
                  <c:v>38</c:v>
                </c:pt>
                <c:pt idx="4">
                  <c:v>41</c:v>
                </c:pt>
              </c:numCache>
            </c:numRef>
          </c:val>
          <c:extLst>
            <c:ext xmlns:c16="http://schemas.microsoft.com/office/drawing/2014/chart" uri="{C3380CC4-5D6E-409C-BE32-E72D297353CC}">
              <c16:uniqueId val="{00000004-C9BB-42D8-90B4-00440194E655}"/>
            </c:ext>
          </c:extLst>
        </c:ser>
        <c:dLbls>
          <c:showLegendKey val="0"/>
          <c:showVal val="0"/>
          <c:showCatName val="0"/>
          <c:showSerName val="0"/>
          <c:showPercent val="0"/>
          <c:showBubbleSize val="0"/>
        </c:dLbls>
        <c:gapWidth val="219"/>
        <c:overlap val="-27"/>
        <c:axId val="748629456"/>
        <c:axId val="748629784"/>
      </c:barChart>
      <c:catAx>
        <c:axId val="748629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748629784"/>
        <c:crosses val="autoZero"/>
        <c:auto val="1"/>
        <c:lblAlgn val="ctr"/>
        <c:lblOffset val="100"/>
        <c:noMultiLvlLbl val="0"/>
      </c:catAx>
      <c:valAx>
        <c:axId val="748629784"/>
        <c:scaling>
          <c:orientation val="minMax"/>
          <c:max val="100"/>
        </c:scaling>
        <c:delete val="1"/>
        <c:axPos val="l"/>
        <c:numFmt formatCode="General" sourceLinked="1"/>
        <c:majorTickMark val="none"/>
        <c:minorTickMark val="none"/>
        <c:tickLblPos val="nextTo"/>
        <c:crossAx val="748629456"/>
        <c:crosses val="autoZero"/>
        <c:crossBetween val="between"/>
      </c:valAx>
      <c:spPr>
        <a:noFill/>
        <a:ln>
          <a:noFill/>
        </a:ln>
        <a:effectLst/>
      </c:spPr>
    </c:plotArea>
    <c:legend>
      <c:legendPos val="b"/>
      <c:layout>
        <c:manualLayout>
          <c:xMode val="edge"/>
          <c:yMode val="edge"/>
          <c:x val="0.1057510693107806"/>
          <c:y val="0.91025116091257818"/>
          <c:w val="0.83942378730436473"/>
          <c:h val="8.9748839087421775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1"/>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sz="1800" b="0" dirty="0"/>
              <a:t>percentage of bills passed by Congress that were backed by president</a:t>
            </a:r>
          </a:p>
        </c:rich>
      </c:tx>
      <c:layout>
        <c:manualLayout>
          <c:xMode val="edge"/>
          <c:yMode val="edge"/>
          <c:x val="0.1901829911447985"/>
          <c:y val="1.1299435028248588E-2"/>
        </c:manualLayout>
      </c:layout>
      <c:overlay val="0"/>
    </c:title>
    <c:autoTitleDeleted val="0"/>
    <c:plotArea>
      <c:layout/>
      <c:barChart>
        <c:barDir val="bar"/>
        <c:grouping val="clustered"/>
        <c:varyColors val="0"/>
        <c:ser>
          <c:idx val="0"/>
          <c:order val="0"/>
          <c:tx>
            <c:strRef>
              <c:f>Sheet1!$B$1</c:f>
              <c:strCache>
                <c:ptCount val="1"/>
                <c:pt idx="0">
                  <c:v>percentage of bills passed that were backed by president</c:v>
                </c:pt>
              </c:strCache>
            </c:strRef>
          </c:tx>
          <c:invertIfNegative val="0"/>
          <c:dLbls>
            <c:spPr>
              <a:noFill/>
              <a:ln>
                <a:noFill/>
              </a:ln>
              <a:effectLst/>
            </c:spPr>
            <c:txPr>
              <a:bodyPr wrap="square" lIns="38100" tIns="19050" rIns="38100" bIns="19050" anchor="ctr">
                <a:spAutoFit/>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One or both houses of Congress controlled by other party</c:v>
                </c:pt>
                <c:pt idx="1">
                  <c:v>Congress controlled by president's party</c:v>
                </c:pt>
              </c:strCache>
            </c:strRef>
          </c:cat>
          <c:val>
            <c:numRef>
              <c:f>Sheet1!$B$2:$B$3</c:f>
              <c:numCache>
                <c:formatCode>General</c:formatCode>
                <c:ptCount val="2"/>
                <c:pt idx="0">
                  <c:v>56</c:v>
                </c:pt>
                <c:pt idx="1">
                  <c:v>83</c:v>
                </c:pt>
              </c:numCache>
            </c:numRef>
          </c:val>
          <c:extLst>
            <c:ext xmlns:c16="http://schemas.microsoft.com/office/drawing/2014/chart" uri="{C3380CC4-5D6E-409C-BE32-E72D297353CC}">
              <c16:uniqueId val="{00000000-E5A6-4897-8044-E6EFE0C2367F}"/>
            </c:ext>
          </c:extLst>
        </c:ser>
        <c:dLbls>
          <c:showLegendKey val="0"/>
          <c:showVal val="0"/>
          <c:showCatName val="0"/>
          <c:showSerName val="0"/>
          <c:showPercent val="0"/>
          <c:showBubbleSize val="0"/>
        </c:dLbls>
        <c:gapWidth val="150"/>
        <c:axId val="427465584"/>
        <c:axId val="427465976"/>
      </c:barChart>
      <c:catAx>
        <c:axId val="427465584"/>
        <c:scaling>
          <c:orientation val="minMax"/>
        </c:scaling>
        <c:delete val="0"/>
        <c:axPos val="l"/>
        <c:numFmt formatCode="General" sourceLinked="0"/>
        <c:majorTickMark val="out"/>
        <c:minorTickMark val="none"/>
        <c:tickLblPos val="nextTo"/>
        <c:txPr>
          <a:bodyPr/>
          <a:lstStyle/>
          <a:p>
            <a:pPr>
              <a:defRPr b="1"/>
            </a:pPr>
            <a:endParaRPr lang="en-US"/>
          </a:p>
        </c:txPr>
        <c:crossAx val="427465976"/>
        <c:crosses val="autoZero"/>
        <c:auto val="1"/>
        <c:lblAlgn val="ctr"/>
        <c:lblOffset val="100"/>
        <c:noMultiLvlLbl val="0"/>
      </c:catAx>
      <c:valAx>
        <c:axId val="427465976"/>
        <c:scaling>
          <c:orientation val="minMax"/>
        </c:scaling>
        <c:delete val="1"/>
        <c:axPos val="b"/>
        <c:numFmt formatCode="General" sourceLinked="1"/>
        <c:majorTickMark val="out"/>
        <c:minorTickMark val="none"/>
        <c:tickLblPos val="nextTo"/>
        <c:crossAx val="42746558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7133956386292833E-2"/>
          <c:y val="0.19522822941971466"/>
          <c:w val="0.96573208722741433"/>
          <c:h val="0.68465776434865144"/>
        </c:manualLayout>
      </c:layout>
      <c:barChart>
        <c:barDir val="col"/>
        <c:grouping val="clustered"/>
        <c:varyColors val="0"/>
        <c:ser>
          <c:idx val="0"/>
          <c:order val="0"/>
          <c:tx>
            <c:strRef>
              <c:f>Sheet1!$B$1</c:f>
              <c:strCache>
                <c:ptCount val="1"/>
                <c:pt idx="0">
                  <c:v>success rate</c:v>
                </c:pt>
              </c:strCache>
            </c:strRef>
          </c:tx>
          <c:spPr>
            <a:solidFill>
              <a:schemeClr val="accent2">
                <a:lumMod val="60000"/>
                <a:lumOff val="40000"/>
              </a:schemeClr>
            </a:solidFill>
            <a:ln>
              <a:noFill/>
            </a:ln>
            <a:effectLst/>
          </c:spPr>
          <c:invertIfNegative val="0"/>
          <c:dPt>
            <c:idx val="2"/>
            <c:invertIfNegative val="0"/>
            <c:bubble3D val="0"/>
            <c:spPr>
              <a:solidFill>
                <a:srgbClr val="0070C0"/>
              </a:solidFill>
              <a:ln>
                <a:noFill/>
              </a:ln>
              <a:effectLst/>
            </c:spPr>
            <c:extLst>
              <c:ext xmlns:c16="http://schemas.microsoft.com/office/drawing/2014/chart" uri="{C3380CC4-5D6E-409C-BE32-E72D297353CC}">
                <c16:uniqueId val="{00000003-20EF-4EBE-B6B8-40363C221296}"/>
              </c:ext>
            </c:extLst>
          </c:dPt>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2017</c:v>
                </c:pt>
                <c:pt idx="1">
                  <c:v>2018</c:v>
                </c:pt>
                <c:pt idx="2">
                  <c:v>2019</c:v>
                </c:pt>
              </c:numCache>
            </c:numRef>
          </c:cat>
          <c:val>
            <c:numRef>
              <c:f>Sheet1!$B$2:$B$4</c:f>
              <c:numCache>
                <c:formatCode>General</c:formatCode>
                <c:ptCount val="3"/>
                <c:pt idx="0">
                  <c:v>98.7</c:v>
                </c:pt>
                <c:pt idx="1">
                  <c:v>93.5</c:v>
                </c:pt>
                <c:pt idx="2">
                  <c:v>37.299999999999997</c:v>
                </c:pt>
              </c:numCache>
            </c:numRef>
          </c:val>
          <c:extLst>
            <c:ext xmlns:c16="http://schemas.microsoft.com/office/drawing/2014/chart" uri="{C3380CC4-5D6E-409C-BE32-E72D297353CC}">
              <c16:uniqueId val="{00000000-20EF-4EBE-B6B8-40363C221296}"/>
            </c:ext>
          </c:extLst>
        </c:ser>
        <c:dLbls>
          <c:showLegendKey val="0"/>
          <c:showVal val="0"/>
          <c:showCatName val="0"/>
          <c:showSerName val="0"/>
          <c:showPercent val="0"/>
          <c:showBubbleSize val="0"/>
        </c:dLbls>
        <c:gapWidth val="219"/>
        <c:overlap val="-27"/>
        <c:axId val="631164624"/>
        <c:axId val="631164952"/>
      </c:barChart>
      <c:catAx>
        <c:axId val="631164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631164952"/>
        <c:crosses val="autoZero"/>
        <c:auto val="1"/>
        <c:lblAlgn val="ctr"/>
        <c:lblOffset val="100"/>
        <c:noMultiLvlLbl val="0"/>
      </c:catAx>
      <c:valAx>
        <c:axId val="631164952"/>
        <c:scaling>
          <c:orientation val="minMax"/>
          <c:max val="100"/>
        </c:scaling>
        <c:delete val="1"/>
        <c:axPos val="l"/>
        <c:numFmt formatCode="General" sourceLinked="1"/>
        <c:majorTickMark val="none"/>
        <c:minorTickMark val="none"/>
        <c:tickLblPos val="nextTo"/>
        <c:crossAx val="6311646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0.63889</cdr:x>
      <cdr:y>0.18462</cdr:y>
    </cdr:from>
    <cdr:to>
      <cdr:x>0.63889</cdr:x>
      <cdr:y>0.18462</cdr:y>
    </cdr:to>
    <cdr:cxnSp macro="">
      <cdr:nvCxnSpPr>
        <cdr:cNvPr id="9" name="Straight Arrow Connector 8">
          <a:extLst xmlns:a="http://schemas.openxmlformats.org/drawingml/2006/main">
            <a:ext uri="{FF2B5EF4-FFF2-40B4-BE49-F238E27FC236}">
              <a16:creationId xmlns:a16="http://schemas.microsoft.com/office/drawing/2014/main" id="{42356D78-0B26-4DA9-AEBE-BAA7F02EE869}"/>
            </a:ext>
          </a:extLst>
        </cdr:cNvPr>
        <cdr:cNvCxnSpPr/>
      </cdr:nvCxnSpPr>
      <cdr:spPr>
        <a:xfrm xmlns:a="http://schemas.openxmlformats.org/drawingml/2006/main">
          <a:off x="5257800" y="914400"/>
          <a:ext cx="0" cy="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0.31481</cdr:x>
      <cdr:y>0.10769</cdr:y>
    </cdr:from>
    <cdr:to>
      <cdr:x>0.42593</cdr:x>
      <cdr:y>0.29231</cdr:y>
    </cdr:to>
    <cdr:sp macro="" textlink="">
      <cdr:nvSpPr>
        <cdr:cNvPr id="2" name="TextBox 1">
          <a:extLst xmlns:a="http://schemas.openxmlformats.org/drawingml/2006/main">
            <a:ext uri="{FF2B5EF4-FFF2-40B4-BE49-F238E27FC236}">
              <a16:creationId xmlns:a16="http://schemas.microsoft.com/office/drawing/2014/main" id="{A4FAFB78-247C-4DC6-AECC-45CE21177557}"/>
            </a:ext>
          </a:extLst>
        </cdr:cNvPr>
        <cdr:cNvSpPr txBox="1"/>
      </cdr:nvSpPr>
      <cdr:spPr>
        <a:xfrm xmlns:a="http://schemas.openxmlformats.org/drawingml/2006/main">
          <a:off x="2590800" y="5334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b="1" dirty="0"/>
            <a:t>What happened at these points?</a:t>
          </a:r>
        </a:p>
      </cdr:txBody>
    </cdr:sp>
  </cdr:relSizeAnchor>
  <cdr:relSizeAnchor xmlns:cdr="http://schemas.openxmlformats.org/drawingml/2006/chartDrawing">
    <cdr:from>
      <cdr:x>0.17593</cdr:x>
      <cdr:y>0.18462</cdr:y>
    </cdr:from>
    <cdr:to>
      <cdr:x>0.35185</cdr:x>
      <cdr:y>0.49231</cdr:y>
    </cdr:to>
    <cdr:cxnSp macro="">
      <cdr:nvCxnSpPr>
        <cdr:cNvPr id="4" name="Straight Arrow Connector 3">
          <a:extLst xmlns:a="http://schemas.openxmlformats.org/drawingml/2006/main">
            <a:ext uri="{FF2B5EF4-FFF2-40B4-BE49-F238E27FC236}">
              <a16:creationId xmlns:a16="http://schemas.microsoft.com/office/drawing/2014/main" id="{266A867C-3BB5-470D-84E1-9D390CCC8672}"/>
            </a:ext>
          </a:extLst>
        </cdr:cNvPr>
        <cdr:cNvCxnSpPr/>
      </cdr:nvCxnSpPr>
      <cdr:spPr>
        <a:xfrm xmlns:a="http://schemas.openxmlformats.org/drawingml/2006/main" flipH="1">
          <a:off x="1447800" y="914400"/>
          <a:ext cx="1447800" cy="15240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0.42593</cdr:x>
      <cdr:y>0.2</cdr:y>
    </cdr:from>
    <cdr:to>
      <cdr:x>0.44444</cdr:x>
      <cdr:y>0.46154</cdr:y>
    </cdr:to>
    <cdr:cxnSp macro="">
      <cdr:nvCxnSpPr>
        <cdr:cNvPr id="6" name="Straight Arrow Connector 5">
          <a:extLst xmlns:a="http://schemas.openxmlformats.org/drawingml/2006/main">
            <a:ext uri="{FF2B5EF4-FFF2-40B4-BE49-F238E27FC236}">
              <a16:creationId xmlns:a16="http://schemas.microsoft.com/office/drawing/2014/main" id="{AF32DD54-F19F-425A-A7A0-725CAF72D909}"/>
            </a:ext>
          </a:extLst>
        </cdr:cNvPr>
        <cdr:cNvCxnSpPr/>
      </cdr:nvCxnSpPr>
      <cdr:spPr>
        <a:xfrm xmlns:a="http://schemas.openxmlformats.org/drawingml/2006/main" flipH="1">
          <a:off x="3505200" y="990600"/>
          <a:ext cx="152400" cy="12954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0.63889</cdr:x>
      <cdr:y>0.18462</cdr:y>
    </cdr:from>
    <cdr:to>
      <cdr:x>0.63889</cdr:x>
      <cdr:y>0.18462</cdr:y>
    </cdr:to>
    <cdr:cxnSp macro="">
      <cdr:nvCxnSpPr>
        <cdr:cNvPr id="9" name="Straight Arrow Connector 8">
          <a:extLst xmlns:a="http://schemas.openxmlformats.org/drawingml/2006/main">
            <a:ext uri="{FF2B5EF4-FFF2-40B4-BE49-F238E27FC236}">
              <a16:creationId xmlns:a16="http://schemas.microsoft.com/office/drawing/2014/main" id="{42356D78-0B26-4DA9-AEBE-BAA7F02EE869}"/>
            </a:ext>
          </a:extLst>
        </cdr:cNvPr>
        <cdr:cNvCxnSpPr/>
      </cdr:nvCxnSpPr>
      <cdr:spPr>
        <a:xfrm xmlns:a="http://schemas.openxmlformats.org/drawingml/2006/main">
          <a:off x="5257800" y="914400"/>
          <a:ext cx="0" cy="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0.62037</cdr:x>
      <cdr:y>0.21538</cdr:y>
    </cdr:from>
    <cdr:to>
      <cdr:x>0.63889</cdr:x>
      <cdr:y>0.53846</cdr:y>
    </cdr:to>
    <cdr:cxnSp macro="">
      <cdr:nvCxnSpPr>
        <cdr:cNvPr id="11" name="Straight Arrow Connector 10">
          <a:extLst xmlns:a="http://schemas.openxmlformats.org/drawingml/2006/main">
            <a:ext uri="{FF2B5EF4-FFF2-40B4-BE49-F238E27FC236}">
              <a16:creationId xmlns:a16="http://schemas.microsoft.com/office/drawing/2014/main" id="{D16CB6F4-2D69-4096-9EA3-11918587006F}"/>
            </a:ext>
          </a:extLst>
        </cdr:cNvPr>
        <cdr:cNvCxnSpPr/>
      </cdr:nvCxnSpPr>
      <cdr:spPr>
        <a:xfrm xmlns:a="http://schemas.openxmlformats.org/drawingml/2006/main">
          <a:off x="5105400" y="1066800"/>
          <a:ext cx="152400" cy="16002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0.71296</cdr:x>
      <cdr:y>0.18462</cdr:y>
    </cdr:from>
    <cdr:to>
      <cdr:x>0.74074</cdr:x>
      <cdr:y>0.44615</cdr:y>
    </cdr:to>
    <cdr:cxnSp macro="">
      <cdr:nvCxnSpPr>
        <cdr:cNvPr id="14" name="Straight Arrow Connector 13">
          <a:extLst xmlns:a="http://schemas.openxmlformats.org/drawingml/2006/main">
            <a:ext uri="{FF2B5EF4-FFF2-40B4-BE49-F238E27FC236}">
              <a16:creationId xmlns:a16="http://schemas.microsoft.com/office/drawing/2014/main" id="{998DE377-AC7D-442F-8FD4-2CD0C11F85AA}"/>
            </a:ext>
          </a:extLst>
        </cdr:cNvPr>
        <cdr:cNvCxnSpPr/>
      </cdr:nvCxnSpPr>
      <cdr:spPr>
        <a:xfrm xmlns:a="http://schemas.openxmlformats.org/drawingml/2006/main">
          <a:off x="5867400" y="914400"/>
          <a:ext cx="228600" cy="12954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0.74074</cdr:x>
      <cdr:y>0.2</cdr:y>
    </cdr:from>
    <cdr:to>
      <cdr:x>0.88889</cdr:x>
      <cdr:y>0.52308</cdr:y>
    </cdr:to>
    <cdr:cxnSp macro="">
      <cdr:nvCxnSpPr>
        <cdr:cNvPr id="17" name="Straight Arrow Connector 16">
          <a:extLst xmlns:a="http://schemas.openxmlformats.org/drawingml/2006/main">
            <a:ext uri="{FF2B5EF4-FFF2-40B4-BE49-F238E27FC236}">
              <a16:creationId xmlns:a16="http://schemas.microsoft.com/office/drawing/2014/main" id="{13821192-8F3F-43E0-AEB1-68DB5CE5DE68}"/>
            </a:ext>
          </a:extLst>
        </cdr:cNvPr>
        <cdr:cNvCxnSpPr/>
      </cdr:nvCxnSpPr>
      <cdr:spPr>
        <a:xfrm xmlns:a="http://schemas.openxmlformats.org/drawingml/2006/main">
          <a:off x="6096000" y="990600"/>
          <a:ext cx="1219200" cy="16002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0.64676</cdr:x>
      <cdr:y>0.01545</cdr:y>
    </cdr:from>
    <cdr:to>
      <cdr:x>0.99844</cdr:x>
      <cdr:y>0.25513</cdr:y>
    </cdr:to>
    <cdr:sp macro="" textlink="">
      <cdr:nvSpPr>
        <cdr:cNvPr id="2" name="TextBox 2">
          <a:extLst xmlns:a="http://schemas.openxmlformats.org/drawingml/2006/main">
            <a:ext uri="{FF2B5EF4-FFF2-40B4-BE49-F238E27FC236}">
              <a16:creationId xmlns:a16="http://schemas.microsoft.com/office/drawing/2014/main" id="{62175E3F-9C5E-4F57-9251-3B330204EA7A}"/>
            </a:ext>
          </a:extLst>
        </cdr:cNvPr>
        <cdr:cNvSpPr txBox="1"/>
      </cdr:nvSpPr>
      <cdr:spPr>
        <a:xfrm xmlns:a="http://schemas.openxmlformats.org/drawingml/2006/main">
          <a:off x="3954992" y="59535"/>
          <a:ext cx="2150533" cy="92333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Republicans in control</a:t>
          </a:r>
        </a:p>
        <a:p xmlns:a="http://schemas.openxmlformats.org/drawingml/2006/main">
          <a:r>
            <a:rPr lang="en-US" dirty="0"/>
            <a:t>of House and Senate</a:t>
          </a:r>
        </a:p>
      </cdr:txBody>
    </cdr:sp>
  </cdr:relSizeAnchor>
  <cdr:relSizeAnchor xmlns:cdr="http://schemas.openxmlformats.org/drawingml/2006/chartDrawing">
    <cdr:from>
      <cdr:x>0.65071</cdr:x>
      <cdr:y>0.30251</cdr:y>
    </cdr:from>
    <cdr:to>
      <cdr:x>1</cdr:x>
      <cdr:y>0.47028</cdr:y>
    </cdr:to>
    <cdr:sp macro="" textlink="">
      <cdr:nvSpPr>
        <cdr:cNvPr id="3" name="TextBox 6">
          <a:extLst xmlns:a="http://schemas.openxmlformats.org/drawingml/2006/main">
            <a:ext uri="{FF2B5EF4-FFF2-40B4-BE49-F238E27FC236}">
              <a16:creationId xmlns:a16="http://schemas.microsoft.com/office/drawing/2014/main" id="{D0B89ACE-52D0-49A7-BB9F-60DA4D687D35}"/>
            </a:ext>
          </a:extLst>
        </cdr:cNvPr>
        <cdr:cNvSpPr txBox="1"/>
      </cdr:nvSpPr>
      <cdr:spPr>
        <a:xfrm xmlns:a="http://schemas.openxmlformats.org/drawingml/2006/main">
          <a:off x="3979124" y="1165392"/>
          <a:ext cx="2135926" cy="64633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Democrats in control</a:t>
          </a:r>
        </a:p>
        <a:p xmlns:a="http://schemas.openxmlformats.org/drawingml/2006/main">
          <a:r>
            <a:rPr lang="en-US" dirty="0"/>
            <a:t>of House</a:t>
          </a:r>
        </a:p>
      </cdr:txBody>
    </cdr:sp>
  </cdr:relSizeAnchor>
  <cdr:relSizeAnchor xmlns:cdr="http://schemas.openxmlformats.org/drawingml/2006/chartDrawing">
    <cdr:from>
      <cdr:x>0.2134</cdr:x>
      <cdr:y>0.10565</cdr:y>
    </cdr:from>
    <cdr:to>
      <cdr:x>0.63372</cdr:x>
      <cdr:y>0.15821</cdr:y>
    </cdr:to>
    <cdr:cxnSp macro="">
      <cdr:nvCxnSpPr>
        <cdr:cNvPr id="4" name="Straight Arrow Connector 3">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flipH="1">
          <a:off x="1304925" y="407007"/>
          <a:ext cx="2570278" cy="202482"/>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0.5253</cdr:x>
      <cdr:y>0.11455</cdr:y>
    </cdr:from>
    <cdr:to>
      <cdr:x>0.64953</cdr:x>
      <cdr:y>0.23228</cdr:y>
    </cdr:to>
    <cdr:cxnSp macro="">
      <cdr:nvCxnSpPr>
        <cdr:cNvPr id="7" name="Straight Arrow Connector 6">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flipH="1">
          <a:off x="4283021" y="588396"/>
          <a:ext cx="1012879" cy="60469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0.77534</cdr:x>
      <cdr:y>0.4226</cdr:y>
    </cdr:from>
    <cdr:to>
      <cdr:x>0.80752</cdr:x>
      <cdr:y>0.53096</cdr:y>
    </cdr:to>
    <cdr:cxnSp macro="">
      <cdr:nvCxnSpPr>
        <cdr:cNvPr id="10" name="Straight Arrow Connector 9">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a:off x="6321618" y="2170706"/>
          <a:ext cx="262393" cy="556591"/>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4.xml><?xml version="1.0" encoding="utf-8"?>
<c:userShapes xmlns:c="http://schemas.openxmlformats.org/drawingml/2006/chart">
  <cdr:relSizeAnchor xmlns:cdr="http://schemas.openxmlformats.org/drawingml/2006/chartDrawing">
    <cdr:from>
      <cdr:x>0.64644</cdr:x>
      <cdr:y>0</cdr:y>
    </cdr:from>
    <cdr:to>
      <cdr:x>0.98442</cdr:x>
      <cdr:y>0.31158</cdr:y>
    </cdr:to>
    <cdr:sp macro="" textlink="">
      <cdr:nvSpPr>
        <cdr:cNvPr id="2" name="TextBox 2">
          <a:extLst xmlns:a="http://schemas.openxmlformats.org/drawingml/2006/main">
            <a:ext uri="{FF2B5EF4-FFF2-40B4-BE49-F238E27FC236}">
              <a16:creationId xmlns:a16="http://schemas.microsoft.com/office/drawing/2014/main" id="{62175E3F-9C5E-4F57-9251-3B330204EA7A}"/>
            </a:ext>
          </a:extLst>
        </cdr:cNvPr>
        <cdr:cNvSpPr txBox="1"/>
      </cdr:nvSpPr>
      <cdr:spPr>
        <a:xfrm xmlns:a="http://schemas.openxmlformats.org/drawingml/2006/main">
          <a:off x="3953013" y="0"/>
          <a:ext cx="2066787" cy="120032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Democrats in control</a:t>
          </a:r>
        </a:p>
        <a:p xmlns:a="http://schemas.openxmlformats.org/drawingml/2006/main">
          <a:r>
            <a:rPr lang="en-US" dirty="0"/>
            <a:t>of House and Senate</a:t>
          </a:r>
        </a:p>
      </cdr:txBody>
    </cdr:sp>
  </cdr:relSizeAnchor>
  <cdr:relSizeAnchor xmlns:cdr="http://schemas.openxmlformats.org/drawingml/2006/chartDrawing">
    <cdr:from>
      <cdr:x>0.64773</cdr:x>
      <cdr:y>0.21263</cdr:y>
    </cdr:from>
    <cdr:to>
      <cdr:x>0.98239</cdr:x>
      <cdr:y>0.3804</cdr:y>
    </cdr:to>
    <cdr:sp macro="" textlink="">
      <cdr:nvSpPr>
        <cdr:cNvPr id="3" name="TextBox 6">
          <a:extLst xmlns:a="http://schemas.openxmlformats.org/drawingml/2006/main">
            <a:ext uri="{FF2B5EF4-FFF2-40B4-BE49-F238E27FC236}">
              <a16:creationId xmlns:a16="http://schemas.microsoft.com/office/drawing/2014/main" id="{D0B89ACE-52D0-49A7-BB9F-60DA4D687D35}"/>
            </a:ext>
          </a:extLst>
        </cdr:cNvPr>
        <cdr:cNvSpPr txBox="1"/>
      </cdr:nvSpPr>
      <cdr:spPr>
        <a:xfrm xmlns:a="http://schemas.openxmlformats.org/drawingml/2006/main">
          <a:off x="4343400" y="819119"/>
          <a:ext cx="2244096" cy="64633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Republicans in control</a:t>
          </a:r>
        </a:p>
        <a:p xmlns:a="http://schemas.openxmlformats.org/drawingml/2006/main">
          <a:r>
            <a:rPr lang="en-US" dirty="0"/>
            <a:t>of House</a:t>
          </a:r>
        </a:p>
      </cdr:txBody>
    </cdr:sp>
  </cdr:relSizeAnchor>
  <cdr:relSizeAnchor xmlns:cdr="http://schemas.openxmlformats.org/drawingml/2006/chartDrawing">
    <cdr:from>
      <cdr:x>0.22336</cdr:x>
      <cdr:y>0.08057</cdr:y>
    </cdr:from>
    <cdr:to>
      <cdr:x>0.64368</cdr:x>
      <cdr:y>0.13313</cdr:y>
    </cdr:to>
    <cdr:cxnSp macro="">
      <cdr:nvCxnSpPr>
        <cdr:cNvPr id="4" name="Straight Arrow Connector 3">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flipH="1">
          <a:off x="1821180" y="413865"/>
          <a:ext cx="3427013" cy="269947"/>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0.5253</cdr:x>
      <cdr:y>0.11455</cdr:y>
    </cdr:from>
    <cdr:to>
      <cdr:x>0.64953</cdr:x>
      <cdr:y>0.23228</cdr:y>
    </cdr:to>
    <cdr:cxnSp macro="">
      <cdr:nvCxnSpPr>
        <cdr:cNvPr id="7" name="Straight Arrow Connector 6">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flipH="1">
          <a:off x="4283021" y="588396"/>
          <a:ext cx="1012879" cy="60469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0.74608</cdr:x>
      <cdr:y>0.39164</cdr:y>
    </cdr:from>
    <cdr:to>
      <cdr:x>0.77826</cdr:x>
      <cdr:y>0.47523</cdr:y>
    </cdr:to>
    <cdr:cxnSp macro="">
      <cdr:nvCxnSpPr>
        <cdr:cNvPr id="10" name="Straight Arrow Connector 9">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a:off x="6083118" y="2011676"/>
          <a:ext cx="262354" cy="429374"/>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57B5B7-9233-4DC2-A992-97441027DE8B}" type="datetimeFigureOut">
              <a:rPr lang="en-US" smtClean="0"/>
              <a:t>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721332-740D-48F5-B589-C91D53571671}" type="slidenum">
              <a:rPr lang="en-US" smtClean="0"/>
              <a:t>‹#›</a:t>
            </a:fld>
            <a:endParaRPr lang="en-US"/>
          </a:p>
        </p:txBody>
      </p:sp>
    </p:spTree>
    <p:extLst>
      <p:ext uri="{BB962C8B-B14F-4D97-AF65-F5344CB8AC3E}">
        <p14:creationId xmlns:p14="http://schemas.microsoft.com/office/powerpoint/2010/main" val="29202962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29EA44-EC7E-42EC-814A-FD8F28E087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51012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29EA44-EC7E-42EC-814A-FD8F28E087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24116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B78851-D254-437A-B42B-93C576A35DC9}" type="slidenum">
              <a:rPr lang="en-US" smtClean="0"/>
              <a:t>26</a:t>
            </a:fld>
            <a:endParaRPr lang="en-US"/>
          </a:p>
        </p:txBody>
      </p:sp>
    </p:spTree>
    <p:extLst>
      <p:ext uri="{BB962C8B-B14F-4D97-AF65-F5344CB8AC3E}">
        <p14:creationId xmlns:p14="http://schemas.microsoft.com/office/powerpoint/2010/main" val="1501178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5B78851-D254-437A-B42B-93C576A35DC9}" type="slidenum">
              <a:rPr lang="en-US" smtClean="0"/>
              <a:t>27</a:t>
            </a:fld>
            <a:endParaRPr lang="en-US"/>
          </a:p>
        </p:txBody>
      </p:sp>
    </p:spTree>
    <p:extLst>
      <p:ext uri="{BB962C8B-B14F-4D97-AF65-F5344CB8AC3E}">
        <p14:creationId xmlns:p14="http://schemas.microsoft.com/office/powerpoint/2010/main" val="1293441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5B78851-D254-437A-B42B-93C576A35DC9}" type="slidenum">
              <a:rPr lang="en-US" smtClean="0"/>
              <a:t>28</a:t>
            </a:fld>
            <a:endParaRPr lang="en-US"/>
          </a:p>
        </p:txBody>
      </p:sp>
    </p:spTree>
    <p:extLst>
      <p:ext uri="{BB962C8B-B14F-4D97-AF65-F5344CB8AC3E}">
        <p14:creationId xmlns:p14="http://schemas.microsoft.com/office/powerpoint/2010/main" val="4256985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5A8CFB-9965-41DE-BD23-9D52C3333202}" type="slidenum">
              <a:rPr lang="en-US" smtClean="0"/>
              <a:t>38</a:t>
            </a:fld>
            <a:endParaRPr lang="en-US"/>
          </a:p>
        </p:txBody>
      </p:sp>
    </p:spTree>
    <p:extLst>
      <p:ext uri="{BB962C8B-B14F-4D97-AF65-F5344CB8AC3E}">
        <p14:creationId xmlns:p14="http://schemas.microsoft.com/office/powerpoint/2010/main" val="1564852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 for students</a:t>
            </a:r>
          </a:p>
        </p:txBody>
      </p:sp>
      <p:sp>
        <p:nvSpPr>
          <p:cNvPr id="4" name="Slide Number Placeholder 3"/>
          <p:cNvSpPr>
            <a:spLocks noGrp="1"/>
          </p:cNvSpPr>
          <p:nvPr>
            <p:ph type="sldNum" sz="quarter" idx="10"/>
          </p:nvPr>
        </p:nvSpPr>
        <p:spPr/>
        <p:txBody>
          <a:bodyPr/>
          <a:lstStyle/>
          <a:p>
            <a:fld id="{365A8CFB-9965-41DE-BD23-9D52C3333202}" type="slidenum">
              <a:rPr lang="en-US" smtClean="0"/>
              <a:t>39</a:t>
            </a:fld>
            <a:endParaRPr lang="en-US"/>
          </a:p>
        </p:txBody>
      </p:sp>
    </p:spTree>
    <p:extLst>
      <p:ext uri="{BB962C8B-B14F-4D97-AF65-F5344CB8AC3E}">
        <p14:creationId xmlns:p14="http://schemas.microsoft.com/office/powerpoint/2010/main" val="2181424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0" name="Rectangle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1" name="Rectangle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Title 7"/>
          <p:cNvSpPr>
            <a:spLocks noGrp="1"/>
          </p:cNvSpPr>
          <p:nvPr>
            <p:ph type="ctrTitle"/>
          </p:nvPr>
        </p:nvSpPr>
        <p:spPr>
          <a:xfrm>
            <a:off x="3149600" y="4038600"/>
            <a:ext cx="8636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3149600" y="6050037"/>
            <a:ext cx="8940800" cy="685800"/>
          </a:xfrm>
        </p:spPr>
        <p:txBody>
          <a:bodyPr anchor="ctr">
            <a:normAutofit/>
          </a:bodyPr>
          <a:lstStyle>
            <a:lvl1pPr marL="0" indent="0" algn="l">
              <a:buNone/>
              <a:defRPr sz="1950">
                <a:solidFill>
                  <a:srgbClr val="FFFFFF"/>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kumimoji="0" lang="en-US"/>
              <a:t>Click to edit Master subtitle style</a:t>
            </a:r>
          </a:p>
        </p:txBody>
      </p:sp>
      <p:sp>
        <p:nvSpPr>
          <p:cNvPr id="28" name="Date Placeholder 27"/>
          <p:cNvSpPr>
            <a:spLocks noGrp="1"/>
          </p:cNvSpPr>
          <p:nvPr>
            <p:ph type="dt" sz="half" idx="10"/>
          </p:nvPr>
        </p:nvSpPr>
        <p:spPr>
          <a:xfrm>
            <a:off x="101600" y="6068699"/>
            <a:ext cx="2743200" cy="685800"/>
          </a:xfrm>
        </p:spPr>
        <p:txBody>
          <a:bodyPr>
            <a:noAutofit/>
          </a:bodyPr>
          <a:lstStyle>
            <a:lvl1pPr algn="ctr">
              <a:defRPr sz="1500">
                <a:solidFill>
                  <a:srgbClr val="FFFFFF"/>
                </a:solidFill>
              </a:defRPr>
            </a:lvl1pPr>
          </a:lstStyle>
          <a:p>
            <a:pPr algn="ctr" eaLnBrk="1" latinLnBrk="0" hangingPunct="1"/>
            <a:fld id="{23A271A1-F6D6-438B-A432-4747EE7ECD40}" type="datetimeFigureOut">
              <a:rPr lang="en-US" smtClean="0"/>
              <a:pPr algn="ctr" eaLnBrk="1" latinLnBrk="0" hangingPunct="1"/>
              <a:t>2/9/2022</a:t>
            </a:fld>
            <a:endParaRPr lang="en-US" sz="1500" dirty="0">
              <a:solidFill>
                <a:srgbClr val="FFFFFF"/>
              </a:solidFill>
            </a:endParaRPr>
          </a:p>
        </p:txBody>
      </p:sp>
      <p:sp>
        <p:nvSpPr>
          <p:cNvPr id="17" name="Footer Placeholder 16"/>
          <p:cNvSpPr>
            <a:spLocks noGrp="1"/>
          </p:cNvSpPr>
          <p:nvPr>
            <p:ph type="ftr" sz="quarter" idx="11"/>
          </p:nvPr>
        </p:nvSpPr>
        <p:spPr>
          <a:xfrm>
            <a:off x="2780524" y="236541"/>
            <a:ext cx="7823200" cy="365125"/>
          </a:xfrm>
        </p:spPr>
        <p:txBody>
          <a:bodyPr/>
          <a:lstStyle>
            <a:lvl1pPr algn="r">
              <a:defRPr>
                <a:solidFill>
                  <a:schemeClr val="tx2"/>
                </a:solidFill>
              </a:defRPr>
            </a:lvl1pPr>
          </a:lstStyle>
          <a:p>
            <a:pPr algn="r" eaLnBrk="1" latinLnBrk="0" hangingPunct="1"/>
            <a:endParaRPr kumimoji="0" lang="en-US" dirty="0">
              <a:solidFill>
                <a:schemeClr val="tx2"/>
              </a:solidFill>
            </a:endParaRPr>
          </a:p>
        </p:txBody>
      </p:sp>
      <p:sp>
        <p:nvSpPr>
          <p:cNvPr id="29" name="Slide Number Placeholder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extLst>
      <p:ext uri="{BB962C8B-B14F-4D97-AF65-F5344CB8AC3E}">
        <p14:creationId xmlns:p14="http://schemas.microsoft.com/office/powerpoint/2010/main" val="304395050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3A271A1-F6D6-438B-A432-4747EE7ECD40}" type="datetimeFigureOut">
              <a:rPr lang="en-US" smtClean="0"/>
              <a:pPr/>
              <a:t>2/9/2022</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F0C94032-CD4C-4C25-B0C2-CEC720522D92}" type="slidenum">
              <a:rPr kumimoji="0" lang="en-US" smtClean="0"/>
              <a:pPr/>
              <a:t>‹#›</a:t>
            </a:fld>
            <a:endParaRPr kumimoji="0" lang="en-US"/>
          </a:p>
        </p:txBody>
      </p:sp>
    </p:spTree>
    <p:extLst>
      <p:ext uri="{BB962C8B-B14F-4D97-AF65-F5344CB8AC3E}">
        <p14:creationId xmlns:p14="http://schemas.microsoft.com/office/powerpoint/2010/main" val="1628586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609603"/>
            <a:ext cx="27432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609600"/>
            <a:ext cx="74168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8737600" y="6248405"/>
            <a:ext cx="2946400" cy="365125"/>
          </a:xfrm>
        </p:spPr>
        <p:txBody>
          <a:bodyPr/>
          <a:lstStyle/>
          <a:p>
            <a:fld id="{23A271A1-F6D6-438B-A432-4747EE7ECD40}" type="datetimeFigureOut">
              <a:rPr lang="en-US" smtClean="0"/>
              <a:pPr/>
              <a:t>2/9/2022</a:t>
            </a:fld>
            <a:endParaRPr lang="en-US" dirty="0"/>
          </a:p>
        </p:txBody>
      </p:sp>
      <p:sp>
        <p:nvSpPr>
          <p:cNvPr id="5" name="Footer Placeholder 4"/>
          <p:cNvSpPr>
            <a:spLocks noGrp="1"/>
          </p:cNvSpPr>
          <p:nvPr>
            <p:ph type="ftr" sz="quarter" idx="11"/>
          </p:nvPr>
        </p:nvSpPr>
        <p:spPr>
          <a:xfrm>
            <a:off x="609603" y="6248210"/>
            <a:ext cx="7431311" cy="365125"/>
          </a:xfrm>
        </p:spPr>
        <p:txBody>
          <a:bodyPr/>
          <a:lstStyle/>
          <a:p>
            <a:endParaRPr kumimoji="0" lang="en-US" dirty="0"/>
          </a:p>
        </p:txBody>
      </p:sp>
      <p:sp>
        <p:nvSpPr>
          <p:cNvPr id="7" name="Rectangle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p:nvSpPr>
          <p:cNvPr id="8" name="Rectangle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p:nvSpPr>
          <p:cNvPr id="9" name="Rectangle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p:nvSpPr>
          <p:cNvPr id="6" name="Slide Number Placeholder 5"/>
          <p:cNvSpPr>
            <a:spLocks noGrp="1"/>
          </p:cNvSpPr>
          <p:nvPr>
            <p:ph type="sldNum" sz="quarter" idx="12"/>
          </p:nvPr>
        </p:nvSpPr>
        <p:spPr>
          <a:xfrm rot="5400000">
            <a:off x="8075084" y="103716"/>
            <a:ext cx="533400" cy="325968"/>
          </a:xfrm>
        </p:spPr>
        <p:txBody>
          <a:bodyPr/>
          <a:lstStyle/>
          <a:p>
            <a:fld id="{F0C94032-CD4C-4C25-B0C2-CEC720522D92}" type="slidenum">
              <a:rPr kumimoji="0" lang="en-US" smtClean="0"/>
              <a:pPr/>
              <a:t>‹#›</a:t>
            </a:fld>
            <a:endParaRPr kumimoji="0" lang="en-US" dirty="0"/>
          </a:p>
        </p:txBody>
      </p:sp>
    </p:spTree>
    <p:extLst>
      <p:ext uri="{BB962C8B-B14F-4D97-AF65-F5344CB8AC3E}">
        <p14:creationId xmlns:p14="http://schemas.microsoft.com/office/powerpoint/2010/main" val="3577916371"/>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structionsl Slide">
    <p:spTree>
      <p:nvGrpSpPr>
        <p:cNvPr id="1" name=""/>
        <p:cNvGrpSpPr/>
        <p:nvPr/>
      </p:nvGrpSpPr>
      <p:grpSpPr>
        <a:xfrm>
          <a:off x="0" y="0"/>
          <a:ext cx="0" cy="0"/>
          <a:chOff x="0" y="0"/>
          <a:chExt cx="0" cy="0"/>
        </a:xfrm>
      </p:grpSpPr>
      <p:sp>
        <p:nvSpPr>
          <p:cNvPr id="24" name="Slide Number Placeholder 5"/>
          <p:cNvSpPr>
            <a:spLocks noGrp="1"/>
          </p:cNvSpPr>
          <p:nvPr>
            <p:ph type="sldNum" sz="quarter" idx="4"/>
          </p:nvPr>
        </p:nvSpPr>
        <p:spPr>
          <a:xfrm>
            <a:off x="10436045" y="6528815"/>
            <a:ext cx="1278151" cy="228600"/>
          </a:xfrm>
          <a:prstGeom prst="rect">
            <a:avLst/>
          </a:prstGeom>
        </p:spPr>
        <p:txBody>
          <a:bodyPr vert="horz" lIns="91440" tIns="45720" rIns="91440" bIns="45720" rtlCol="0" anchor="ctr"/>
          <a:lstStyle>
            <a:lvl1pPr algn="r">
              <a:defRPr sz="900" b="1">
                <a:solidFill>
                  <a:schemeClr val="tx2"/>
                </a:solidFill>
              </a:defRPr>
            </a:lvl1pPr>
          </a:lstStyle>
          <a:p>
            <a:fld id="{40BFEAB2-FD83-41F2-9787-AD5D1A1760CD}" type="slidenum">
              <a:rPr lang="en-US" smtClean="0"/>
              <a:pPr/>
              <a:t>‹#›</a:t>
            </a:fld>
            <a:endParaRPr lang="en-US"/>
          </a:p>
        </p:txBody>
      </p:sp>
      <p:sp>
        <p:nvSpPr>
          <p:cNvPr id="3" name="Content Placeholder 2"/>
          <p:cNvSpPr>
            <a:spLocks noGrp="1"/>
          </p:cNvSpPr>
          <p:nvPr>
            <p:ph sz="quarter" idx="10"/>
          </p:nvPr>
        </p:nvSpPr>
        <p:spPr>
          <a:xfrm>
            <a:off x="475488" y="1371600"/>
            <a:ext cx="11379200" cy="4616450"/>
          </a:xfrm>
        </p:spPr>
        <p:txBody>
          <a:bodyPr/>
          <a:lstStyle/>
          <a:p>
            <a:pPr lvl="0"/>
            <a:r>
              <a:rPr lang="en-US"/>
              <a:t>Edit Master text styles</a:t>
            </a:r>
          </a:p>
          <a:p>
            <a:pPr lvl="1"/>
            <a:r>
              <a:rPr lang="en-US"/>
              <a:t>Second level</a:t>
            </a:r>
          </a:p>
          <a:p>
            <a:pPr lvl="2"/>
            <a:r>
              <a:rPr lang="en-US"/>
              <a:t>Third level</a:t>
            </a:r>
          </a:p>
        </p:txBody>
      </p:sp>
      <p:sp>
        <p:nvSpPr>
          <p:cNvPr id="10" name="Title 1"/>
          <p:cNvSpPr>
            <a:spLocks noGrp="1"/>
          </p:cNvSpPr>
          <p:nvPr>
            <p:ph type="title"/>
          </p:nvPr>
        </p:nvSpPr>
        <p:spPr>
          <a:xfrm>
            <a:off x="1962913" y="274321"/>
            <a:ext cx="9907035" cy="822960"/>
          </a:xfrm>
        </p:spPr>
        <p:txBody>
          <a:bodyPr/>
          <a:lstStyle>
            <a:lvl1pPr>
              <a:defRPr>
                <a:solidFill>
                  <a:schemeClr val="tx2"/>
                </a:solidFill>
              </a:defRPr>
            </a:lvl1pPr>
          </a:lstStyle>
          <a:p>
            <a:r>
              <a:rPr lang="en-US"/>
              <a:t>Click to edit Master title style</a:t>
            </a:r>
          </a:p>
        </p:txBody>
      </p:sp>
      <p:pic>
        <p:nvPicPr>
          <p:cNvPr id="9" name="Picture 8" descr="A close up of a sign&#10;&#10;Description automatically generated">
            <a:extLst>
              <a:ext uri="{FF2B5EF4-FFF2-40B4-BE49-F238E27FC236}">
                <a16:creationId xmlns:a16="http://schemas.microsoft.com/office/drawing/2014/main" id="{20E0FA0B-E922-D649-BCC5-C8D22D94687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5847" y="343719"/>
            <a:ext cx="1173021" cy="879766"/>
          </a:xfrm>
          <a:prstGeom prst="rect">
            <a:avLst/>
          </a:prstGeom>
        </p:spPr>
      </p:pic>
    </p:spTree>
    <p:extLst>
      <p:ext uri="{BB962C8B-B14F-4D97-AF65-F5344CB8AC3E}">
        <p14:creationId xmlns:p14="http://schemas.microsoft.com/office/powerpoint/2010/main" val="1689625929"/>
      </p:ext>
    </p:extLst>
  </p:cSld>
  <p:clrMapOvr>
    <a:masterClrMapping/>
  </p:clrMapOvr>
  <p:extLst>
    <p:ext uri="{DCECCB84-F9BA-43D5-87BE-67443E8EF086}">
      <p15:sldGuideLst xmlns:p15="http://schemas.microsoft.com/office/powerpoint/2012/main">
        <p15:guide id="0" orient="horz" pos="206">
          <p15:clr>
            <a:srgbClr val="FBAE40"/>
          </p15:clr>
        </p15:guide>
        <p15:guide id="2" orient="horz" pos="377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lstStyle>
            <a:lvl1pPr algn="ctr">
              <a:defRPr sz="3600"/>
            </a:lvl1pPr>
          </a:lstStyle>
          <a:p>
            <a:r>
              <a:rPr kumimoji="0" lang="en-US" dirty="0"/>
              <a:t>Click to edit Master title style</a:t>
            </a:r>
          </a:p>
        </p:txBody>
      </p:sp>
      <p:sp>
        <p:nvSpPr>
          <p:cNvPr id="4" name="Date Placeholder 3"/>
          <p:cNvSpPr>
            <a:spLocks noGrp="1"/>
          </p:cNvSpPr>
          <p:nvPr>
            <p:ph type="dt" sz="half" idx="10"/>
          </p:nvPr>
        </p:nvSpPr>
        <p:spPr/>
        <p:txBody>
          <a:bodyPr/>
          <a:lstStyle/>
          <a:p>
            <a:fld id="{23A271A1-F6D6-438B-A432-4747EE7ECD40}" type="datetimeFigureOut">
              <a:rPr lang="en-US" smtClean="0"/>
              <a:pPr/>
              <a:t>2/9/2022</a:t>
            </a:fld>
            <a:endParaRPr lang="en-US" dirty="0"/>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8" name="Content Placeholder 7"/>
          <p:cNvSpPr>
            <a:spLocks noGrp="1"/>
          </p:cNvSpPr>
          <p:nvPr>
            <p:ph sz="quarter" idx="1"/>
          </p:nvPr>
        </p:nvSpPr>
        <p:spPr>
          <a:xfrm>
            <a:off x="816864" y="1600200"/>
            <a:ext cx="10871200" cy="4495800"/>
          </a:xfrm>
        </p:spPr>
        <p:txBody>
          <a:bodyPr/>
          <a:lstStyle>
            <a:lvl1pPr>
              <a:defRPr sz="2400"/>
            </a:lvl1pPr>
            <a:lvl2pPr>
              <a:defRPr sz="2100"/>
            </a:lvl2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2112633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828802" y="2743200"/>
            <a:ext cx="9497484" cy="1673225"/>
          </a:xfrm>
        </p:spPr>
        <p:txBody>
          <a:bodyPr anchor="t"/>
          <a:lstStyle>
            <a:lvl1pPr marL="0" indent="0">
              <a:buNone/>
              <a:defRPr sz="2100">
                <a:solidFill>
                  <a:schemeClr val="tx2"/>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Rectangle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Rectangle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 name="Title 1"/>
          <p:cNvSpPr>
            <a:spLocks noGrp="1"/>
          </p:cNvSpPr>
          <p:nvPr>
            <p:ph type="title"/>
          </p:nvPr>
        </p:nvSpPr>
        <p:spPr>
          <a:xfrm>
            <a:off x="1828800" y="1600200"/>
            <a:ext cx="10160000" cy="990600"/>
          </a:xfrm>
        </p:spPr>
        <p:txBody>
          <a:bodyPr/>
          <a:lstStyle>
            <a:lvl1pPr algn="l">
              <a:buNone/>
              <a:defRPr sz="33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23A271A1-F6D6-438B-A432-4747EE7ECD40}" type="datetimeFigureOut">
              <a:rPr lang="en-US" smtClean="0"/>
              <a:pPr/>
              <a:t>2/9/2022</a:t>
            </a:fld>
            <a:endParaRPr lang="en-US"/>
          </a:p>
        </p:txBody>
      </p:sp>
      <p:sp>
        <p:nvSpPr>
          <p:cNvPr id="13" name="Slide Number Placeholder 12"/>
          <p:cNvSpPr>
            <a:spLocks noGrp="1"/>
          </p:cNvSpPr>
          <p:nvPr>
            <p:ph type="sldNum" sz="quarter" idx="11"/>
          </p:nvPr>
        </p:nvSpPr>
        <p:spPr>
          <a:xfrm>
            <a:off x="0" y="1752600"/>
            <a:ext cx="1727200" cy="701676"/>
          </a:xfrm>
        </p:spPr>
        <p:txBody>
          <a:bodyPr>
            <a:noAutofit/>
          </a:bodyPr>
          <a:lstStyle>
            <a:lvl1pPr>
              <a:defRPr sz="1800">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800" dirty="0">
              <a:solidFill>
                <a:srgbClr val="FFFFFF"/>
              </a:solidFill>
            </a:endParaRPr>
          </a:p>
        </p:txBody>
      </p:sp>
      <p:sp>
        <p:nvSpPr>
          <p:cNvPr id="14" name="Footer Placeholder 13"/>
          <p:cNvSpPr>
            <a:spLocks noGrp="1"/>
          </p:cNvSpPr>
          <p:nvPr>
            <p:ph type="ftr" sz="quarter" idx="12"/>
          </p:nvPr>
        </p:nvSpPr>
        <p:spPr/>
        <p:txBody>
          <a:bodyPr/>
          <a:lstStyle/>
          <a:p>
            <a:endParaRPr kumimoji="0" lang="en-US"/>
          </a:p>
        </p:txBody>
      </p:sp>
    </p:spTree>
    <p:extLst>
      <p:ext uri="{BB962C8B-B14F-4D97-AF65-F5344CB8AC3E}">
        <p14:creationId xmlns:p14="http://schemas.microsoft.com/office/powerpoint/2010/main" val="195982838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kumimoji="0" lang="en-US" dirty="0"/>
              <a:t>Click to edit Master title style</a:t>
            </a:r>
          </a:p>
        </p:txBody>
      </p:sp>
      <p:sp>
        <p:nvSpPr>
          <p:cNvPr id="9" name="Content Placeholder 8"/>
          <p:cNvSpPr>
            <a:spLocks noGrp="1"/>
          </p:cNvSpPr>
          <p:nvPr>
            <p:ph sz="quarter" idx="1"/>
          </p:nvPr>
        </p:nvSpPr>
        <p:spPr>
          <a:xfrm>
            <a:off x="812800" y="1589567"/>
            <a:ext cx="5181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459868" y="1589567"/>
            <a:ext cx="5181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23A271A1-F6D6-438B-A432-4747EE7ECD40}" type="datetimeFigureOut">
              <a:rPr lang="en-US" smtClean="0"/>
              <a:pPr/>
              <a:t>2/9/2022</a:t>
            </a:fld>
            <a:endParaRPr lang="en-US"/>
          </a:p>
        </p:txBody>
      </p:sp>
      <p:sp>
        <p:nvSpPr>
          <p:cNvPr id="10" name="Slide Number Placeholder 9"/>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2" name="Footer Placeholder 11"/>
          <p:cNvSpPr>
            <a:spLocks noGrp="1"/>
          </p:cNvSpPr>
          <p:nvPr>
            <p:ph type="ftr" sz="quarter" idx="17"/>
          </p:nvPr>
        </p:nvSpPr>
        <p:spPr/>
        <p:txBody>
          <a:bodyPr rtlCol="0"/>
          <a:lstStyle/>
          <a:p>
            <a:endParaRPr kumimoji="0" lang="en-US"/>
          </a:p>
        </p:txBody>
      </p:sp>
    </p:spTree>
    <p:extLst>
      <p:ext uri="{BB962C8B-B14F-4D97-AF65-F5344CB8AC3E}">
        <p14:creationId xmlns:p14="http://schemas.microsoft.com/office/powerpoint/2010/main" val="1919161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11200" y="273050"/>
            <a:ext cx="108712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812800" y="24384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6400800" y="24384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23A271A1-F6D6-438B-A432-4747EE7ECD40}" type="datetimeFigureOut">
              <a:rPr lang="en-US" smtClean="0"/>
              <a:pPr/>
              <a:t>2/9/2022</a:t>
            </a:fld>
            <a:endParaRPr lang="en-US"/>
          </a:p>
        </p:txBody>
      </p:sp>
      <p:sp>
        <p:nvSpPr>
          <p:cNvPr id="12" name="Slide Number Placeholder 11"/>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4" name="Footer Placeholder 13"/>
          <p:cNvSpPr>
            <a:spLocks noGrp="1"/>
          </p:cNvSpPr>
          <p:nvPr>
            <p:ph type="ftr" sz="quarter" idx="17"/>
          </p:nvPr>
        </p:nvSpPr>
        <p:spPr/>
        <p:txBody>
          <a:bodyPr rtlCol="0"/>
          <a:lstStyle/>
          <a:p>
            <a:endParaRPr kumimoji="0" lang="en-US"/>
          </a:p>
        </p:txBody>
      </p:sp>
      <p:sp>
        <p:nvSpPr>
          <p:cNvPr id="16" name="Text Placeholder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15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15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3589170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23A271A1-F6D6-438B-A432-4747EE7ECD40}" type="datetimeFigureOut">
              <a:rPr lang="en-US" smtClean="0"/>
              <a:pPr/>
              <a:t>2/9/2022</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Tree>
    <p:extLst>
      <p:ext uri="{BB962C8B-B14F-4D97-AF65-F5344CB8AC3E}">
        <p14:creationId xmlns:p14="http://schemas.microsoft.com/office/powerpoint/2010/main" val="68007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A271A1-F6D6-438B-A432-4747EE7ECD40}" type="datetimeFigureOut">
              <a:rPr lang="en-US" smtClean="0"/>
              <a:pPr/>
              <a:t>2/9/2022</a:t>
            </a:fld>
            <a:endParaRPr lang="en-US"/>
          </a:p>
        </p:txBody>
      </p:sp>
      <p:sp>
        <p:nvSpPr>
          <p:cNvPr id="3" name="Footer Placeholder 2"/>
          <p:cNvSpPr>
            <a:spLocks noGrp="1"/>
          </p:cNvSpPr>
          <p:nvPr>
            <p:ph type="ftr" sz="quarter" idx="11"/>
          </p:nvPr>
        </p:nvSpPr>
        <p:spPr/>
        <p:txBody>
          <a:bodyPr/>
          <a:lstStyle/>
          <a:p>
            <a:endParaRPr kumimoji="0" lang="en-US" dirty="0"/>
          </a:p>
        </p:txBody>
      </p:sp>
      <p:sp>
        <p:nvSpPr>
          <p:cNvPr id="4" name="Slide Number Placeholder 3"/>
          <p:cNvSpPr>
            <a:spLocks noGrp="1"/>
          </p:cNvSpPr>
          <p:nvPr>
            <p:ph type="sldNum" sz="quarter" idx="12"/>
          </p:nvPr>
        </p:nvSpPr>
        <p:spPr>
          <a:xfrm>
            <a:off x="0" y="6248400"/>
            <a:ext cx="7112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extLst>
      <p:ext uri="{BB962C8B-B14F-4D97-AF65-F5344CB8AC3E}">
        <p14:creationId xmlns:p14="http://schemas.microsoft.com/office/powerpoint/2010/main" val="913352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3050"/>
            <a:ext cx="10769600" cy="869950"/>
          </a:xfrm>
        </p:spPr>
        <p:txBody>
          <a:bodyPr anchor="ctr"/>
          <a:lstStyle>
            <a:lvl1pPr algn="l">
              <a:buNone/>
              <a:defRPr sz="3300" b="0"/>
            </a:lvl1pPr>
          </a:lstStyle>
          <a:p>
            <a:r>
              <a:rPr kumimoji="0" lang="en-US"/>
              <a:t>Click to edit Master title style</a:t>
            </a:r>
          </a:p>
        </p:txBody>
      </p:sp>
      <p:sp>
        <p:nvSpPr>
          <p:cNvPr id="5" name="Date Placeholder 4"/>
          <p:cNvSpPr>
            <a:spLocks noGrp="1"/>
          </p:cNvSpPr>
          <p:nvPr>
            <p:ph type="dt" sz="half" idx="10"/>
          </p:nvPr>
        </p:nvSpPr>
        <p:spPr/>
        <p:txBody>
          <a:bodyPr/>
          <a:lstStyle/>
          <a:p>
            <a:fld id="{23A271A1-F6D6-438B-A432-4747EE7ECD40}" type="datetimeFigureOut">
              <a:rPr lang="en-US" smtClean="0"/>
              <a:pPr/>
              <a:t>2/9/2022</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750"/>
              </a:spcAft>
              <a:buNone/>
              <a:defRPr sz="1350"/>
            </a:lvl1pPr>
            <a:lvl2pPr>
              <a:buNone/>
              <a:defRPr sz="900"/>
            </a:lvl2pPr>
            <a:lvl3pPr>
              <a:buNone/>
              <a:defRPr sz="750"/>
            </a:lvl3pPr>
            <a:lvl4pPr>
              <a:buNone/>
              <a:defRPr sz="675"/>
            </a:lvl4pPr>
            <a:lvl5pPr>
              <a:buNone/>
              <a:defRPr sz="675"/>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3149600" y="1752600"/>
            <a:ext cx="85344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534739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2133600" y="5486400"/>
            <a:ext cx="9753600" cy="685800"/>
          </a:xfrm>
        </p:spPr>
        <p:txBody>
          <a:bodyPr/>
          <a:lstStyle>
            <a:lvl1pPr marL="0" indent="0">
              <a:buFontTx/>
              <a:buNone/>
              <a:defRPr sz="1275"/>
            </a:lvl1pPr>
            <a:lvl2pPr>
              <a:buFontTx/>
              <a:buNone/>
              <a:defRPr sz="900"/>
            </a:lvl2pPr>
            <a:lvl3pPr>
              <a:buFontTx/>
              <a:buNone/>
              <a:defRPr sz="750"/>
            </a:lvl3pPr>
            <a:lvl4pPr>
              <a:buFontTx/>
              <a:buNone/>
              <a:defRPr sz="675"/>
            </a:lvl4pPr>
            <a:lvl5pPr>
              <a:buFontTx/>
              <a:buNone/>
              <a:defRPr sz="675"/>
            </a:lvl5pPr>
          </a:lstStyle>
          <a:p>
            <a:pPr lvl="0" eaLnBrk="1" latinLnBrk="0" hangingPunct="1"/>
            <a:r>
              <a:rPr kumimoji="0" lang="en-US"/>
              <a:t>Click to edit Master text styles</a:t>
            </a:r>
          </a:p>
        </p:txBody>
      </p:sp>
      <p:sp>
        <p:nvSpPr>
          <p:cNvPr id="8" name="Rectangle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Rectangle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0" name="Rectangle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 name="Title 1"/>
          <p:cNvSpPr>
            <a:spLocks noGrp="1"/>
          </p:cNvSpPr>
          <p:nvPr>
            <p:ph type="title"/>
          </p:nvPr>
        </p:nvSpPr>
        <p:spPr>
          <a:xfrm>
            <a:off x="2133600" y="4648200"/>
            <a:ext cx="9753600" cy="685800"/>
          </a:xfrm>
        </p:spPr>
        <p:txBody>
          <a:bodyPr anchor="ctr"/>
          <a:lstStyle>
            <a:lvl1pPr algn="l">
              <a:buNone/>
              <a:defRPr sz="2100" b="0">
                <a:solidFill>
                  <a:srgbClr val="FFFFFF"/>
                </a:solidFill>
              </a:defRPr>
            </a:lvl1pPr>
          </a:lstStyle>
          <a:p>
            <a:r>
              <a:rPr kumimoji="0" lang="en-US"/>
              <a:t>Click to edit Master title style</a:t>
            </a:r>
          </a:p>
        </p:txBody>
      </p:sp>
      <p:sp>
        <p:nvSpPr>
          <p:cNvPr id="11" name="Rectangle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2" name="Date Placeholder 11"/>
          <p:cNvSpPr>
            <a:spLocks noGrp="1"/>
          </p:cNvSpPr>
          <p:nvPr>
            <p:ph type="dt" sz="half" idx="10"/>
          </p:nvPr>
        </p:nvSpPr>
        <p:spPr>
          <a:xfrm>
            <a:off x="8331200" y="6248403"/>
            <a:ext cx="3556000" cy="365125"/>
          </a:xfrm>
        </p:spPr>
        <p:txBody>
          <a:bodyPr rtlCol="0"/>
          <a:lstStyle/>
          <a:p>
            <a:fld id="{23A271A1-F6D6-438B-A432-4747EE7ECD40}" type="datetimeFigureOut">
              <a:rPr lang="en-US" smtClean="0"/>
              <a:pPr/>
              <a:t>2/9/2022</a:t>
            </a:fld>
            <a:endParaRPr lang="en-US"/>
          </a:p>
        </p:txBody>
      </p:sp>
      <p:sp>
        <p:nvSpPr>
          <p:cNvPr id="13" name="Slide Number Placeholder 12"/>
          <p:cNvSpPr>
            <a:spLocks noGrp="1"/>
          </p:cNvSpPr>
          <p:nvPr>
            <p:ph type="sldNum" sz="quarter" idx="11"/>
          </p:nvPr>
        </p:nvSpPr>
        <p:spPr>
          <a:xfrm>
            <a:off x="0" y="4667249"/>
            <a:ext cx="1930400" cy="663578"/>
          </a:xfrm>
        </p:spPr>
        <p:txBody>
          <a:bodyPr rtlCol="0"/>
          <a:lstStyle>
            <a:lvl1pPr>
              <a:defRPr sz="2100"/>
            </a:lvl1pPr>
          </a:lstStyle>
          <a:p>
            <a:pPr algn="ctr" eaLnBrk="1" latinLnBrk="0" hangingPunct="1"/>
            <a:fld id="{F0C94032-CD4C-4C25-B0C2-CEC720522D92}" type="slidenum">
              <a:rPr kumimoji="0" lang="en-US" smtClean="0"/>
              <a:pPr algn="ctr" eaLnBrk="1" latinLnBrk="0" hangingPunct="1"/>
              <a:t>‹#›</a:t>
            </a:fld>
            <a:endParaRPr kumimoji="0" lang="en-US" sz="2100" dirty="0"/>
          </a:p>
        </p:txBody>
      </p:sp>
      <p:sp>
        <p:nvSpPr>
          <p:cNvPr id="14" name="Footer Placeholder 13"/>
          <p:cNvSpPr>
            <a:spLocks noGrp="1"/>
          </p:cNvSpPr>
          <p:nvPr>
            <p:ph type="ftr" sz="quarter" idx="12"/>
          </p:nvPr>
        </p:nvSpPr>
        <p:spPr>
          <a:xfrm>
            <a:off x="2133600" y="6248209"/>
            <a:ext cx="6096000" cy="365125"/>
          </a:xfrm>
        </p:spPr>
        <p:txBody>
          <a:bodyPr rtlCol="0"/>
          <a:lstStyle/>
          <a:p>
            <a:endParaRPr kumimoji="0" lang="en-US" dirty="0"/>
          </a:p>
        </p:txBody>
      </p:sp>
      <p:sp>
        <p:nvSpPr>
          <p:cNvPr id="3" name="Picture Placeholder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2400"/>
            </a:lvl1pPr>
          </a:lstStyle>
          <a:p>
            <a:r>
              <a:rPr kumimoji="0" lang="en-US"/>
              <a:t>Click icon to add picture</a:t>
            </a:r>
            <a:endParaRPr kumimoji="0" lang="en-US" dirty="0"/>
          </a:p>
        </p:txBody>
      </p:sp>
    </p:spTree>
    <p:extLst>
      <p:ext uri="{BB962C8B-B14F-4D97-AF65-F5344CB8AC3E}">
        <p14:creationId xmlns:p14="http://schemas.microsoft.com/office/powerpoint/2010/main" val="74925970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812800" y="228600"/>
            <a:ext cx="108712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128000" y="6248403"/>
            <a:ext cx="3556000" cy="365125"/>
          </a:xfrm>
          <a:prstGeom prst="rect">
            <a:avLst/>
          </a:prstGeom>
        </p:spPr>
        <p:txBody>
          <a:bodyPr vert="horz" anchor="ctr" anchorCtr="0"/>
          <a:lstStyle>
            <a:lvl1pPr algn="l" eaLnBrk="1" latinLnBrk="0" hangingPunct="1">
              <a:defRPr kumimoji="0" sz="1050">
                <a:solidFill>
                  <a:schemeClr val="tx2"/>
                </a:solidFill>
              </a:defRPr>
            </a:lvl1pPr>
          </a:lstStyle>
          <a:p>
            <a:fld id="{23A271A1-F6D6-438B-A432-4747EE7ECD40}" type="datetimeFigureOut">
              <a:rPr lang="en-US" smtClean="0"/>
              <a:pPr/>
              <a:t>2/9/2022</a:t>
            </a:fld>
            <a:endParaRPr lang="en-US" sz="1050" dirty="0">
              <a:solidFill>
                <a:schemeClr val="tx2"/>
              </a:solidFill>
            </a:endParaRPr>
          </a:p>
        </p:txBody>
      </p:sp>
      <p:sp>
        <p:nvSpPr>
          <p:cNvPr id="3" name="Footer Placeholder 2"/>
          <p:cNvSpPr>
            <a:spLocks noGrp="1"/>
          </p:cNvSpPr>
          <p:nvPr>
            <p:ph type="ftr" sz="quarter" idx="3"/>
          </p:nvPr>
        </p:nvSpPr>
        <p:spPr>
          <a:xfrm>
            <a:off x="812802" y="6248209"/>
            <a:ext cx="7228111" cy="365125"/>
          </a:xfrm>
          <a:prstGeom prst="rect">
            <a:avLst/>
          </a:prstGeom>
        </p:spPr>
        <p:txBody>
          <a:bodyPr vert="horz" anchor="ctr"/>
          <a:lstStyle>
            <a:lvl1pPr algn="r" eaLnBrk="1" latinLnBrk="0" hangingPunct="1">
              <a:defRPr kumimoji="0" sz="1050">
                <a:solidFill>
                  <a:schemeClr val="tx2"/>
                </a:solidFill>
              </a:defRPr>
            </a:lvl1pPr>
          </a:lstStyle>
          <a:p>
            <a:pPr algn="r" eaLnBrk="1" latinLnBrk="0" hangingPunct="1"/>
            <a:endParaRPr kumimoji="0" lang="en-US" sz="1050" dirty="0">
              <a:solidFill>
                <a:schemeClr val="tx2"/>
              </a:solidFill>
            </a:endParaRPr>
          </a:p>
        </p:txBody>
      </p:sp>
      <p:sp>
        <p:nvSpPr>
          <p:cNvPr id="7" name="Rectangle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Rectangle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Rectangle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3" name="Slide Number Placeholder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050" b="1">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050" b="1" dirty="0">
              <a:solidFill>
                <a:srgbClr val="FFFFFF"/>
              </a:solidFill>
            </a:endParaRPr>
          </a:p>
        </p:txBody>
      </p:sp>
    </p:spTree>
    <p:extLst>
      <p:ext uri="{BB962C8B-B14F-4D97-AF65-F5344CB8AC3E}">
        <p14:creationId xmlns:p14="http://schemas.microsoft.com/office/powerpoint/2010/main" val="39992368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3300" kern="1200">
          <a:solidFill>
            <a:schemeClr val="tx2"/>
          </a:solidFill>
          <a:latin typeface="+mj-lt"/>
          <a:ea typeface="+mj-ea"/>
          <a:cs typeface="+mj-cs"/>
        </a:defRPr>
      </a:lvl1pPr>
    </p:titleStyle>
    <p:body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jf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0876" y="1714143"/>
            <a:ext cx="8905026" cy="4273702"/>
          </a:xfrm>
        </p:spPr>
        <p:txBody>
          <a:bodyPr>
            <a:noAutofit/>
          </a:bodyPr>
          <a:lstStyle/>
          <a:p>
            <a:pPr algn="ctr"/>
            <a:br>
              <a:rPr lang="en-US" sz="4950" dirty="0"/>
            </a:br>
            <a:br>
              <a:rPr lang="en-US" sz="4950" dirty="0"/>
            </a:br>
            <a:br>
              <a:rPr lang="en-US" sz="4950" dirty="0"/>
            </a:br>
            <a:br>
              <a:rPr lang="en-US" sz="4950" dirty="0"/>
            </a:br>
            <a:r>
              <a:rPr lang="en-US" sz="5400" cap="small" dirty="0"/>
              <a:t>Using </a:t>
            </a:r>
            <a:br>
              <a:rPr lang="en-US" sz="5400" cap="small" dirty="0"/>
            </a:br>
            <a:r>
              <a:rPr lang="en-US" sz="5400" cap="small" dirty="0"/>
              <a:t>Poll Everywhere </a:t>
            </a:r>
            <a:br>
              <a:rPr lang="en-US" sz="5400" cap="small" dirty="0"/>
            </a:br>
            <a:r>
              <a:rPr lang="en-US" sz="5400" cap="small" dirty="0"/>
              <a:t>in Classroom</a:t>
            </a:r>
            <a:br>
              <a:rPr lang="en-US" sz="5400" cap="small" dirty="0"/>
            </a:br>
            <a:br>
              <a:rPr lang="en-US" sz="5400" cap="small" dirty="0"/>
            </a:br>
            <a:r>
              <a:rPr kumimoji="0" lang="en-US" sz="2800" b="0" i="0" u="none" strike="noStrike" kern="1200" cap="all" spc="0" normalizeH="0" baseline="0" noProof="0" dirty="0">
                <a:ln>
                  <a:noFill/>
                </a:ln>
                <a:solidFill>
                  <a:srgbClr val="FFFFFF"/>
                </a:solidFill>
                <a:effectLst/>
                <a:uLnTx/>
                <a:uFillTx/>
                <a:latin typeface="Tw Cen MT"/>
                <a:ea typeface="+mj-ea"/>
                <a:cs typeface="+mj-cs"/>
              </a:rPr>
              <a:t>McGraw-Hill Webinar, Feb 11, 2022</a:t>
            </a:r>
            <a:br>
              <a:rPr lang="en-US" sz="4950" dirty="0"/>
            </a:br>
            <a:endParaRPr lang="en-US" sz="2700" dirty="0"/>
          </a:p>
        </p:txBody>
      </p:sp>
      <p:sp>
        <p:nvSpPr>
          <p:cNvPr id="3" name="Subtitle 2"/>
          <p:cNvSpPr>
            <a:spLocks noGrp="1"/>
          </p:cNvSpPr>
          <p:nvPr>
            <p:ph type="subTitle" idx="1"/>
          </p:nvPr>
        </p:nvSpPr>
        <p:spPr>
          <a:xfrm>
            <a:off x="3657600" y="6076123"/>
            <a:ext cx="8213697" cy="479877"/>
          </a:xfrm>
        </p:spPr>
        <p:txBody>
          <a:bodyPr>
            <a:noAutofit/>
          </a:bodyPr>
          <a:lstStyle/>
          <a:p>
            <a:pPr algn="ctr"/>
            <a:r>
              <a:rPr lang="en-US" sz="2800" dirty="0"/>
              <a:t>Tom Patterson, author of McGraw-Hill’s We The People</a:t>
            </a:r>
          </a:p>
        </p:txBody>
      </p:sp>
    </p:spTree>
    <p:extLst>
      <p:ext uri="{BB962C8B-B14F-4D97-AF65-F5344CB8AC3E}">
        <p14:creationId xmlns:p14="http://schemas.microsoft.com/office/powerpoint/2010/main" val="3078596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7EFF6-46A5-43CF-8539-A0A6F3C501E1}"/>
              </a:ext>
            </a:extLst>
          </p:cNvPr>
          <p:cNvSpPr>
            <a:spLocks noGrp="1"/>
          </p:cNvSpPr>
          <p:nvPr>
            <p:ph type="title"/>
          </p:nvPr>
        </p:nvSpPr>
        <p:spPr/>
        <p:txBody>
          <a:bodyPr>
            <a:normAutofit/>
          </a:bodyPr>
          <a:lstStyle/>
          <a:p>
            <a:r>
              <a:rPr lang="en-US" sz="4000" b="1" dirty="0">
                <a:solidFill>
                  <a:srgbClr val="C00000"/>
                </a:solidFill>
              </a:rPr>
              <a:t>Example warm-up question</a:t>
            </a:r>
          </a:p>
        </p:txBody>
      </p:sp>
      <p:sp>
        <p:nvSpPr>
          <p:cNvPr id="3" name="Content Placeholder 2">
            <a:extLst>
              <a:ext uri="{FF2B5EF4-FFF2-40B4-BE49-F238E27FC236}">
                <a16:creationId xmlns:a16="http://schemas.microsoft.com/office/drawing/2014/main" id="{4CC05AD7-A309-463F-9BA3-60C0D9563424}"/>
              </a:ext>
            </a:extLst>
          </p:cNvPr>
          <p:cNvSpPr>
            <a:spLocks noGrp="1"/>
          </p:cNvSpPr>
          <p:nvPr>
            <p:ph sz="quarter" idx="1"/>
          </p:nvPr>
        </p:nvSpPr>
        <p:spPr>
          <a:xfrm>
            <a:off x="1402081" y="1600200"/>
            <a:ext cx="9245600" cy="4495800"/>
          </a:xfrm>
        </p:spPr>
        <p:txBody>
          <a:bodyPr>
            <a:normAutofit/>
          </a:bodyPr>
          <a:lstStyle/>
          <a:p>
            <a:pPr marL="0" indent="0">
              <a:buNone/>
            </a:pPr>
            <a:r>
              <a:rPr lang="en-US" sz="3600" dirty="0"/>
              <a:t>Poll Everywhere can be used to generate a </a:t>
            </a:r>
            <a:r>
              <a:rPr lang="en-US" sz="3600" b="1" dirty="0"/>
              <a:t>Word Cloud.</a:t>
            </a:r>
          </a:p>
          <a:p>
            <a:pPr marL="0" indent="0">
              <a:buNone/>
            </a:pPr>
            <a:endParaRPr lang="en-US" sz="3600" dirty="0"/>
          </a:p>
          <a:p>
            <a:pPr marL="0" indent="0">
              <a:buNone/>
            </a:pPr>
            <a:r>
              <a:rPr lang="en-US" sz="3600" dirty="0"/>
              <a:t>In this case, I typically ask something along the lines of </a:t>
            </a:r>
            <a:r>
              <a:rPr lang="en-US" sz="3600" i="1" dirty="0"/>
              <a:t>“in one or two words, what comes to mind when you think about _________? </a:t>
            </a:r>
          </a:p>
        </p:txBody>
      </p:sp>
    </p:spTree>
    <p:extLst>
      <p:ext uri="{BB962C8B-B14F-4D97-AF65-F5344CB8AC3E}">
        <p14:creationId xmlns:p14="http://schemas.microsoft.com/office/powerpoint/2010/main" val="2911436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1EC74-972C-44E1-ACBA-DCE48D2C674A}"/>
              </a:ext>
            </a:extLst>
          </p:cNvPr>
          <p:cNvSpPr>
            <a:spLocks noGrp="1"/>
          </p:cNvSpPr>
          <p:nvPr>
            <p:ph type="title"/>
          </p:nvPr>
        </p:nvSpPr>
        <p:spPr>
          <a:xfrm>
            <a:off x="816864" y="228600"/>
            <a:ext cx="10871200" cy="990600"/>
          </a:xfrm>
        </p:spPr>
        <p:txBody>
          <a:bodyPr>
            <a:noAutofit/>
          </a:bodyPr>
          <a:lstStyle/>
          <a:p>
            <a:r>
              <a:rPr lang="en-US" b="1" dirty="0"/>
              <a:t>WHILE WAITING: </a:t>
            </a:r>
            <a:r>
              <a:rPr lang="en-US" b="1" dirty="0">
                <a:solidFill>
                  <a:srgbClr val="C00000"/>
                </a:solidFill>
              </a:rPr>
              <a:t>In one or two words, what comes to mind when you think of the federal bureaucracy?</a:t>
            </a:r>
          </a:p>
        </p:txBody>
      </p:sp>
      <p:pic>
        <p:nvPicPr>
          <p:cNvPr id="4" name="Content Placeholder 3">
            <a:extLst>
              <a:ext uri="{FF2B5EF4-FFF2-40B4-BE49-F238E27FC236}">
                <a16:creationId xmlns:a16="http://schemas.microsoft.com/office/drawing/2014/main" id="{DB485D88-1D2A-4D81-83F0-DA2F6A94D421}"/>
              </a:ext>
            </a:extLst>
          </p:cNvPr>
          <p:cNvPicPr>
            <a:picLocks noGrp="1" noChangeAspect="1"/>
          </p:cNvPicPr>
          <p:nvPr>
            <p:ph sz="quarter" idx="1"/>
          </p:nvPr>
        </p:nvPicPr>
        <p:blipFill>
          <a:blip r:embed="rId2"/>
          <a:stretch>
            <a:fillRect/>
          </a:stretch>
        </p:blipFill>
        <p:spPr>
          <a:xfrm>
            <a:off x="654657" y="1588494"/>
            <a:ext cx="10586720" cy="4886960"/>
          </a:xfrm>
          <a:prstGeom prst="rect">
            <a:avLst/>
          </a:prstGeom>
        </p:spPr>
      </p:pic>
    </p:spTree>
    <p:extLst>
      <p:ext uri="{BB962C8B-B14F-4D97-AF65-F5344CB8AC3E}">
        <p14:creationId xmlns:p14="http://schemas.microsoft.com/office/powerpoint/2010/main" val="301151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7EFF6-46A5-43CF-8539-A0A6F3C501E1}"/>
              </a:ext>
            </a:extLst>
          </p:cNvPr>
          <p:cNvSpPr>
            <a:spLocks noGrp="1"/>
          </p:cNvSpPr>
          <p:nvPr>
            <p:ph type="title"/>
          </p:nvPr>
        </p:nvSpPr>
        <p:spPr/>
        <p:txBody>
          <a:bodyPr>
            <a:normAutofit/>
          </a:bodyPr>
          <a:lstStyle/>
          <a:p>
            <a:r>
              <a:rPr lang="en-US" sz="4000" b="1" dirty="0">
                <a:solidFill>
                  <a:srgbClr val="C00000"/>
                </a:solidFill>
              </a:rPr>
              <a:t>Another warm-up question example</a:t>
            </a:r>
          </a:p>
        </p:txBody>
      </p:sp>
      <p:sp>
        <p:nvSpPr>
          <p:cNvPr id="3" name="Content Placeholder 2">
            <a:extLst>
              <a:ext uri="{FF2B5EF4-FFF2-40B4-BE49-F238E27FC236}">
                <a16:creationId xmlns:a16="http://schemas.microsoft.com/office/drawing/2014/main" id="{4CC05AD7-A309-463F-9BA3-60C0D9563424}"/>
              </a:ext>
            </a:extLst>
          </p:cNvPr>
          <p:cNvSpPr>
            <a:spLocks noGrp="1"/>
          </p:cNvSpPr>
          <p:nvPr>
            <p:ph sz="quarter" idx="1"/>
          </p:nvPr>
        </p:nvSpPr>
        <p:spPr>
          <a:xfrm>
            <a:off x="1402081" y="1600200"/>
            <a:ext cx="9245600" cy="4495800"/>
          </a:xfrm>
        </p:spPr>
        <p:txBody>
          <a:bodyPr>
            <a:normAutofit/>
          </a:bodyPr>
          <a:lstStyle/>
          <a:p>
            <a:pPr marL="0" indent="0">
              <a:buNone/>
            </a:pPr>
            <a:r>
              <a:rPr lang="en-US" sz="3600" dirty="0"/>
              <a:t>I sometimes ask a warm-up question designed to make a substantive point about the day’s topic. </a:t>
            </a:r>
          </a:p>
          <a:p>
            <a:pPr marL="0" indent="0">
              <a:buNone/>
            </a:pPr>
            <a:endParaRPr lang="en-US" sz="3600" dirty="0"/>
          </a:p>
          <a:p>
            <a:pPr marL="0" indent="0">
              <a:buNone/>
            </a:pPr>
            <a:r>
              <a:rPr lang="en-US" sz="3600" dirty="0"/>
              <a:t>Frequently it’s intended to counter a stereotype that students might have.</a:t>
            </a:r>
          </a:p>
        </p:txBody>
      </p:sp>
    </p:spTree>
    <p:extLst>
      <p:ext uri="{BB962C8B-B14F-4D97-AF65-F5344CB8AC3E}">
        <p14:creationId xmlns:p14="http://schemas.microsoft.com/office/powerpoint/2010/main" val="4259112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D63C7-7F3C-4876-AA56-7AABE2C5B82B}"/>
              </a:ext>
            </a:extLst>
          </p:cNvPr>
          <p:cNvSpPr>
            <a:spLocks noGrp="1"/>
          </p:cNvSpPr>
          <p:nvPr>
            <p:ph type="title"/>
          </p:nvPr>
        </p:nvSpPr>
        <p:spPr/>
        <p:txBody>
          <a:bodyPr>
            <a:noAutofit/>
          </a:bodyPr>
          <a:lstStyle/>
          <a:p>
            <a:r>
              <a:rPr lang="en-US" sz="4000" b="1" dirty="0"/>
              <a:t>WHILE WAITING: </a:t>
            </a:r>
            <a:r>
              <a:rPr lang="en-US" sz="4000" b="1" dirty="0">
                <a:solidFill>
                  <a:srgbClr val="C00000"/>
                </a:solidFill>
              </a:rPr>
              <a:t>What is </a:t>
            </a:r>
            <a:br>
              <a:rPr lang="en-US" sz="4000" b="1" dirty="0">
                <a:solidFill>
                  <a:srgbClr val="C00000"/>
                </a:solidFill>
              </a:rPr>
            </a:br>
            <a:r>
              <a:rPr lang="en-US" sz="4000" b="1" dirty="0">
                <a:solidFill>
                  <a:srgbClr val="C00000"/>
                </a:solidFill>
              </a:rPr>
              <a:t>the party loyalty of federal employees?</a:t>
            </a:r>
          </a:p>
        </p:txBody>
      </p:sp>
      <p:sp>
        <p:nvSpPr>
          <p:cNvPr id="3" name="Content Placeholder 2">
            <a:extLst>
              <a:ext uri="{FF2B5EF4-FFF2-40B4-BE49-F238E27FC236}">
                <a16:creationId xmlns:a16="http://schemas.microsoft.com/office/drawing/2014/main" id="{C4333573-A6B0-47FF-ADAD-5FA5F397DEA1}"/>
              </a:ext>
            </a:extLst>
          </p:cNvPr>
          <p:cNvSpPr>
            <a:spLocks noGrp="1"/>
          </p:cNvSpPr>
          <p:nvPr>
            <p:ph sz="quarter" idx="1"/>
          </p:nvPr>
        </p:nvSpPr>
        <p:spPr>
          <a:xfrm>
            <a:off x="1032386" y="1976284"/>
            <a:ext cx="10655677" cy="4119716"/>
          </a:xfrm>
        </p:spPr>
        <p:txBody>
          <a:bodyPr>
            <a:normAutofit/>
          </a:bodyPr>
          <a:lstStyle/>
          <a:p>
            <a:pPr marL="457200" indent="-457200">
              <a:buAutoNum type="arabicPeriod"/>
            </a:pPr>
            <a:r>
              <a:rPr lang="en-US" sz="3600" dirty="0"/>
              <a:t>Federal employees are heavily Democratic</a:t>
            </a:r>
          </a:p>
          <a:p>
            <a:pPr marL="457200" indent="-457200">
              <a:buAutoNum type="arabicPeriod"/>
            </a:pPr>
            <a:r>
              <a:rPr lang="en-US" sz="3600" dirty="0"/>
              <a:t>Federal employees are roughly evenly balanced between Democrats and Republicans</a:t>
            </a:r>
          </a:p>
          <a:p>
            <a:pPr marL="457200" indent="-457200">
              <a:buAutoNum type="arabicPeriod"/>
            </a:pPr>
            <a:r>
              <a:rPr lang="en-US" sz="3600" dirty="0"/>
              <a:t>Federal employees are heavily Republican</a:t>
            </a:r>
          </a:p>
        </p:txBody>
      </p:sp>
    </p:spTree>
    <p:extLst>
      <p:ext uri="{BB962C8B-B14F-4D97-AF65-F5344CB8AC3E}">
        <p14:creationId xmlns:p14="http://schemas.microsoft.com/office/powerpoint/2010/main" val="5736917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92838-29B3-4CEC-905C-E65D98FDEDBF}"/>
              </a:ext>
            </a:extLst>
          </p:cNvPr>
          <p:cNvSpPr>
            <a:spLocks noGrp="1"/>
          </p:cNvSpPr>
          <p:nvPr>
            <p:ph type="title"/>
          </p:nvPr>
        </p:nvSpPr>
        <p:spPr/>
        <p:txBody>
          <a:bodyPr/>
          <a:lstStyle/>
          <a:p>
            <a:r>
              <a:rPr lang="en-US" dirty="0"/>
              <a:t>POLL: </a:t>
            </a:r>
            <a:r>
              <a:rPr lang="en-US" dirty="0">
                <a:solidFill>
                  <a:srgbClr val="C00000"/>
                </a:solidFill>
              </a:rPr>
              <a:t>What is the party loyalty of federal employees?</a:t>
            </a:r>
            <a:endParaRPr lang="en-US" dirty="0"/>
          </a:p>
        </p:txBody>
      </p:sp>
      <p:graphicFrame>
        <p:nvGraphicFramePr>
          <p:cNvPr id="6" name="Content Placeholder 5">
            <a:extLst>
              <a:ext uri="{FF2B5EF4-FFF2-40B4-BE49-F238E27FC236}">
                <a16:creationId xmlns:a16="http://schemas.microsoft.com/office/drawing/2014/main" id="{749C7517-F2F1-4847-8743-F7F4C0FDEDF6}"/>
              </a:ext>
            </a:extLst>
          </p:cNvPr>
          <p:cNvGraphicFramePr>
            <a:graphicFrameLocks noGrp="1"/>
          </p:cNvGraphicFramePr>
          <p:nvPr>
            <p:ph sz="quarter" idx="1"/>
            <p:extLst>
              <p:ext uri="{D42A27DB-BD31-4B8C-83A1-F6EECF244321}">
                <p14:modId xmlns:p14="http://schemas.microsoft.com/office/powerpoint/2010/main" val="621545098"/>
              </p:ext>
            </p:extLst>
          </p:nvPr>
        </p:nvGraphicFramePr>
        <p:xfrm>
          <a:off x="776748" y="1553497"/>
          <a:ext cx="10912015" cy="454250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319848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E2178-F8D3-412E-A209-DAAFA9574961}"/>
              </a:ext>
            </a:extLst>
          </p:cNvPr>
          <p:cNvSpPr>
            <a:spLocks noGrp="1"/>
          </p:cNvSpPr>
          <p:nvPr>
            <p:ph type="title"/>
          </p:nvPr>
        </p:nvSpPr>
        <p:spPr/>
        <p:txBody>
          <a:bodyPr/>
          <a:lstStyle/>
          <a:p>
            <a:r>
              <a:rPr lang="en-US" dirty="0">
                <a:solidFill>
                  <a:srgbClr val="C00000"/>
                </a:solidFill>
              </a:rPr>
              <a:t>Party Identification of Federal Employees</a:t>
            </a:r>
          </a:p>
        </p:txBody>
      </p:sp>
      <p:graphicFrame>
        <p:nvGraphicFramePr>
          <p:cNvPr id="6" name="Content Placeholder 5">
            <a:extLst>
              <a:ext uri="{FF2B5EF4-FFF2-40B4-BE49-F238E27FC236}">
                <a16:creationId xmlns:a16="http://schemas.microsoft.com/office/drawing/2014/main" id="{00C2EF8F-2834-4D46-B708-025EE6775459}"/>
              </a:ext>
            </a:extLst>
          </p:cNvPr>
          <p:cNvGraphicFramePr>
            <a:graphicFrameLocks noGrp="1"/>
          </p:cNvGraphicFramePr>
          <p:nvPr>
            <p:ph sz="quarter" idx="1"/>
            <p:extLst>
              <p:ext uri="{D42A27DB-BD31-4B8C-83A1-F6EECF244321}">
                <p14:modId xmlns:p14="http://schemas.microsoft.com/office/powerpoint/2010/main" val="2270242749"/>
              </p:ext>
            </p:extLst>
          </p:nvPr>
        </p:nvGraphicFramePr>
        <p:xfrm>
          <a:off x="854765" y="1610138"/>
          <a:ext cx="10833998" cy="4485861"/>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7FA77AD1-A3B2-47B5-B294-8F4A4A1682B3}"/>
              </a:ext>
            </a:extLst>
          </p:cNvPr>
          <p:cNvSpPr txBox="1"/>
          <p:nvPr/>
        </p:nvSpPr>
        <p:spPr>
          <a:xfrm>
            <a:off x="238538" y="6302271"/>
            <a:ext cx="4293704" cy="307777"/>
          </a:xfrm>
          <a:prstGeom prst="rect">
            <a:avLst/>
          </a:prstGeom>
          <a:noFill/>
        </p:spPr>
        <p:txBody>
          <a:bodyPr wrap="square" rtlCol="0">
            <a:spAutoFit/>
          </a:bodyPr>
          <a:lstStyle/>
          <a:p>
            <a:r>
              <a:rPr lang="en-US" sz="1400" dirty="0"/>
              <a:t>Source: Government Executive poll, 2015</a:t>
            </a:r>
          </a:p>
        </p:txBody>
      </p:sp>
    </p:spTree>
    <p:extLst>
      <p:ext uri="{BB962C8B-B14F-4D97-AF65-F5344CB8AC3E}">
        <p14:creationId xmlns:p14="http://schemas.microsoft.com/office/powerpoint/2010/main" val="18388040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37C26-BFE6-4B08-B79A-F31AF6DC3D83}"/>
              </a:ext>
            </a:extLst>
          </p:cNvPr>
          <p:cNvSpPr>
            <a:spLocks noGrp="1"/>
          </p:cNvSpPr>
          <p:nvPr>
            <p:ph type="title"/>
          </p:nvPr>
        </p:nvSpPr>
        <p:spPr/>
        <p:txBody>
          <a:bodyPr/>
          <a:lstStyle/>
          <a:p>
            <a:r>
              <a:rPr lang="en-US" b="1" dirty="0">
                <a:solidFill>
                  <a:srgbClr val="C00000"/>
                </a:solidFill>
              </a:rPr>
              <a:t>Explaining Partisan Makeup of Federal Employees</a:t>
            </a:r>
          </a:p>
        </p:txBody>
      </p:sp>
      <p:sp>
        <p:nvSpPr>
          <p:cNvPr id="3" name="Content Placeholder 2">
            <a:extLst>
              <a:ext uri="{FF2B5EF4-FFF2-40B4-BE49-F238E27FC236}">
                <a16:creationId xmlns:a16="http://schemas.microsoft.com/office/drawing/2014/main" id="{E7A40CA8-B22A-481E-8C27-FA87DB16B1A9}"/>
              </a:ext>
            </a:extLst>
          </p:cNvPr>
          <p:cNvSpPr>
            <a:spLocks noGrp="1"/>
          </p:cNvSpPr>
          <p:nvPr>
            <p:ph sz="quarter" idx="1"/>
          </p:nvPr>
        </p:nvSpPr>
        <p:spPr>
          <a:xfrm>
            <a:off x="816864" y="1717964"/>
            <a:ext cx="10871200" cy="4911436"/>
          </a:xfrm>
        </p:spPr>
        <p:txBody>
          <a:bodyPr>
            <a:normAutofit/>
          </a:bodyPr>
          <a:lstStyle/>
          <a:p>
            <a:pPr marL="0" indent="0">
              <a:buNone/>
            </a:pPr>
            <a:r>
              <a:rPr lang="en-US" sz="2800" dirty="0"/>
              <a:t>Although tendency is to think most work in vicinity of DC, two-thirds work elsewhere. In fact, California has more federal employees than DC, Virginia, or Maryland. </a:t>
            </a:r>
          </a:p>
          <a:p>
            <a:pPr marL="0" indent="0">
              <a:buNone/>
            </a:pPr>
            <a:r>
              <a:rPr lang="en-US" sz="2800" dirty="0"/>
              <a:t>	</a:t>
            </a:r>
            <a:r>
              <a:rPr lang="en-US" sz="2000" dirty="0"/>
              <a:t>Federal employees’ partisanship reflects their local area – e.g., many of nation’s 	largest military 	installations are in South and that civilian workforce leans Republican.</a:t>
            </a:r>
          </a:p>
          <a:p>
            <a:pPr marL="457200" indent="-457200">
              <a:buAutoNum type="arabicPeriod"/>
            </a:pPr>
            <a:endParaRPr lang="en-US" sz="2800" dirty="0"/>
          </a:p>
          <a:p>
            <a:pPr marL="0" indent="0">
              <a:buNone/>
            </a:pPr>
            <a:r>
              <a:rPr lang="en-US" sz="2800" dirty="0"/>
              <a:t>Even in the DC vicinity, partisanship varies across government agencies – </a:t>
            </a:r>
          </a:p>
          <a:p>
            <a:pPr marL="240030" lvl="1" indent="0">
              <a:buNone/>
            </a:pPr>
            <a:r>
              <a:rPr lang="en-US" sz="2800" dirty="0"/>
              <a:t>	</a:t>
            </a:r>
            <a:r>
              <a:rPr lang="en-US" sz="2000" dirty="0"/>
              <a:t>Agencies related to national security, for example, have a largely Republican workforce 	whereas agencies related to social services 	have a largely Democratic workforce.</a:t>
            </a:r>
          </a:p>
        </p:txBody>
      </p:sp>
    </p:spTree>
    <p:extLst>
      <p:ext uri="{BB962C8B-B14F-4D97-AF65-F5344CB8AC3E}">
        <p14:creationId xmlns:p14="http://schemas.microsoft.com/office/powerpoint/2010/main" val="1689433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7EFF6-46A5-43CF-8539-A0A6F3C501E1}"/>
              </a:ext>
            </a:extLst>
          </p:cNvPr>
          <p:cNvSpPr>
            <a:spLocks noGrp="1"/>
          </p:cNvSpPr>
          <p:nvPr>
            <p:ph type="title"/>
          </p:nvPr>
        </p:nvSpPr>
        <p:spPr/>
        <p:txBody>
          <a:bodyPr>
            <a:normAutofit/>
          </a:bodyPr>
          <a:lstStyle/>
          <a:p>
            <a:r>
              <a:rPr lang="en-US" sz="4000" b="1" dirty="0">
                <a:solidFill>
                  <a:srgbClr val="C00000"/>
                </a:solidFill>
              </a:rPr>
              <a:t>Another warm-up question example</a:t>
            </a:r>
          </a:p>
        </p:txBody>
      </p:sp>
      <p:sp>
        <p:nvSpPr>
          <p:cNvPr id="3" name="Content Placeholder 2">
            <a:extLst>
              <a:ext uri="{FF2B5EF4-FFF2-40B4-BE49-F238E27FC236}">
                <a16:creationId xmlns:a16="http://schemas.microsoft.com/office/drawing/2014/main" id="{4CC05AD7-A309-463F-9BA3-60C0D9563424}"/>
              </a:ext>
            </a:extLst>
          </p:cNvPr>
          <p:cNvSpPr>
            <a:spLocks noGrp="1"/>
          </p:cNvSpPr>
          <p:nvPr>
            <p:ph sz="quarter" idx="1"/>
          </p:nvPr>
        </p:nvSpPr>
        <p:spPr>
          <a:xfrm>
            <a:off x="1402081" y="2299854"/>
            <a:ext cx="9245600" cy="3796145"/>
          </a:xfrm>
        </p:spPr>
        <p:txBody>
          <a:bodyPr>
            <a:normAutofit/>
          </a:bodyPr>
          <a:lstStyle/>
          <a:p>
            <a:pPr marL="0" indent="0">
              <a:buNone/>
            </a:pPr>
            <a:r>
              <a:rPr lang="en-US" sz="3600" dirty="0"/>
              <a:t>I sometimes ask a warm-up question designed to make a substantive point about the day’s topic that then gets amplified later in the session. </a:t>
            </a:r>
          </a:p>
          <a:p>
            <a:pPr marL="0" indent="0">
              <a:buNone/>
            </a:pPr>
            <a:endParaRPr lang="en-US" sz="3600" dirty="0"/>
          </a:p>
        </p:txBody>
      </p:sp>
    </p:spTree>
    <p:extLst>
      <p:ext uri="{BB962C8B-B14F-4D97-AF65-F5344CB8AC3E}">
        <p14:creationId xmlns:p14="http://schemas.microsoft.com/office/powerpoint/2010/main" val="26091720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D63C7-7F3C-4876-AA56-7AABE2C5B82B}"/>
              </a:ext>
            </a:extLst>
          </p:cNvPr>
          <p:cNvSpPr>
            <a:spLocks noGrp="1"/>
          </p:cNvSpPr>
          <p:nvPr>
            <p:ph type="title"/>
          </p:nvPr>
        </p:nvSpPr>
        <p:spPr>
          <a:xfrm>
            <a:off x="180109" y="228600"/>
            <a:ext cx="11831782" cy="990600"/>
          </a:xfrm>
        </p:spPr>
        <p:txBody>
          <a:bodyPr>
            <a:noAutofit/>
          </a:bodyPr>
          <a:lstStyle/>
          <a:p>
            <a:r>
              <a:rPr lang="en-US" sz="4000" b="1" dirty="0"/>
              <a:t>WHILE WAITING: </a:t>
            </a:r>
            <a:r>
              <a:rPr lang="en-US" sz="4000" b="1" dirty="0">
                <a:solidFill>
                  <a:srgbClr val="C00000"/>
                </a:solidFill>
              </a:rPr>
              <a:t>What is the best predictor of who will become party’s presidential nominee?</a:t>
            </a:r>
          </a:p>
        </p:txBody>
      </p:sp>
      <p:sp>
        <p:nvSpPr>
          <p:cNvPr id="3" name="Content Placeholder 2">
            <a:extLst>
              <a:ext uri="{FF2B5EF4-FFF2-40B4-BE49-F238E27FC236}">
                <a16:creationId xmlns:a16="http://schemas.microsoft.com/office/drawing/2014/main" id="{C4333573-A6B0-47FF-ADAD-5FA5F397DEA1}"/>
              </a:ext>
            </a:extLst>
          </p:cNvPr>
          <p:cNvSpPr>
            <a:spLocks noGrp="1"/>
          </p:cNvSpPr>
          <p:nvPr>
            <p:ph sz="quarter" idx="1"/>
          </p:nvPr>
        </p:nvSpPr>
        <p:spPr>
          <a:xfrm>
            <a:off x="1032386" y="1976284"/>
            <a:ext cx="10655677" cy="4119716"/>
          </a:xfrm>
        </p:spPr>
        <p:txBody>
          <a:bodyPr>
            <a:normAutofit fontScale="92500" lnSpcReduction="10000"/>
          </a:bodyPr>
          <a:lstStyle/>
          <a:p>
            <a:pPr marL="457200" indent="-457200">
              <a:buAutoNum type="arabicPeriod"/>
            </a:pPr>
            <a:r>
              <a:rPr lang="en-US" sz="3600" dirty="0"/>
              <a:t>Candidate who wins Iowa caucuses</a:t>
            </a:r>
          </a:p>
          <a:p>
            <a:pPr marL="457200" indent="-457200">
              <a:buAutoNum type="arabicPeriod"/>
            </a:pPr>
            <a:r>
              <a:rPr lang="en-US" sz="3600" dirty="0"/>
              <a:t>Candidate who wins New Hampshire primary</a:t>
            </a:r>
          </a:p>
          <a:p>
            <a:pPr marL="457200" indent="-457200">
              <a:buAutoNum type="arabicPeriod"/>
            </a:pPr>
            <a:r>
              <a:rPr lang="en-US" sz="3600" dirty="0"/>
              <a:t>Candidate who gets most news coverage in advance of Iowa and New Hampshire</a:t>
            </a:r>
          </a:p>
          <a:p>
            <a:pPr marL="457200" indent="-457200">
              <a:buAutoNum type="arabicPeriod"/>
            </a:pPr>
            <a:r>
              <a:rPr lang="en-US" sz="3600" dirty="0"/>
              <a:t>Candidate who raises most money in advance of Iowa and New Hampshire</a:t>
            </a:r>
          </a:p>
          <a:p>
            <a:pPr marL="457200" indent="-457200">
              <a:buAutoNum type="arabicPeriod"/>
            </a:pPr>
            <a:r>
              <a:rPr lang="en-US" sz="3600" dirty="0"/>
              <a:t>Candidate who leads in the national polls in advance of Iowa and New Hampshire</a:t>
            </a:r>
          </a:p>
        </p:txBody>
      </p:sp>
    </p:spTree>
    <p:extLst>
      <p:ext uri="{BB962C8B-B14F-4D97-AF65-F5344CB8AC3E}">
        <p14:creationId xmlns:p14="http://schemas.microsoft.com/office/powerpoint/2010/main" val="2625049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C5755-F7EB-4223-A5EE-F07CD5832FD7}"/>
              </a:ext>
            </a:extLst>
          </p:cNvPr>
          <p:cNvSpPr>
            <a:spLocks noGrp="1"/>
          </p:cNvSpPr>
          <p:nvPr>
            <p:ph type="title"/>
          </p:nvPr>
        </p:nvSpPr>
        <p:spPr/>
        <p:txBody>
          <a:bodyPr>
            <a:normAutofit fontScale="90000"/>
          </a:bodyPr>
          <a:lstStyle/>
          <a:p>
            <a:r>
              <a:rPr lang="en-US" b="1" dirty="0">
                <a:solidFill>
                  <a:srgbClr val="002060"/>
                </a:solidFill>
              </a:rPr>
              <a:t>POLL:</a:t>
            </a:r>
            <a:r>
              <a:rPr lang="en-US" dirty="0"/>
              <a:t> </a:t>
            </a:r>
            <a:r>
              <a:rPr lang="en-US" sz="4000" b="1" dirty="0">
                <a:solidFill>
                  <a:srgbClr val="C00000"/>
                </a:solidFill>
              </a:rPr>
              <a:t>What’s best predictor of who will become party’s presidential nominee?</a:t>
            </a:r>
          </a:p>
        </p:txBody>
      </p:sp>
      <p:graphicFrame>
        <p:nvGraphicFramePr>
          <p:cNvPr id="6" name="Content Placeholder 5">
            <a:extLst>
              <a:ext uri="{FF2B5EF4-FFF2-40B4-BE49-F238E27FC236}">
                <a16:creationId xmlns:a16="http://schemas.microsoft.com/office/drawing/2014/main" id="{F7532CDE-C93A-4268-A2C4-CD8121AF77FE}"/>
              </a:ext>
            </a:extLst>
          </p:cNvPr>
          <p:cNvGraphicFramePr>
            <a:graphicFrameLocks noGrp="1"/>
          </p:cNvGraphicFramePr>
          <p:nvPr>
            <p:ph sz="quarter" idx="1"/>
            <p:extLst>
              <p:ext uri="{D42A27DB-BD31-4B8C-83A1-F6EECF244321}">
                <p14:modId xmlns:p14="http://schemas.microsoft.com/office/powerpoint/2010/main" val="3848872186"/>
              </p:ext>
            </p:extLst>
          </p:nvPr>
        </p:nvGraphicFramePr>
        <p:xfrm>
          <a:off x="817563" y="1600200"/>
          <a:ext cx="10871200" cy="4495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30329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0C84C170-8AC5-4F42-AA93-9D70B1A403A5}"/>
              </a:ext>
            </a:extLst>
          </p:cNvPr>
          <p:cNvSpPr txBox="1">
            <a:spLocks/>
          </p:cNvSpPr>
          <p:nvPr/>
        </p:nvSpPr>
        <p:spPr>
          <a:xfrm>
            <a:off x="2221194" y="323729"/>
            <a:ext cx="7749612" cy="688975"/>
          </a:xfrm>
          <a:prstGeom prst="rect">
            <a:avLst/>
          </a:prstGeom>
          <a:effectLst>
            <a:outerShdw blurRad="50800" dist="38100" dir="2700000" algn="tl" rotWithShape="0">
              <a:prstClr val="black">
                <a:alpha val="40000"/>
              </a:prstClr>
            </a:outerShdw>
          </a:effectLst>
        </p:spPr>
        <p:txBody>
          <a:bodyPr>
            <a:noAutofit/>
          </a:bodyPr>
          <a:lstStyle>
            <a:lvl1pPr algn="ctr" rtl="0" fontAlgn="base">
              <a:spcBef>
                <a:spcPct val="0"/>
              </a:spcBef>
              <a:spcAft>
                <a:spcPct val="0"/>
              </a:spcAft>
              <a:defRPr sz="4000" b="1" kern="1200">
                <a:solidFill>
                  <a:srgbClr val="FF0000"/>
                </a:solidFill>
                <a:latin typeface="+mj-lt"/>
                <a:ea typeface="+mj-ea"/>
                <a:cs typeface="+mj-cs"/>
              </a:defRPr>
            </a:lvl1pPr>
            <a:lvl2pPr algn="ctr" rtl="0" fontAlgn="base">
              <a:spcBef>
                <a:spcPct val="0"/>
              </a:spcBef>
              <a:spcAft>
                <a:spcPct val="0"/>
              </a:spcAft>
              <a:defRPr sz="2800" b="1">
                <a:solidFill>
                  <a:srgbClr val="FF0000"/>
                </a:solidFill>
                <a:latin typeface="Arial" pitchFamily="34" charset="0"/>
              </a:defRPr>
            </a:lvl2pPr>
            <a:lvl3pPr algn="ctr" rtl="0" fontAlgn="base">
              <a:spcBef>
                <a:spcPct val="0"/>
              </a:spcBef>
              <a:spcAft>
                <a:spcPct val="0"/>
              </a:spcAft>
              <a:defRPr sz="2800" b="1">
                <a:solidFill>
                  <a:srgbClr val="FF0000"/>
                </a:solidFill>
                <a:latin typeface="Arial" pitchFamily="34" charset="0"/>
              </a:defRPr>
            </a:lvl3pPr>
            <a:lvl4pPr algn="ctr" rtl="0" fontAlgn="base">
              <a:spcBef>
                <a:spcPct val="0"/>
              </a:spcBef>
              <a:spcAft>
                <a:spcPct val="0"/>
              </a:spcAft>
              <a:defRPr sz="2800" b="1">
                <a:solidFill>
                  <a:srgbClr val="FF0000"/>
                </a:solidFill>
                <a:latin typeface="Arial" pitchFamily="34" charset="0"/>
              </a:defRPr>
            </a:lvl4pPr>
            <a:lvl5pPr algn="ctr" rtl="0" fontAlgn="base">
              <a:spcBef>
                <a:spcPct val="0"/>
              </a:spcBef>
              <a:spcAft>
                <a:spcPct val="0"/>
              </a:spcAft>
              <a:defRPr sz="2800" b="1">
                <a:solidFill>
                  <a:srgbClr val="FF0000"/>
                </a:solidFill>
                <a:latin typeface="Arial" pitchFamily="34" charset="0"/>
              </a:defRPr>
            </a:lvl5pPr>
            <a:lvl6pPr marL="457200" algn="ctr" rtl="0" fontAlgn="base">
              <a:spcBef>
                <a:spcPct val="0"/>
              </a:spcBef>
              <a:spcAft>
                <a:spcPct val="0"/>
              </a:spcAft>
              <a:defRPr sz="2800" b="1">
                <a:solidFill>
                  <a:srgbClr val="FF0000"/>
                </a:solidFill>
                <a:latin typeface="Arial" pitchFamily="34" charset="0"/>
              </a:defRPr>
            </a:lvl6pPr>
            <a:lvl7pPr marL="914400" algn="ctr" rtl="0" fontAlgn="base">
              <a:spcBef>
                <a:spcPct val="0"/>
              </a:spcBef>
              <a:spcAft>
                <a:spcPct val="0"/>
              </a:spcAft>
              <a:defRPr sz="2800" b="1">
                <a:solidFill>
                  <a:srgbClr val="FF0000"/>
                </a:solidFill>
                <a:latin typeface="Arial" pitchFamily="34" charset="0"/>
              </a:defRPr>
            </a:lvl7pPr>
            <a:lvl8pPr marL="1371600" algn="ctr" rtl="0" fontAlgn="base">
              <a:spcBef>
                <a:spcPct val="0"/>
              </a:spcBef>
              <a:spcAft>
                <a:spcPct val="0"/>
              </a:spcAft>
              <a:defRPr sz="2800" b="1">
                <a:solidFill>
                  <a:srgbClr val="FF0000"/>
                </a:solidFill>
                <a:latin typeface="Arial" pitchFamily="34" charset="0"/>
              </a:defRPr>
            </a:lvl8pPr>
            <a:lvl9pPr marL="1828800" algn="ctr" rtl="0" fontAlgn="base">
              <a:spcBef>
                <a:spcPct val="0"/>
              </a:spcBef>
              <a:spcAft>
                <a:spcPct val="0"/>
              </a:spcAft>
              <a:defRPr sz="2800" b="1">
                <a:solidFill>
                  <a:srgbClr val="FF0000"/>
                </a:solidFill>
                <a:latin typeface="Arial" pitchFamily="34" charset="0"/>
              </a:defRPr>
            </a:lvl9pPr>
          </a:lstStyle>
          <a:p>
            <a:pPr>
              <a:lnSpc>
                <a:spcPts val="3600"/>
              </a:lnSpc>
              <a:spcBef>
                <a:spcPts val="1200"/>
              </a:spcBef>
              <a:spcAft>
                <a:spcPts val="1200"/>
              </a:spcAft>
              <a:defRPr/>
            </a:pPr>
            <a:r>
              <a:rPr lang="en-US" sz="3600">
                <a:solidFill>
                  <a:srgbClr val="000000"/>
                </a:solidFill>
                <a:latin typeface="Proxima Nova Black" panose="02000506030000020004" pitchFamily="2" charset="0"/>
                <a:cs typeface="VectipedeRg-Regular"/>
              </a:rPr>
              <a:t>WE THE PEOPLE, 14e </a:t>
            </a:r>
          </a:p>
        </p:txBody>
      </p:sp>
      <p:pic>
        <p:nvPicPr>
          <p:cNvPr id="4" name="Picture 3">
            <a:extLst>
              <a:ext uri="{FF2B5EF4-FFF2-40B4-BE49-F238E27FC236}">
                <a16:creationId xmlns:a16="http://schemas.microsoft.com/office/drawing/2014/main" id="{06ECAD6C-5100-2942-BF26-567A12F9BE7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648960" y="1668315"/>
            <a:ext cx="3495040" cy="5093477"/>
          </a:xfrm>
          <a:prstGeom prst="rect">
            <a:avLst/>
          </a:prstGeom>
          <a:ln>
            <a:noFill/>
          </a:ln>
          <a:effectLst>
            <a:outerShdw blurRad="292100" dist="139700" dir="2700000" algn="tl" rotWithShape="0">
              <a:srgbClr val="333333">
                <a:alpha val="65000"/>
              </a:srgbClr>
            </a:outerShdw>
          </a:effectLst>
        </p:spPr>
      </p:pic>
      <p:sp>
        <p:nvSpPr>
          <p:cNvPr id="8" name="Content Placeholder 2">
            <a:extLst>
              <a:ext uri="{FF2B5EF4-FFF2-40B4-BE49-F238E27FC236}">
                <a16:creationId xmlns:a16="http://schemas.microsoft.com/office/drawing/2014/main" id="{E86DE515-4EAA-D148-8E49-C0BB64E822D5}"/>
              </a:ext>
            </a:extLst>
          </p:cNvPr>
          <p:cNvSpPr txBox="1">
            <a:spLocks/>
          </p:cNvSpPr>
          <p:nvPr/>
        </p:nvSpPr>
        <p:spPr>
          <a:xfrm>
            <a:off x="653707" y="1608013"/>
            <a:ext cx="4660692" cy="2607041"/>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2000" kern="1200">
                <a:solidFill>
                  <a:schemeClr val="tx1"/>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1800" kern="1200">
                <a:solidFill>
                  <a:schemeClr val="tx1"/>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600" kern="1200">
                <a:solidFill>
                  <a:schemeClr val="tx1"/>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Wingdings" panose="05000000000000000000" pitchFamily="2" charset="2"/>
              <a:buChar char="Ø"/>
              <a:defRPr/>
            </a:pPr>
            <a:r>
              <a:rPr lang="en-US" b="1" u="sng" dirty="0">
                <a:solidFill>
                  <a:srgbClr val="000510"/>
                </a:solidFill>
                <a:latin typeface="Arial" panose="020B0604020202020204"/>
                <a:sym typeface="Wingdings" panose="05000000000000000000" pitchFamily="2" charset="2"/>
              </a:rPr>
              <a:t>NUMBER ONE</a:t>
            </a:r>
            <a:r>
              <a:rPr lang="en-US" b="1" dirty="0">
                <a:solidFill>
                  <a:srgbClr val="000510"/>
                </a:solidFill>
                <a:latin typeface="Arial" panose="020B0604020202020204"/>
                <a:sym typeface="Wingdings" panose="05000000000000000000" pitchFamily="2" charset="2"/>
              </a:rPr>
              <a:t> </a:t>
            </a:r>
            <a:r>
              <a:rPr lang="en-US" dirty="0">
                <a:solidFill>
                  <a:srgbClr val="000510"/>
                </a:solidFill>
                <a:latin typeface="Arial" panose="020B0604020202020204"/>
                <a:sym typeface="Wingdings" panose="05000000000000000000" pitchFamily="2" charset="2"/>
              </a:rPr>
              <a:t>in American Government </a:t>
            </a:r>
          </a:p>
          <a:p>
            <a:pPr marL="171450" indent="-171450">
              <a:buFont typeface="Wingdings" panose="05000000000000000000" pitchFamily="2" charset="2"/>
              <a:buChar char="Ø"/>
              <a:defRPr/>
            </a:pPr>
            <a:endParaRPr lang="en-US" sz="500"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Accessibility through Readability</a:t>
            </a:r>
          </a:p>
          <a:p>
            <a:pPr marL="171450" indent="-171450">
              <a:buFont typeface="Wingdings" panose="05000000000000000000" pitchFamily="2" charset="2"/>
              <a:buChar char="Ø"/>
              <a:defRPr/>
            </a:pPr>
            <a:endParaRPr lang="en-US" sz="500"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Critical Thinking Emphasis</a:t>
            </a:r>
            <a:r>
              <a:rPr lang="en-US" dirty="0">
                <a:solidFill>
                  <a:srgbClr val="000510"/>
                </a:solidFill>
                <a:latin typeface="Arial" panose="020B0604020202020204"/>
                <a:sym typeface="Wingdings" panose="05000000000000000000" pitchFamily="2" charset="2"/>
              </a:rPr>
              <a:t>—Case Studies &amp; Pedagogy</a:t>
            </a:r>
          </a:p>
          <a:p>
            <a:pPr marL="171450" indent="-171450">
              <a:buFont typeface="Wingdings" panose="05000000000000000000" pitchFamily="2" charset="2"/>
              <a:buChar char="Ø"/>
              <a:defRPr/>
            </a:pPr>
            <a:endParaRPr lang="en-US" sz="500"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Even-handed approach </a:t>
            </a:r>
            <a:r>
              <a:rPr lang="en-US" dirty="0">
                <a:solidFill>
                  <a:srgbClr val="000510"/>
                </a:solidFill>
                <a:latin typeface="Arial" panose="020B0604020202020204"/>
                <a:sym typeface="Wingdings" panose="05000000000000000000" pitchFamily="2" charset="2"/>
              </a:rPr>
              <a:t>with broad appeal</a:t>
            </a:r>
          </a:p>
          <a:p>
            <a:pPr marL="171450" indent="-171450">
              <a:buFont typeface="Wingdings" panose="05000000000000000000" pitchFamily="2" charset="2"/>
              <a:buChar char="Ø"/>
              <a:defRPr/>
            </a:pPr>
            <a:endParaRPr lang="en-US" sz="500" b="1"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Unparalleled Instructor Support</a:t>
            </a:r>
            <a:r>
              <a:rPr lang="en-US" dirty="0">
                <a:solidFill>
                  <a:srgbClr val="000510"/>
                </a:solidFill>
                <a:latin typeface="Arial" panose="020B0604020202020204"/>
                <a:sym typeface="Wingdings" panose="05000000000000000000" pitchFamily="2" charset="2"/>
              </a:rPr>
              <a:t>—</a:t>
            </a:r>
            <a:r>
              <a:rPr lang="en-US" dirty="0">
                <a:solidFill>
                  <a:srgbClr val="000510"/>
                </a:solidFill>
                <a:effectLst/>
                <a:latin typeface="Arial" panose="020B0604020202020204" pitchFamily="34" charset="0"/>
                <a:cs typeface="Arial" panose="020B0604020202020204" pitchFamily="34" charset="0"/>
              </a:rPr>
              <a:t>24 Complimentary </a:t>
            </a:r>
            <a:r>
              <a:rPr lang="en-US" dirty="0" err="1">
                <a:solidFill>
                  <a:srgbClr val="000510"/>
                </a:solidFill>
                <a:effectLst/>
                <a:latin typeface="Arial" panose="020B0604020202020204" pitchFamily="34" charset="0"/>
                <a:cs typeface="Arial" panose="020B0604020202020204" pitchFamily="34" charset="0"/>
              </a:rPr>
              <a:t>HarvardX</a:t>
            </a:r>
            <a:r>
              <a:rPr lang="en-US" dirty="0">
                <a:solidFill>
                  <a:srgbClr val="000510"/>
                </a:solidFill>
                <a:effectLst/>
                <a:latin typeface="Arial" panose="020B0604020202020204" pitchFamily="34" charset="0"/>
                <a:cs typeface="Arial" panose="020B0604020202020204" pitchFamily="34" charset="0"/>
              </a:rPr>
              <a:t>/EdX Video Lectures</a:t>
            </a:r>
            <a:endParaRPr lang="en-US" dirty="0">
              <a:solidFill>
                <a:srgbClr val="000510"/>
              </a:solidFill>
              <a:latin typeface="Arial" panose="020B0604020202020204" pitchFamily="34" charset="0"/>
              <a:cs typeface="Arial" panose="020B0604020202020204" pitchFamily="34" charset="0"/>
            </a:endParaRPr>
          </a:p>
          <a:p>
            <a:pPr marL="285750" indent="-285750" algn="ctr">
              <a:buFont typeface="Wingdings" panose="05000000000000000000" pitchFamily="2" charset="2"/>
              <a:buChar char="à"/>
              <a:defRPr/>
            </a:pPr>
            <a:endParaRPr lang="en-US" sz="2400" dirty="0">
              <a:solidFill>
                <a:srgbClr val="000000"/>
              </a:solidFill>
              <a:latin typeface="Arial" panose="020B0604020202020204"/>
              <a:sym typeface="Wingdings" panose="05000000000000000000" pitchFamily="2" charset="2"/>
            </a:endParaRPr>
          </a:p>
          <a:p>
            <a:pPr marL="285750" indent="-285750" algn="ctr">
              <a:buFont typeface="Wingdings" panose="05000000000000000000" pitchFamily="2" charset="2"/>
              <a:buChar char="à"/>
              <a:defRPr/>
            </a:pPr>
            <a:endParaRPr lang="en-US" sz="2800" dirty="0">
              <a:solidFill>
                <a:srgbClr val="000000"/>
              </a:solidFill>
              <a:latin typeface="Arial" panose="020B0604020202020204"/>
            </a:endParaRPr>
          </a:p>
        </p:txBody>
      </p:sp>
      <p:sp>
        <p:nvSpPr>
          <p:cNvPr id="5" name="Rectangle 4">
            <a:extLst>
              <a:ext uri="{FF2B5EF4-FFF2-40B4-BE49-F238E27FC236}">
                <a16:creationId xmlns:a16="http://schemas.microsoft.com/office/drawing/2014/main" id="{17DF521F-5A30-47C9-8B14-AD3A5C631D83}"/>
              </a:ext>
            </a:extLst>
          </p:cNvPr>
          <p:cNvSpPr/>
          <p:nvPr/>
        </p:nvSpPr>
        <p:spPr>
          <a:xfrm>
            <a:off x="9621520" y="2133600"/>
            <a:ext cx="2245360" cy="373888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accent4">
                    <a:lumMod val="50000"/>
                  </a:schemeClr>
                </a:solidFill>
              </a:rPr>
              <a:t>To obtain a free instructor’s copy of </a:t>
            </a:r>
            <a:r>
              <a:rPr lang="en-US" sz="2400" b="1" i="1" dirty="0">
                <a:solidFill>
                  <a:schemeClr val="accent4">
                    <a:lumMod val="50000"/>
                  </a:schemeClr>
                </a:solidFill>
              </a:rPr>
              <a:t>We the People</a:t>
            </a:r>
            <a:r>
              <a:rPr lang="en-US" sz="2400" b="1" dirty="0">
                <a:solidFill>
                  <a:schemeClr val="accent4">
                    <a:lumMod val="50000"/>
                  </a:schemeClr>
                </a:solidFill>
              </a:rPr>
              <a:t>, please enter your name and affiliation in the Chat Room. </a:t>
            </a:r>
          </a:p>
        </p:txBody>
      </p:sp>
    </p:spTree>
    <p:extLst>
      <p:ext uri="{BB962C8B-B14F-4D97-AF65-F5344CB8AC3E}">
        <p14:creationId xmlns:p14="http://schemas.microsoft.com/office/powerpoint/2010/main" val="331544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C5755-F7EB-4223-A5EE-F07CD5832FD7}"/>
              </a:ext>
            </a:extLst>
          </p:cNvPr>
          <p:cNvSpPr>
            <a:spLocks noGrp="1"/>
          </p:cNvSpPr>
          <p:nvPr>
            <p:ph type="title"/>
          </p:nvPr>
        </p:nvSpPr>
        <p:spPr/>
        <p:txBody>
          <a:bodyPr>
            <a:normAutofit/>
          </a:bodyPr>
          <a:lstStyle/>
          <a:p>
            <a:r>
              <a:rPr lang="en-US" sz="4800" b="1" dirty="0">
                <a:solidFill>
                  <a:srgbClr val="C00000"/>
                </a:solidFill>
              </a:rPr>
              <a:t>Best Predictor of Nominee</a:t>
            </a:r>
          </a:p>
        </p:txBody>
      </p:sp>
      <p:graphicFrame>
        <p:nvGraphicFramePr>
          <p:cNvPr id="6" name="Content Placeholder 5">
            <a:extLst>
              <a:ext uri="{FF2B5EF4-FFF2-40B4-BE49-F238E27FC236}">
                <a16:creationId xmlns:a16="http://schemas.microsoft.com/office/drawing/2014/main" id="{F7532CDE-C93A-4268-A2C4-CD8121AF77FE}"/>
              </a:ext>
            </a:extLst>
          </p:cNvPr>
          <p:cNvGraphicFramePr>
            <a:graphicFrameLocks noGrp="1"/>
          </p:cNvGraphicFramePr>
          <p:nvPr>
            <p:ph sz="quarter" idx="1"/>
            <p:extLst>
              <p:ext uri="{D42A27DB-BD31-4B8C-83A1-F6EECF244321}">
                <p14:modId xmlns:p14="http://schemas.microsoft.com/office/powerpoint/2010/main" val="2647577878"/>
              </p:ext>
            </p:extLst>
          </p:nvPr>
        </p:nvGraphicFramePr>
        <p:xfrm>
          <a:off x="817563" y="2355273"/>
          <a:ext cx="10871200" cy="4274126"/>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13E37899-7BD9-4B97-8DEC-8CD9DF565DCA}"/>
              </a:ext>
            </a:extLst>
          </p:cNvPr>
          <p:cNvSpPr txBox="1"/>
          <p:nvPr/>
        </p:nvSpPr>
        <p:spPr>
          <a:xfrm>
            <a:off x="3643745" y="1717964"/>
            <a:ext cx="6766083" cy="461665"/>
          </a:xfrm>
          <a:prstGeom prst="rect">
            <a:avLst/>
          </a:prstGeom>
          <a:noFill/>
        </p:spPr>
        <p:txBody>
          <a:bodyPr wrap="none" rtlCol="0">
            <a:spAutoFit/>
          </a:bodyPr>
          <a:lstStyle/>
          <a:p>
            <a:r>
              <a:rPr lang="en-US" sz="2400" dirty="0"/>
              <a:t>Percentage of time (1972-2000) the nominee was . . .</a:t>
            </a:r>
          </a:p>
        </p:txBody>
      </p:sp>
    </p:spTree>
    <p:extLst>
      <p:ext uri="{BB962C8B-B14F-4D97-AF65-F5344CB8AC3E}">
        <p14:creationId xmlns:p14="http://schemas.microsoft.com/office/powerpoint/2010/main" val="10960829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1BBA3-9B00-4A34-9131-A7C263718656}"/>
              </a:ext>
            </a:extLst>
          </p:cNvPr>
          <p:cNvSpPr>
            <a:spLocks noGrp="1"/>
          </p:cNvSpPr>
          <p:nvPr>
            <p:ph type="title"/>
          </p:nvPr>
        </p:nvSpPr>
        <p:spPr>
          <a:xfrm>
            <a:off x="487680" y="228600"/>
            <a:ext cx="11277600" cy="990600"/>
          </a:xfrm>
        </p:spPr>
        <p:txBody>
          <a:bodyPr>
            <a:normAutofit/>
          </a:bodyPr>
          <a:lstStyle/>
          <a:p>
            <a:r>
              <a:rPr lang="en-US" b="1" dirty="0">
                <a:solidFill>
                  <a:srgbClr val="C00000"/>
                </a:solidFill>
              </a:rPr>
              <a:t>Poll Everywhere - Discussion Questions</a:t>
            </a:r>
          </a:p>
        </p:txBody>
      </p:sp>
      <p:sp>
        <p:nvSpPr>
          <p:cNvPr id="3" name="Content Placeholder 2">
            <a:extLst>
              <a:ext uri="{FF2B5EF4-FFF2-40B4-BE49-F238E27FC236}">
                <a16:creationId xmlns:a16="http://schemas.microsoft.com/office/drawing/2014/main" id="{8EE5DBC6-1FD2-400C-A46E-C681FB4A8D5C}"/>
              </a:ext>
            </a:extLst>
          </p:cNvPr>
          <p:cNvSpPr>
            <a:spLocks noGrp="1"/>
          </p:cNvSpPr>
          <p:nvPr>
            <p:ph sz="quarter" idx="1"/>
          </p:nvPr>
        </p:nvSpPr>
        <p:spPr>
          <a:xfrm>
            <a:off x="1304014" y="1876424"/>
            <a:ext cx="9724445" cy="4483736"/>
          </a:xfrm>
        </p:spPr>
        <p:txBody>
          <a:bodyPr>
            <a:normAutofit fontScale="92500" lnSpcReduction="10000"/>
          </a:bodyPr>
          <a:lstStyle/>
          <a:p>
            <a:pPr marL="0" indent="0">
              <a:spcBef>
                <a:spcPts val="0"/>
              </a:spcBef>
              <a:spcAft>
                <a:spcPts val="600"/>
              </a:spcAft>
              <a:buNone/>
            </a:pPr>
            <a:r>
              <a:rPr lang="en-US" sz="3200" b="1" dirty="0"/>
              <a:t>Poll Everywhere questions work best when there are at least a couple of plausible alternatives. </a:t>
            </a:r>
            <a:endParaRPr lang="en-US" sz="3200" dirty="0"/>
          </a:p>
          <a:p>
            <a:pPr marL="0" indent="0">
              <a:spcBef>
                <a:spcPts val="0"/>
              </a:spcBef>
              <a:spcAft>
                <a:spcPts val="600"/>
              </a:spcAft>
              <a:buNone/>
            </a:pPr>
            <a:endParaRPr lang="en-US" sz="3200" dirty="0"/>
          </a:p>
          <a:p>
            <a:pPr marL="0" indent="0">
              <a:spcBef>
                <a:spcPts val="0"/>
              </a:spcBef>
              <a:spcAft>
                <a:spcPts val="600"/>
              </a:spcAft>
              <a:buNone/>
            </a:pPr>
            <a:r>
              <a:rPr lang="en-US" sz="3200" dirty="0"/>
              <a:t>	Unlike a test, where the correct answer is the goal, the 	goal with Poll Everywhere is to encourage thought and 	participation. </a:t>
            </a:r>
          </a:p>
          <a:p>
            <a:pPr marL="0" indent="0">
              <a:spcBef>
                <a:spcPts val="0"/>
              </a:spcBef>
              <a:spcAft>
                <a:spcPts val="600"/>
              </a:spcAft>
              <a:buNone/>
            </a:pPr>
            <a:endParaRPr lang="en-US" sz="3200" dirty="0"/>
          </a:p>
          <a:p>
            <a:pPr marL="0" indent="0">
              <a:spcBef>
                <a:spcPts val="0"/>
              </a:spcBef>
              <a:spcAft>
                <a:spcPts val="600"/>
              </a:spcAft>
              <a:buNone/>
            </a:pPr>
            <a:r>
              <a:rPr lang="en-US" sz="3200" dirty="0"/>
              <a:t>	In the example that follows, my aim is to get them to 	think about the President’s legislative influence.</a:t>
            </a:r>
          </a:p>
          <a:p>
            <a:pPr marL="0" indent="0">
              <a:spcBef>
                <a:spcPts val="0"/>
              </a:spcBef>
              <a:spcAft>
                <a:spcPts val="600"/>
              </a:spcAft>
              <a:buNone/>
            </a:pPr>
            <a:endParaRPr lang="en-US" sz="3200" dirty="0"/>
          </a:p>
        </p:txBody>
      </p:sp>
    </p:spTree>
    <p:extLst>
      <p:ext uri="{BB962C8B-B14F-4D97-AF65-F5344CB8AC3E}">
        <p14:creationId xmlns:p14="http://schemas.microsoft.com/office/powerpoint/2010/main" val="9941769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EA72A-B440-424C-B1E2-488097B64364}"/>
              </a:ext>
            </a:extLst>
          </p:cNvPr>
          <p:cNvSpPr>
            <a:spLocks noGrp="1"/>
          </p:cNvSpPr>
          <p:nvPr>
            <p:ph type="title"/>
          </p:nvPr>
        </p:nvSpPr>
        <p:spPr>
          <a:xfrm>
            <a:off x="540689" y="236551"/>
            <a:ext cx="10103457" cy="990600"/>
          </a:xfrm>
        </p:spPr>
        <p:txBody>
          <a:bodyPr>
            <a:noAutofit/>
          </a:bodyPr>
          <a:lstStyle/>
          <a:p>
            <a:r>
              <a:rPr lang="en-US" sz="3200" b="1" dirty="0">
                <a:solidFill>
                  <a:srgbClr val="002060"/>
                </a:solidFill>
              </a:rPr>
              <a:t>POLL:</a:t>
            </a:r>
            <a:r>
              <a:rPr lang="en-US" sz="3200" b="1" dirty="0">
                <a:solidFill>
                  <a:srgbClr val="C00000"/>
                </a:solidFill>
              </a:rPr>
              <a:t> Which factor is most important in presidents’ ability to get their legislative agenda enacted into law?</a:t>
            </a:r>
          </a:p>
        </p:txBody>
      </p:sp>
      <p:sp>
        <p:nvSpPr>
          <p:cNvPr id="3" name="Content Placeholder 2">
            <a:extLst>
              <a:ext uri="{FF2B5EF4-FFF2-40B4-BE49-F238E27FC236}">
                <a16:creationId xmlns:a16="http://schemas.microsoft.com/office/drawing/2014/main" id="{0898DF32-6A86-431A-A084-687D761D0E24}"/>
              </a:ext>
            </a:extLst>
          </p:cNvPr>
          <p:cNvSpPr>
            <a:spLocks noGrp="1"/>
          </p:cNvSpPr>
          <p:nvPr>
            <p:ph sz="quarter" idx="1"/>
          </p:nvPr>
        </p:nvSpPr>
        <p:spPr>
          <a:xfrm>
            <a:off x="2136648" y="1868128"/>
            <a:ext cx="8153400" cy="4685071"/>
          </a:xfrm>
        </p:spPr>
        <p:txBody>
          <a:bodyPr>
            <a:normAutofit/>
          </a:bodyPr>
          <a:lstStyle/>
          <a:p>
            <a:r>
              <a:rPr lang="en-US" sz="2800" dirty="0"/>
              <a:t>1. Stage of president’s term – success is more likely early in term than later</a:t>
            </a:r>
          </a:p>
          <a:p>
            <a:r>
              <a:rPr lang="en-US" sz="2800" dirty="0"/>
              <a:t>2. Partisan makeup of Congress</a:t>
            </a:r>
          </a:p>
          <a:p>
            <a:r>
              <a:rPr lang="en-US" sz="2800" dirty="0"/>
              <a:t>3. National conditions – degree of urgency in responding to nation’s policy needs</a:t>
            </a:r>
          </a:p>
          <a:p>
            <a:r>
              <a:rPr lang="en-US" sz="2800" dirty="0"/>
              <a:t>4. Communication ability – president’s skill at using the “bully pulpit”</a:t>
            </a:r>
          </a:p>
          <a:p>
            <a:r>
              <a:rPr lang="en-US" sz="2800" dirty="0"/>
              <a:t>5. President’s public approval rating – success is more likely when president is popular</a:t>
            </a:r>
          </a:p>
          <a:p>
            <a:endParaRPr lang="en-US" dirty="0"/>
          </a:p>
          <a:p>
            <a:endParaRPr lang="en-US" dirty="0"/>
          </a:p>
        </p:txBody>
      </p:sp>
      <p:sp>
        <p:nvSpPr>
          <p:cNvPr id="5" name="Slide Number Placeholder 4">
            <a:extLst>
              <a:ext uri="{FF2B5EF4-FFF2-40B4-BE49-F238E27FC236}">
                <a16:creationId xmlns:a16="http://schemas.microsoft.com/office/drawing/2014/main" id="{2BC1EBF3-9488-4592-8D31-3577604913C7}"/>
              </a:ext>
            </a:extLst>
          </p:cNvPr>
          <p:cNvSpPr>
            <a:spLocks noGrp="1"/>
          </p:cNvSpPr>
          <p:nvPr>
            <p:ph type="sldNum" sz="quarter" idx="12"/>
          </p:nvPr>
        </p:nvSpPr>
        <p:spPr/>
        <p:txBody>
          <a:bodyPr>
            <a:normAutofit lnSpcReduction="10000"/>
          </a:bodyPr>
          <a:lstStyle/>
          <a:p>
            <a:fld id="{F0C94032-CD4C-4C25-B0C2-CEC720522D92}" type="slidenum">
              <a:rPr kumimoji="0" lang="en-US" smtClean="0"/>
              <a:pPr/>
              <a:t>22</a:t>
            </a:fld>
            <a:endParaRPr kumimoji="0" lang="en-US" dirty="0">
              <a:solidFill>
                <a:srgbClr val="FFFFFF"/>
              </a:solidFill>
            </a:endParaRPr>
          </a:p>
        </p:txBody>
      </p:sp>
    </p:spTree>
    <p:extLst>
      <p:ext uri="{BB962C8B-B14F-4D97-AF65-F5344CB8AC3E}">
        <p14:creationId xmlns:p14="http://schemas.microsoft.com/office/powerpoint/2010/main" val="8520366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092C8-D5B3-4964-BEE5-37837396C656}"/>
              </a:ext>
            </a:extLst>
          </p:cNvPr>
          <p:cNvSpPr>
            <a:spLocks noGrp="1"/>
          </p:cNvSpPr>
          <p:nvPr>
            <p:ph type="title"/>
          </p:nvPr>
        </p:nvSpPr>
        <p:spPr/>
        <p:txBody>
          <a:bodyPr>
            <a:normAutofit fontScale="90000"/>
          </a:bodyPr>
          <a:lstStyle/>
          <a:p>
            <a:r>
              <a:rPr kumimoji="0" lang="en-US" sz="3200" b="1" i="0" u="none" strike="noStrike" kern="1200" cap="none" spc="0" normalizeH="0" baseline="0" noProof="0" dirty="0">
                <a:ln>
                  <a:noFill/>
                </a:ln>
                <a:solidFill>
                  <a:srgbClr val="002060"/>
                </a:solidFill>
                <a:effectLst/>
                <a:uLnTx/>
                <a:uFillTx/>
                <a:latin typeface="Tw Cen MT"/>
                <a:ea typeface="+mj-ea"/>
                <a:cs typeface="+mj-cs"/>
              </a:rPr>
              <a:t>POLL:</a:t>
            </a:r>
            <a:r>
              <a:rPr kumimoji="0" lang="en-US" sz="3200" b="1" i="0" u="none" strike="noStrike" kern="1200" cap="none" spc="0" normalizeH="0" baseline="0" noProof="0" dirty="0">
                <a:ln>
                  <a:noFill/>
                </a:ln>
                <a:solidFill>
                  <a:srgbClr val="C00000"/>
                </a:solidFill>
                <a:effectLst/>
                <a:uLnTx/>
                <a:uFillTx/>
                <a:latin typeface="Tw Cen MT"/>
                <a:ea typeface="+mj-ea"/>
                <a:cs typeface="+mj-cs"/>
              </a:rPr>
              <a:t> Which factor is most important in presidents’ ability to get their legislative agenda enacted into law?</a:t>
            </a:r>
            <a:endParaRPr lang="en-US" dirty="0">
              <a:solidFill>
                <a:srgbClr val="C00000"/>
              </a:solidFill>
            </a:endParaRPr>
          </a:p>
        </p:txBody>
      </p:sp>
      <p:graphicFrame>
        <p:nvGraphicFramePr>
          <p:cNvPr id="6" name="Content Placeholder 5">
            <a:extLst>
              <a:ext uri="{FF2B5EF4-FFF2-40B4-BE49-F238E27FC236}">
                <a16:creationId xmlns:a16="http://schemas.microsoft.com/office/drawing/2014/main" id="{D1F88241-1D55-4D7A-94E8-99FFD12B134F}"/>
              </a:ext>
            </a:extLst>
          </p:cNvPr>
          <p:cNvGraphicFramePr>
            <a:graphicFrameLocks noGrp="1"/>
          </p:cNvGraphicFramePr>
          <p:nvPr>
            <p:ph sz="quarter" idx="1"/>
            <p:extLst>
              <p:ext uri="{D42A27DB-BD31-4B8C-83A1-F6EECF244321}">
                <p14:modId xmlns:p14="http://schemas.microsoft.com/office/powerpoint/2010/main" val="1049253144"/>
              </p:ext>
            </p:extLst>
          </p:nvPr>
        </p:nvGraphicFramePr>
        <p:xfrm>
          <a:off x="816864" y="1598212"/>
          <a:ext cx="10871898" cy="4497788"/>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6A5E6718-11CA-40B0-9587-E4E36A772983}"/>
              </a:ext>
            </a:extLst>
          </p:cNvPr>
          <p:cNvSpPr txBox="1"/>
          <p:nvPr/>
        </p:nvSpPr>
        <p:spPr>
          <a:xfrm>
            <a:off x="8325476" y="3141345"/>
            <a:ext cx="2989921" cy="1200329"/>
          </a:xfrm>
          <a:prstGeom prst="rect">
            <a:avLst/>
          </a:prstGeom>
          <a:noFill/>
        </p:spPr>
        <p:txBody>
          <a:bodyPr wrap="none" rtlCol="0">
            <a:spAutoFit/>
          </a:bodyPr>
          <a:lstStyle/>
          <a:p>
            <a:r>
              <a:rPr lang="en-US" b="1" dirty="0"/>
              <a:t>1. </a:t>
            </a:r>
            <a:r>
              <a:rPr lang="en-US" dirty="0"/>
              <a:t>After results are displayed, </a:t>
            </a:r>
          </a:p>
          <a:p>
            <a:r>
              <a:rPr lang="en-US" dirty="0"/>
              <a:t>I ask students the reason for </a:t>
            </a:r>
          </a:p>
          <a:p>
            <a:r>
              <a:rPr lang="en-US" dirty="0"/>
              <a:t>their choice, focusing on the </a:t>
            </a:r>
          </a:p>
          <a:p>
            <a:r>
              <a:rPr lang="en-US" dirty="0"/>
              <a:t>2 or 3 most frequent selections</a:t>
            </a:r>
          </a:p>
        </p:txBody>
      </p:sp>
      <p:sp>
        <p:nvSpPr>
          <p:cNvPr id="8" name="TextBox 7">
            <a:extLst>
              <a:ext uri="{FF2B5EF4-FFF2-40B4-BE49-F238E27FC236}">
                <a16:creationId xmlns:a16="http://schemas.microsoft.com/office/drawing/2014/main" id="{52343F2E-F764-40E1-8F86-2BCA09D591AF}"/>
              </a:ext>
            </a:extLst>
          </p:cNvPr>
          <p:cNvSpPr txBox="1"/>
          <p:nvPr/>
        </p:nvSpPr>
        <p:spPr>
          <a:xfrm>
            <a:off x="9377527" y="4757171"/>
            <a:ext cx="2234369" cy="1477328"/>
          </a:xfrm>
          <a:prstGeom prst="rect">
            <a:avLst/>
          </a:prstGeom>
          <a:noFill/>
        </p:spPr>
        <p:txBody>
          <a:bodyPr wrap="square" rtlCol="0">
            <a:spAutoFit/>
          </a:bodyPr>
          <a:lstStyle/>
          <a:p>
            <a:r>
              <a:rPr lang="en-US" dirty="0"/>
              <a:t>2. After a few minutes of discussion, I repoll</a:t>
            </a:r>
          </a:p>
          <a:p>
            <a:r>
              <a:rPr lang="en-US" dirty="0"/>
              <a:t>to see if what was said led to change in opinions</a:t>
            </a:r>
          </a:p>
        </p:txBody>
      </p:sp>
      <p:sp>
        <p:nvSpPr>
          <p:cNvPr id="9" name="TextBox 8">
            <a:extLst>
              <a:ext uri="{FF2B5EF4-FFF2-40B4-BE49-F238E27FC236}">
                <a16:creationId xmlns:a16="http://schemas.microsoft.com/office/drawing/2014/main" id="{7496B8E4-E616-4099-9B21-DD01D4B784C3}"/>
              </a:ext>
            </a:extLst>
          </p:cNvPr>
          <p:cNvSpPr txBox="1"/>
          <p:nvPr/>
        </p:nvSpPr>
        <p:spPr>
          <a:xfrm>
            <a:off x="3525692" y="6059213"/>
            <a:ext cx="5453544" cy="646331"/>
          </a:xfrm>
          <a:prstGeom prst="rect">
            <a:avLst/>
          </a:prstGeom>
          <a:noFill/>
        </p:spPr>
        <p:txBody>
          <a:bodyPr wrap="none" rtlCol="0">
            <a:spAutoFit/>
          </a:bodyPr>
          <a:lstStyle/>
          <a:p>
            <a:r>
              <a:rPr lang="en-US" b="1" dirty="0"/>
              <a:t>3.</a:t>
            </a:r>
            <a:r>
              <a:rPr lang="en-US" dirty="0"/>
              <a:t> After the repoll, I ask those who changed their opinion,</a:t>
            </a:r>
            <a:br>
              <a:rPr lang="en-US" dirty="0"/>
            </a:br>
            <a:r>
              <a:rPr lang="en-US" dirty="0"/>
              <a:t>what led them to do so</a:t>
            </a:r>
          </a:p>
        </p:txBody>
      </p:sp>
    </p:spTree>
    <p:extLst>
      <p:ext uri="{BB962C8B-B14F-4D97-AF65-F5344CB8AC3E}">
        <p14:creationId xmlns:p14="http://schemas.microsoft.com/office/powerpoint/2010/main" val="32407967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573B1-C526-47AE-93E0-7457E1033437}"/>
              </a:ext>
            </a:extLst>
          </p:cNvPr>
          <p:cNvSpPr>
            <a:spLocks noGrp="1"/>
          </p:cNvSpPr>
          <p:nvPr>
            <p:ph type="title"/>
          </p:nvPr>
        </p:nvSpPr>
        <p:spPr/>
        <p:txBody>
          <a:bodyPr>
            <a:normAutofit/>
          </a:bodyPr>
          <a:lstStyle/>
          <a:p>
            <a:r>
              <a:rPr lang="en-US" sz="4000" b="1" dirty="0">
                <a:solidFill>
                  <a:srgbClr val="C00000"/>
                </a:solidFill>
              </a:rPr>
              <a:t>Presidents’ Legislative Success</a:t>
            </a:r>
          </a:p>
        </p:txBody>
      </p:sp>
      <p:graphicFrame>
        <p:nvGraphicFramePr>
          <p:cNvPr id="6" name="Content Placeholder 5">
            <a:extLst>
              <a:ext uri="{FF2B5EF4-FFF2-40B4-BE49-F238E27FC236}">
                <a16:creationId xmlns:a16="http://schemas.microsoft.com/office/drawing/2014/main" id="{B887950A-FB1E-4A7D-854D-0B7ED69097B1}"/>
              </a:ext>
            </a:extLst>
          </p:cNvPr>
          <p:cNvGraphicFramePr>
            <a:graphicFrameLocks noGrp="1"/>
          </p:cNvGraphicFramePr>
          <p:nvPr>
            <p:ph idx="1"/>
            <p:extLst>
              <p:ext uri="{D42A27DB-BD31-4B8C-83A1-F6EECF244321}">
                <p14:modId xmlns:p14="http://schemas.microsoft.com/office/powerpoint/2010/main" val="1333462227"/>
              </p:ext>
            </p:extLst>
          </p:nvPr>
        </p:nvGraphicFramePr>
        <p:xfrm>
          <a:off x="1122218" y="1524000"/>
          <a:ext cx="103632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850A6A08-DD6B-4759-ACEE-B07D017B15F0}"/>
              </a:ext>
            </a:extLst>
          </p:cNvPr>
          <p:cNvSpPr txBox="1"/>
          <p:nvPr/>
        </p:nvSpPr>
        <p:spPr>
          <a:xfrm>
            <a:off x="457200" y="6400800"/>
            <a:ext cx="1684307" cy="369332"/>
          </a:xfrm>
          <a:prstGeom prst="rect">
            <a:avLst/>
          </a:prstGeom>
          <a:noFill/>
        </p:spPr>
        <p:txBody>
          <a:bodyPr wrap="none" rtlCol="0">
            <a:spAutoFit/>
          </a:bodyPr>
          <a:lstStyle/>
          <a:p>
            <a:r>
              <a:rPr lang="en-US" dirty="0"/>
              <a:t>Source: CQ data</a:t>
            </a:r>
          </a:p>
        </p:txBody>
      </p:sp>
    </p:spTree>
    <p:extLst>
      <p:ext uri="{BB962C8B-B14F-4D97-AF65-F5344CB8AC3E}">
        <p14:creationId xmlns:p14="http://schemas.microsoft.com/office/powerpoint/2010/main" val="35162124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573B1-C526-47AE-93E0-7457E1033437}"/>
              </a:ext>
            </a:extLst>
          </p:cNvPr>
          <p:cNvSpPr>
            <a:spLocks noGrp="1"/>
          </p:cNvSpPr>
          <p:nvPr>
            <p:ph type="title"/>
          </p:nvPr>
        </p:nvSpPr>
        <p:spPr/>
        <p:txBody>
          <a:bodyPr>
            <a:normAutofit/>
          </a:bodyPr>
          <a:lstStyle/>
          <a:p>
            <a:r>
              <a:rPr lang="en-US" sz="4000" b="1" dirty="0">
                <a:solidFill>
                  <a:srgbClr val="C00000"/>
                </a:solidFill>
              </a:rPr>
              <a:t>Presidents’ Legislative Success</a:t>
            </a:r>
          </a:p>
        </p:txBody>
      </p:sp>
      <p:graphicFrame>
        <p:nvGraphicFramePr>
          <p:cNvPr id="6" name="Content Placeholder 5">
            <a:extLst>
              <a:ext uri="{FF2B5EF4-FFF2-40B4-BE49-F238E27FC236}">
                <a16:creationId xmlns:a16="http://schemas.microsoft.com/office/drawing/2014/main" id="{B887950A-FB1E-4A7D-854D-0B7ED69097B1}"/>
              </a:ext>
            </a:extLst>
          </p:cNvPr>
          <p:cNvGraphicFramePr>
            <a:graphicFrameLocks noGrp="1"/>
          </p:cNvGraphicFramePr>
          <p:nvPr>
            <p:ph idx="1"/>
            <p:extLst>
              <p:ext uri="{D42A27DB-BD31-4B8C-83A1-F6EECF244321}">
                <p14:modId xmlns:p14="http://schemas.microsoft.com/office/powerpoint/2010/main" val="1851000803"/>
              </p:ext>
            </p:extLst>
          </p:nvPr>
        </p:nvGraphicFramePr>
        <p:xfrm>
          <a:off x="1122218" y="1524000"/>
          <a:ext cx="103632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850A6A08-DD6B-4759-ACEE-B07D017B15F0}"/>
              </a:ext>
            </a:extLst>
          </p:cNvPr>
          <p:cNvSpPr txBox="1"/>
          <p:nvPr/>
        </p:nvSpPr>
        <p:spPr>
          <a:xfrm>
            <a:off x="457200" y="6400800"/>
            <a:ext cx="1684307" cy="369332"/>
          </a:xfrm>
          <a:prstGeom prst="rect">
            <a:avLst/>
          </a:prstGeom>
          <a:noFill/>
        </p:spPr>
        <p:txBody>
          <a:bodyPr wrap="none" rtlCol="0">
            <a:spAutoFit/>
          </a:bodyPr>
          <a:lstStyle/>
          <a:p>
            <a:r>
              <a:rPr lang="en-US" dirty="0"/>
              <a:t>Source: CQ data</a:t>
            </a:r>
          </a:p>
        </p:txBody>
      </p:sp>
    </p:spTree>
    <p:extLst>
      <p:ext uri="{BB962C8B-B14F-4D97-AF65-F5344CB8AC3E}">
        <p14:creationId xmlns:p14="http://schemas.microsoft.com/office/powerpoint/2010/main" val="1979250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solidFill>
                  <a:srgbClr val="C00000"/>
                </a:solidFill>
              </a:rPr>
              <a:t>Presidents’ Legislative Success </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261604424"/>
              </p:ext>
            </p:extLst>
          </p:nvPr>
        </p:nvGraphicFramePr>
        <p:xfrm>
          <a:off x="1163782" y="1801091"/>
          <a:ext cx="9157854" cy="4018819"/>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355600" y="6117409"/>
            <a:ext cx="3956015" cy="300082"/>
          </a:xfrm>
          <a:prstGeom prst="rect">
            <a:avLst/>
          </a:prstGeom>
          <a:noFill/>
        </p:spPr>
        <p:txBody>
          <a:bodyPr wrap="square" rtlCol="0">
            <a:spAutoFit/>
          </a:bodyPr>
          <a:lstStyle/>
          <a:p>
            <a:r>
              <a:rPr lang="en-US" sz="1350" dirty="0"/>
              <a:t>Source: CQ Voting Studies, 1952-2020</a:t>
            </a:r>
          </a:p>
        </p:txBody>
      </p:sp>
      <p:sp>
        <p:nvSpPr>
          <p:cNvPr id="5" name="Slide Number Placeholder 4">
            <a:extLst>
              <a:ext uri="{FF2B5EF4-FFF2-40B4-BE49-F238E27FC236}">
                <a16:creationId xmlns:a16="http://schemas.microsoft.com/office/drawing/2014/main" id="{AE6746B7-43F8-4B03-AE8D-6717866DBFDC}"/>
              </a:ext>
            </a:extLst>
          </p:cNvPr>
          <p:cNvSpPr>
            <a:spLocks noGrp="1"/>
          </p:cNvSpPr>
          <p:nvPr>
            <p:ph type="sldNum" sz="quarter" idx="12"/>
          </p:nvPr>
        </p:nvSpPr>
        <p:spPr/>
        <p:txBody>
          <a:bodyPr>
            <a:normAutofit lnSpcReduction="10000"/>
          </a:bodyPr>
          <a:lstStyle/>
          <a:p>
            <a:fld id="{F0C94032-CD4C-4C25-B0C2-CEC720522D92}" type="slidenum">
              <a:rPr kumimoji="0" lang="en-US" smtClean="0"/>
              <a:pPr/>
              <a:t>26</a:t>
            </a:fld>
            <a:endParaRPr kumimoji="0" lang="en-US" dirty="0">
              <a:solidFill>
                <a:srgbClr val="FFFFFF"/>
              </a:solidFill>
            </a:endParaRPr>
          </a:p>
        </p:txBody>
      </p:sp>
    </p:spTree>
    <p:extLst>
      <p:ext uri="{BB962C8B-B14F-4D97-AF65-F5344CB8AC3E}">
        <p14:creationId xmlns:p14="http://schemas.microsoft.com/office/powerpoint/2010/main" val="40251657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E05B0-24FD-47FD-90EC-19A257A930EF}"/>
              </a:ext>
            </a:extLst>
          </p:cNvPr>
          <p:cNvSpPr>
            <a:spLocks noGrp="1"/>
          </p:cNvSpPr>
          <p:nvPr>
            <p:ph type="title"/>
          </p:nvPr>
        </p:nvSpPr>
        <p:spPr/>
        <p:txBody>
          <a:bodyPr>
            <a:normAutofit/>
          </a:bodyPr>
          <a:lstStyle/>
          <a:p>
            <a:r>
              <a:rPr lang="en-US" b="1" dirty="0">
                <a:solidFill>
                  <a:srgbClr val="C00000"/>
                </a:solidFill>
              </a:rPr>
              <a:t>President Trump’s Legislative Success Rate</a:t>
            </a:r>
          </a:p>
        </p:txBody>
      </p:sp>
      <p:graphicFrame>
        <p:nvGraphicFramePr>
          <p:cNvPr id="6" name="Content Placeholder 5">
            <a:extLst>
              <a:ext uri="{FF2B5EF4-FFF2-40B4-BE49-F238E27FC236}">
                <a16:creationId xmlns:a16="http://schemas.microsoft.com/office/drawing/2014/main" id="{E69E5A4E-7A32-498C-82C6-E8FFC852EF21}"/>
              </a:ext>
            </a:extLst>
          </p:cNvPr>
          <p:cNvGraphicFramePr>
            <a:graphicFrameLocks noGrp="1"/>
          </p:cNvGraphicFramePr>
          <p:nvPr>
            <p:ph sz="quarter" idx="1"/>
            <p:extLst>
              <p:ext uri="{D42A27DB-BD31-4B8C-83A1-F6EECF244321}">
                <p14:modId xmlns:p14="http://schemas.microsoft.com/office/powerpoint/2010/main" val="4006294488"/>
              </p:ext>
            </p:extLst>
          </p:nvPr>
        </p:nvGraphicFramePr>
        <p:xfrm>
          <a:off x="2202873" y="1650394"/>
          <a:ext cx="7938654" cy="4168515"/>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15F5D9A-4F67-4D19-8CF3-30F9075B4CDF}"/>
              </a:ext>
            </a:extLst>
          </p:cNvPr>
          <p:cNvSpPr txBox="1"/>
          <p:nvPr/>
        </p:nvSpPr>
        <p:spPr>
          <a:xfrm>
            <a:off x="429491" y="6174558"/>
            <a:ext cx="3546709" cy="300082"/>
          </a:xfrm>
          <a:prstGeom prst="rect">
            <a:avLst/>
          </a:prstGeom>
          <a:noFill/>
        </p:spPr>
        <p:txBody>
          <a:bodyPr wrap="square" rtlCol="0">
            <a:spAutoFit/>
          </a:bodyPr>
          <a:lstStyle/>
          <a:p>
            <a:r>
              <a:rPr lang="en-US" sz="1350" dirty="0"/>
              <a:t>Source: CQ Vote Studies</a:t>
            </a:r>
          </a:p>
        </p:txBody>
      </p:sp>
      <p:sp>
        <p:nvSpPr>
          <p:cNvPr id="4" name="Slide Number Placeholder 3">
            <a:extLst>
              <a:ext uri="{FF2B5EF4-FFF2-40B4-BE49-F238E27FC236}">
                <a16:creationId xmlns:a16="http://schemas.microsoft.com/office/drawing/2014/main" id="{6BEF993A-F2C9-4ADB-B333-BDF63188A4F6}"/>
              </a:ext>
            </a:extLst>
          </p:cNvPr>
          <p:cNvSpPr>
            <a:spLocks noGrp="1"/>
          </p:cNvSpPr>
          <p:nvPr>
            <p:ph type="sldNum" sz="quarter" idx="12"/>
          </p:nvPr>
        </p:nvSpPr>
        <p:spPr/>
        <p:txBody>
          <a:bodyPr>
            <a:normAutofit lnSpcReduction="10000"/>
          </a:bodyPr>
          <a:lstStyle/>
          <a:p>
            <a:fld id="{F0C94032-CD4C-4C25-B0C2-CEC720522D92}" type="slidenum">
              <a:rPr kumimoji="0" lang="en-US" smtClean="0"/>
              <a:pPr/>
              <a:t>27</a:t>
            </a:fld>
            <a:endParaRPr kumimoji="0" lang="en-US" dirty="0">
              <a:solidFill>
                <a:srgbClr val="FFFFFF"/>
              </a:solidFill>
            </a:endParaRPr>
          </a:p>
        </p:txBody>
      </p:sp>
    </p:spTree>
    <p:extLst>
      <p:ext uri="{BB962C8B-B14F-4D97-AF65-F5344CB8AC3E}">
        <p14:creationId xmlns:p14="http://schemas.microsoft.com/office/powerpoint/2010/main" val="42444117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E05B0-24FD-47FD-90EC-19A257A930EF}"/>
              </a:ext>
            </a:extLst>
          </p:cNvPr>
          <p:cNvSpPr>
            <a:spLocks noGrp="1"/>
          </p:cNvSpPr>
          <p:nvPr>
            <p:ph type="title"/>
          </p:nvPr>
        </p:nvSpPr>
        <p:spPr/>
        <p:txBody>
          <a:bodyPr>
            <a:normAutofit/>
          </a:bodyPr>
          <a:lstStyle/>
          <a:p>
            <a:r>
              <a:rPr lang="en-US" b="1" dirty="0">
                <a:solidFill>
                  <a:srgbClr val="C00000"/>
                </a:solidFill>
              </a:rPr>
              <a:t>President Obama’s Legislative Success Rate</a:t>
            </a:r>
          </a:p>
        </p:txBody>
      </p:sp>
      <p:graphicFrame>
        <p:nvGraphicFramePr>
          <p:cNvPr id="6" name="Content Placeholder 5">
            <a:extLst>
              <a:ext uri="{FF2B5EF4-FFF2-40B4-BE49-F238E27FC236}">
                <a16:creationId xmlns:a16="http://schemas.microsoft.com/office/drawing/2014/main" id="{E69E5A4E-7A32-498C-82C6-E8FFC852EF21}"/>
              </a:ext>
            </a:extLst>
          </p:cNvPr>
          <p:cNvGraphicFramePr>
            <a:graphicFrameLocks noGrp="1"/>
          </p:cNvGraphicFramePr>
          <p:nvPr>
            <p:ph sz="quarter" idx="1"/>
            <p:extLst>
              <p:ext uri="{D42A27DB-BD31-4B8C-83A1-F6EECF244321}">
                <p14:modId xmlns:p14="http://schemas.microsoft.com/office/powerpoint/2010/main" val="2152102197"/>
              </p:ext>
            </p:extLst>
          </p:nvPr>
        </p:nvGraphicFramePr>
        <p:xfrm>
          <a:off x="2133599" y="1898073"/>
          <a:ext cx="8562109" cy="4087935"/>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15F5D9A-4F67-4D19-8CF3-30F9075B4CDF}"/>
              </a:ext>
            </a:extLst>
          </p:cNvPr>
          <p:cNvSpPr txBox="1"/>
          <p:nvPr/>
        </p:nvSpPr>
        <p:spPr>
          <a:xfrm>
            <a:off x="592789" y="6329318"/>
            <a:ext cx="1439818" cy="300082"/>
          </a:xfrm>
          <a:prstGeom prst="rect">
            <a:avLst/>
          </a:prstGeom>
          <a:noFill/>
        </p:spPr>
        <p:txBody>
          <a:bodyPr wrap="none" rtlCol="0">
            <a:spAutoFit/>
          </a:bodyPr>
          <a:lstStyle/>
          <a:p>
            <a:r>
              <a:rPr lang="en-US" sz="1350" dirty="0"/>
              <a:t>Source: CQ, 2012</a:t>
            </a:r>
          </a:p>
        </p:txBody>
      </p:sp>
      <p:sp>
        <p:nvSpPr>
          <p:cNvPr id="3" name="Footer Placeholder 2">
            <a:extLst>
              <a:ext uri="{FF2B5EF4-FFF2-40B4-BE49-F238E27FC236}">
                <a16:creationId xmlns:a16="http://schemas.microsoft.com/office/drawing/2014/main" id="{F764FA15-ED35-42FC-987C-24E19C2F268F}"/>
              </a:ext>
            </a:extLst>
          </p:cNvPr>
          <p:cNvSpPr>
            <a:spLocks noGrp="1"/>
          </p:cNvSpPr>
          <p:nvPr>
            <p:ph type="ftr" sz="quarter" idx="11"/>
          </p:nvPr>
        </p:nvSpPr>
        <p:spPr/>
        <p:txBody>
          <a:bodyPr/>
          <a:lstStyle/>
          <a:p>
            <a:r>
              <a:rPr kumimoji="0" lang="en-US" dirty="0"/>
              <a:t>© Thomas E. Patterson</a:t>
            </a:r>
          </a:p>
        </p:txBody>
      </p:sp>
      <p:sp>
        <p:nvSpPr>
          <p:cNvPr id="4" name="Slide Number Placeholder 3">
            <a:extLst>
              <a:ext uri="{FF2B5EF4-FFF2-40B4-BE49-F238E27FC236}">
                <a16:creationId xmlns:a16="http://schemas.microsoft.com/office/drawing/2014/main" id="{15545D5B-38AB-4227-9E15-F74694E5E4D1}"/>
              </a:ext>
            </a:extLst>
          </p:cNvPr>
          <p:cNvSpPr>
            <a:spLocks noGrp="1"/>
          </p:cNvSpPr>
          <p:nvPr>
            <p:ph type="sldNum" sz="quarter" idx="12"/>
          </p:nvPr>
        </p:nvSpPr>
        <p:spPr/>
        <p:txBody>
          <a:bodyPr>
            <a:normAutofit lnSpcReduction="10000"/>
          </a:bodyPr>
          <a:lstStyle/>
          <a:p>
            <a:fld id="{F0C94032-CD4C-4C25-B0C2-CEC720522D92}" type="slidenum">
              <a:rPr kumimoji="0" lang="en-US" smtClean="0"/>
              <a:pPr/>
              <a:t>28</a:t>
            </a:fld>
            <a:endParaRPr kumimoji="0" lang="en-US" dirty="0">
              <a:solidFill>
                <a:srgbClr val="FFFFFF"/>
              </a:solidFill>
            </a:endParaRPr>
          </a:p>
        </p:txBody>
      </p:sp>
    </p:spTree>
    <p:extLst>
      <p:ext uri="{BB962C8B-B14F-4D97-AF65-F5344CB8AC3E}">
        <p14:creationId xmlns:p14="http://schemas.microsoft.com/office/powerpoint/2010/main" val="11986543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53AFA-7E24-45AD-8EF9-8DE0978390E6}"/>
              </a:ext>
            </a:extLst>
          </p:cNvPr>
          <p:cNvSpPr>
            <a:spLocks noGrp="1"/>
          </p:cNvSpPr>
          <p:nvPr>
            <p:ph type="title"/>
          </p:nvPr>
        </p:nvSpPr>
        <p:spPr>
          <a:xfrm>
            <a:off x="457200" y="136257"/>
            <a:ext cx="11277600" cy="1115012"/>
          </a:xfrm>
        </p:spPr>
        <p:txBody>
          <a:bodyPr/>
          <a:lstStyle/>
          <a:p>
            <a:r>
              <a:rPr lang="en-US" dirty="0">
                <a:solidFill>
                  <a:srgbClr val="C00000"/>
                </a:solidFill>
              </a:rPr>
              <a:t>Key Point about Presidents’ Legislative Power</a:t>
            </a:r>
          </a:p>
        </p:txBody>
      </p:sp>
      <p:sp>
        <p:nvSpPr>
          <p:cNvPr id="3" name="Content Placeholder 2">
            <a:extLst>
              <a:ext uri="{FF2B5EF4-FFF2-40B4-BE49-F238E27FC236}">
                <a16:creationId xmlns:a16="http://schemas.microsoft.com/office/drawing/2014/main" id="{723AE3B0-5A04-4E84-8856-5B9CA195BF9A}"/>
              </a:ext>
            </a:extLst>
          </p:cNvPr>
          <p:cNvSpPr>
            <a:spLocks noGrp="1"/>
          </p:cNvSpPr>
          <p:nvPr>
            <p:ph idx="1"/>
          </p:nvPr>
        </p:nvSpPr>
        <p:spPr>
          <a:xfrm>
            <a:off x="1168400" y="1600200"/>
            <a:ext cx="10414000" cy="4724400"/>
          </a:xfrm>
        </p:spPr>
        <p:txBody>
          <a:bodyPr>
            <a:normAutofit/>
          </a:bodyPr>
          <a:lstStyle/>
          <a:p>
            <a:r>
              <a:rPr lang="en-US" sz="2800" dirty="0"/>
              <a:t>The American system is based on the </a:t>
            </a:r>
            <a:r>
              <a:rPr lang="en-US" sz="2800" b="1" dirty="0"/>
              <a:t>principle of divided power </a:t>
            </a:r>
            <a:r>
              <a:rPr lang="en-US" sz="2800" dirty="0"/>
              <a:t>– presidents have the power to present legislative ideas to Congress and can put pressure on Congress, but the power to enact laws rests with Congress.</a:t>
            </a:r>
          </a:p>
          <a:p>
            <a:endParaRPr lang="en-US" sz="2800" dirty="0"/>
          </a:p>
          <a:p>
            <a:pPr marL="514350" lvl="2" indent="0">
              <a:buNone/>
            </a:pPr>
            <a:r>
              <a:rPr lang="en-US" sz="2800" dirty="0"/>
              <a:t>When one or both legislative chambers is controlled by the opposite party, the president’s task is much harder.</a:t>
            </a:r>
          </a:p>
          <a:p>
            <a:pPr lvl="3"/>
            <a:endParaRPr lang="en-US" sz="2800" b="1" i="1" dirty="0"/>
          </a:p>
          <a:p>
            <a:pPr lvl="8"/>
            <a:endParaRPr lang="en-US" dirty="0"/>
          </a:p>
          <a:p>
            <a:endParaRPr lang="en-US" dirty="0"/>
          </a:p>
        </p:txBody>
      </p:sp>
      <p:sp>
        <p:nvSpPr>
          <p:cNvPr id="5" name="Slide Number Placeholder 4">
            <a:extLst>
              <a:ext uri="{FF2B5EF4-FFF2-40B4-BE49-F238E27FC236}">
                <a16:creationId xmlns:a16="http://schemas.microsoft.com/office/drawing/2014/main" id="{754F9C91-6FC7-4999-8D35-5299E9CFFA8E}"/>
              </a:ext>
            </a:extLst>
          </p:cNvPr>
          <p:cNvSpPr>
            <a:spLocks noGrp="1"/>
          </p:cNvSpPr>
          <p:nvPr>
            <p:ph type="sldNum" sz="quarter" idx="12"/>
          </p:nvPr>
        </p:nvSpPr>
        <p:spPr/>
        <p:txBody>
          <a:bodyPr>
            <a:normAutofit lnSpcReduction="10000"/>
          </a:bodyPr>
          <a:lstStyle/>
          <a:p>
            <a:fld id="{20BC5037-A240-4F61-9152-036A0AF9E395}" type="slidenum">
              <a:rPr lang="en-US" smtClean="0"/>
              <a:t>29</a:t>
            </a:fld>
            <a:endParaRPr lang="en-US"/>
          </a:p>
        </p:txBody>
      </p:sp>
    </p:spTree>
    <p:extLst>
      <p:ext uri="{BB962C8B-B14F-4D97-AF65-F5344CB8AC3E}">
        <p14:creationId xmlns:p14="http://schemas.microsoft.com/office/powerpoint/2010/main" val="304171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0876" y="1714143"/>
            <a:ext cx="8905026" cy="4273702"/>
          </a:xfrm>
        </p:spPr>
        <p:txBody>
          <a:bodyPr>
            <a:noAutofit/>
          </a:bodyPr>
          <a:lstStyle/>
          <a:p>
            <a:pPr algn="ctr"/>
            <a:br>
              <a:rPr lang="en-US" sz="4950" dirty="0"/>
            </a:br>
            <a:br>
              <a:rPr lang="en-US" sz="4950" dirty="0"/>
            </a:br>
            <a:br>
              <a:rPr lang="en-US" sz="4950" dirty="0"/>
            </a:br>
            <a:br>
              <a:rPr lang="en-US" sz="4950" dirty="0"/>
            </a:br>
            <a:r>
              <a:rPr lang="en-US" sz="5400" cap="small" dirty="0"/>
              <a:t>Using </a:t>
            </a:r>
            <a:br>
              <a:rPr lang="en-US" sz="5400" cap="small" dirty="0"/>
            </a:br>
            <a:r>
              <a:rPr lang="en-US" sz="5400" cap="small" dirty="0"/>
              <a:t>Poll Everywhere </a:t>
            </a:r>
            <a:br>
              <a:rPr lang="en-US" sz="5400" cap="small" dirty="0"/>
            </a:br>
            <a:r>
              <a:rPr lang="en-US" sz="5400" cap="small" dirty="0"/>
              <a:t>in Classroom</a:t>
            </a:r>
            <a:br>
              <a:rPr lang="en-US" sz="5400" cap="small" dirty="0"/>
            </a:br>
            <a:br>
              <a:rPr lang="en-US" sz="5400" cap="small" dirty="0"/>
            </a:br>
            <a:r>
              <a:rPr kumimoji="0" lang="en-US" sz="2800" b="0" i="0" u="none" strike="noStrike" kern="1200" cap="all" spc="0" normalizeH="0" baseline="0" noProof="0" dirty="0">
                <a:ln>
                  <a:noFill/>
                </a:ln>
                <a:solidFill>
                  <a:srgbClr val="FFFFFF"/>
                </a:solidFill>
                <a:effectLst/>
                <a:uLnTx/>
                <a:uFillTx/>
                <a:latin typeface="Tw Cen MT"/>
                <a:ea typeface="+mj-ea"/>
                <a:cs typeface="+mj-cs"/>
              </a:rPr>
              <a:t>McGraw-Hill Webinar, Feb 11, 2022</a:t>
            </a:r>
            <a:br>
              <a:rPr lang="en-US" sz="4950" dirty="0"/>
            </a:br>
            <a:endParaRPr lang="en-US" sz="2700" dirty="0"/>
          </a:p>
        </p:txBody>
      </p:sp>
      <p:sp>
        <p:nvSpPr>
          <p:cNvPr id="3" name="Subtitle 2"/>
          <p:cNvSpPr>
            <a:spLocks noGrp="1"/>
          </p:cNvSpPr>
          <p:nvPr>
            <p:ph type="subTitle" idx="1"/>
          </p:nvPr>
        </p:nvSpPr>
        <p:spPr>
          <a:xfrm>
            <a:off x="3657600" y="6076123"/>
            <a:ext cx="8213697" cy="479877"/>
          </a:xfrm>
        </p:spPr>
        <p:txBody>
          <a:bodyPr>
            <a:noAutofit/>
          </a:bodyPr>
          <a:lstStyle/>
          <a:p>
            <a:pPr algn="ctr"/>
            <a:r>
              <a:rPr lang="en-US" sz="2800" dirty="0"/>
              <a:t>Tom Patterson, author of McGraw-Hill’s We The People</a:t>
            </a:r>
          </a:p>
        </p:txBody>
      </p:sp>
    </p:spTree>
    <p:extLst>
      <p:ext uri="{BB962C8B-B14F-4D97-AF65-F5344CB8AC3E}">
        <p14:creationId xmlns:p14="http://schemas.microsoft.com/office/powerpoint/2010/main" val="17407331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80D1C-C441-497F-95AB-65ABC37D2127}"/>
              </a:ext>
            </a:extLst>
          </p:cNvPr>
          <p:cNvSpPr>
            <a:spLocks noGrp="1"/>
          </p:cNvSpPr>
          <p:nvPr>
            <p:ph type="title"/>
          </p:nvPr>
        </p:nvSpPr>
        <p:spPr/>
        <p:txBody>
          <a:bodyPr>
            <a:normAutofit/>
          </a:bodyPr>
          <a:lstStyle/>
          <a:p>
            <a:r>
              <a:rPr lang="en-US" sz="4400" dirty="0">
                <a:solidFill>
                  <a:srgbClr val="C00000"/>
                </a:solidFill>
              </a:rPr>
              <a:t>Poll Everywhere Example</a:t>
            </a:r>
          </a:p>
        </p:txBody>
      </p:sp>
      <p:sp>
        <p:nvSpPr>
          <p:cNvPr id="3" name="Content Placeholder 2">
            <a:extLst>
              <a:ext uri="{FF2B5EF4-FFF2-40B4-BE49-F238E27FC236}">
                <a16:creationId xmlns:a16="http://schemas.microsoft.com/office/drawing/2014/main" id="{052ABF67-3ED7-4972-AF17-E811E717F05E}"/>
              </a:ext>
            </a:extLst>
          </p:cNvPr>
          <p:cNvSpPr>
            <a:spLocks noGrp="1"/>
          </p:cNvSpPr>
          <p:nvPr>
            <p:ph sz="quarter" idx="1"/>
          </p:nvPr>
        </p:nvSpPr>
        <p:spPr>
          <a:xfrm>
            <a:off x="1343770" y="1884458"/>
            <a:ext cx="10344294" cy="4211541"/>
          </a:xfrm>
        </p:spPr>
        <p:txBody>
          <a:bodyPr>
            <a:normAutofit/>
          </a:bodyPr>
          <a:lstStyle/>
          <a:p>
            <a:pPr marL="0" indent="0">
              <a:buNone/>
            </a:pPr>
            <a:r>
              <a:rPr lang="en-US" sz="4400" dirty="0"/>
              <a:t>This is a question that asks students to think about a range of factors in reaching an opinion about the best alternative.</a:t>
            </a:r>
          </a:p>
        </p:txBody>
      </p:sp>
    </p:spTree>
    <p:extLst>
      <p:ext uri="{BB962C8B-B14F-4D97-AF65-F5344CB8AC3E}">
        <p14:creationId xmlns:p14="http://schemas.microsoft.com/office/powerpoint/2010/main" val="10927574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13E86-6A3C-433B-B0AB-262A87A4D419}"/>
              </a:ext>
            </a:extLst>
          </p:cNvPr>
          <p:cNvSpPr>
            <a:spLocks noGrp="1"/>
          </p:cNvSpPr>
          <p:nvPr>
            <p:ph type="title"/>
          </p:nvPr>
        </p:nvSpPr>
        <p:spPr/>
        <p:txBody>
          <a:bodyPr>
            <a:normAutofit fontScale="90000"/>
          </a:bodyPr>
          <a:lstStyle/>
          <a:p>
            <a:r>
              <a:rPr lang="en-US" b="1" dirty="0"/>
              <a:t>POLL EVERYWHERE: </a:t>
            </a:r>
            <a:r>
              <a:rPr lang="en-US" sz="4000" b="1" dirty="0">
                <a:solidFill>
                  <a:srgbClr val="C00000"/>
                </a:solidFill>
              </a:rPr>
              <a:t>Which is the larger constitutional restraint on bureaucrats’ power?</a:t>
            </a:r>
          </a:p>
        </p:txBody>
      </p:sp>
      <p:sp>
        <p:nvSpPr>
          <p:cNvPr id="3" name="Content Placeholder 2">
            <a:extLst>
              <a:ext uri="{FF2B5EF4-FFF2-40B4-BE49-F238E27FC236}">
                <a16:creationId xmlns:a16="http://schemas.microsoft.com/office/drawing/2014/main" id="{CB6D6483-EF99-46BB-B9F1-18E20C3F6CE5}"/>
              </a:ext>
            </a:extLst>
          </p:cNvPr>
          <p:cNvSpPr>
            <a:spLocks noGrp="1"/>
          </p:cNvSpPr>
          <p:nvPr>
            <p:ph sz="quarter" idx="1"/>
          </p:nvPr>
        </p:nvSpPr>
        <p:spPr>
          <a:xfrm>
            <a:off x="1270000" y="1981200"/>
            <a:ext cx="9875520" cy="4114800"/>
          </a:xfrm>
        </p:spPr>
        <p:txBody>
          <a:bodyPr>
            <a:normAutofit/>
          </a:bodyPr>
          <a:lstStyle/>
          <a:p>
            <a:pPr marL="514350" indent="-514350">
              <a:buAutoNum type="arabicPeriod"/>
            </a:pPr>
            <a:r>
              <a:rPr lang="en-US" sz="3600" dirty="0"/>
              <a:t>Congress’s constitutional authority over programs and funding</a:t>
            </a:r>
          </a:p>
          <a:p>
            <a:pPr marL="514350" indent="-514350">
              <a:buFont typeface="Wingdings"/>
              <a:buAutoNum type="arabicPeriod"/>
            </a:pPr>
            <a:r>
              <a:rPr lang="en-US" sz="3600" dirty="0"/>
              <a:t>President’s constitutional authority as Chief Executive, which places the president at the head of all federal agencies and gives president the power to appoint all agency heads (e.g., Secretary of Defense).</a:t>
            </a:r>
          </a:p>
        </p:txBody>
      </p:sp>
    </p:spTree>
    <p:extLst>
      <p:ext uri="{BB962C8B-B14F-4D97-AF65-F5344CB8AC3E}">
        <p14:creationId xmlns:p14="http://schemas.microsoft.com/office/powerpoint/2010/main" val="21889389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1A4C9-FBCB-4C07-9457-8631C4104D55}"/>
              </a:ext>
            </a:extLst>
          </p:cNvPr>
          <p:cNvSpPr>
            <a:spLocks noGrp="1"/>
          </p:cNvSpPr>
          <p:nvPr>
            <p:ph type="title"/>
          </p:nvPr>
        </p:nvSpPr>
        <p:spPr/>
        <p:txBody>
          <a:bodyPr>
            <a:normAutofit fontScale="90000"/>
          </a:bodyPr>
          <a:lstStyle/>
          <a:p>
            <a:r>
              <a:rPr lang="en-US" b="1" dirty="0"/>
              <a:t>POLL EVERYWHERE: </a:t>
            </a:r>
            <a:r>
              <a:rPr lang="en-US" sz="4400" dirty="0">
                <a:solidFill>
                  <a:srgbClr val="C00000"/>
                </a:solidFill>
              </a:rPr>
              <a:t>Which is the larger constraint on bureaucrats’ power?</a:t>
            </a:r>
          </a:p>
        </p:txBody>
      </p:sp>
      <p:sp>
        <p:nvSpPr>
          <p:cNvPr id="9" name="Rectangle 8">
            <a:extLst>
              <a:ext uri="{FF2B5EF4-FFF2-40B4-BE49-F238E27FC236}">
                <a16:creationId xmlns:a16="http://schemas.microsoft.com/office/drawing/2014/main" id="{C28FAB43-5E4F-4219-9380-77600758A7FD}"/>
              </a:ext>
            </a:extLst>
          </p:cNvPr>
          <p:cNvSpPr/>
          <p:nvPr/>
        </p:nvSpPr>
        <p:spPr>
          <a:xfrm>
            <a:off x="7325360" y="2072641"/>
            <a:ext cx="4409440" cy="39630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Classroom management:</a:t>
            </a:r>
          </a:p>
          <a:p>
            <a:pPr marL="240030" marR="0" lvl="0" indent="-240030" algn="l" defTabSz="914400" rtl="0" eaLnBrk="1" fontAlgn="auto" latinLnBrk="0" hangingPunct="1">
              <a:lnSpc>
                <a:spcPct val="100000"/>
              </a:lnSpc>
              <a:spcBef>
                <a:spcPts val="525"/>
              </a:spcBef>
              <a:spcAft>
                <a:spcPts val="0"/>
              </a:spcAft>
              <a:buClr>
                <a:srgbClr val="C00000"/>
              </a:buClr>
              <a:buSzPct val="60000"/>
              <a:buFont typeface="Wingdings"/>
              <a:buChar char=""/>
              <a:tabLst/>
              <a:defRPr/>
            </a:pPr>
            <a:r>
              <a:rPr kumimoji="0" lang="en-US" b="0" i="0" u="none" strike="noStrike" kern="1200" cap="none" spc="0" normalizeH="0" baseline="0" noProof="0" dirty="0">
                <a:ln>
                  <a:noFill/>
                </a:ln>
                <a:solidFill>
                  <a:srgbClr val="002060"/>
                </a:solidFill>
                <a:effectLst/>
                <a:uLnTx/>
                <a:uFillTx/>
                <a:latin typeface="Tw Cen MT"/>
                <a:ea typeface="+mn-ea"/>
                <a:cs typeface="+mn-cs"/>
              </a:rPr>
              <a:t>This question is suited to an alternative way of getting students to participate.</a:t>
            </a:r>
          </a:p>
          <a:p>
            <a:pPr marL="240030" marR="0" lvl="0" indent="-240030" algn="l" defTabSz="914400" rtl="0" eaLnBrk="1" fontAlgn="auto" latinLnBrk="0" hangingPunct="1">
              <a:lnSpc>
                <a:spcPct val="100000"/>
              </a:lnSpc>
              <a:spcBef>
                <a:spcPts val="525"/>
              </a:spcBef>
              <a:spcAft>
                <a:spcPts val="0"/>
              </a:spcAft>
              <a:buClr>
                <a:srgbClr val="C00000"/>
              </a:buClr>
              <a:buSzPct val="60000"/>
              <a:buFont typeface="Wingdings"/>
              <a:buChar char=""/>
              <a:tabLst/>
              <a:defRPr/>
            </a:pPr>
            <a:r>
              <a:rPr kumimoji="0" lang="en-US" b="0" i="0" u="none" strike="noStrike" kern="1200" cap="none" spc="0" normalizeH="0" baseline="0" noProof="0" dirty="0">
                <a:ln>
                  <a:noFill/>
                </a:ln>
                <a:solidFill>
                  <a:srgbClr val="002060"/>
                </a:solidFill>
                <a:effectLst/>
                <a:uLnTx/>
                <a:uFillTx/>
                <a:latin typeface="Tw Cen MT"/>
                <a:ea typeface="+mn-ea"/>
                <a:cs typeface="+mn-cs"/>
              </a:rPr>
              <a:t>Have students form into small groups consisting of those sitting close to them and ask them to discuss the pros and cons of the alternatives.</a:t>
            </a:r>
          </a:p>
          <a:p>
            <a:pPr marL="240030" marR="0" lvl="0" indent="-240030" algn="l" defTabSz="914400" rtl="0" eaLnBrk="1" fontAlgn="auto" latinLnBrk="0" hangingPunct="1">
              <a:lnSpc>
                <a:spcPct val="100000"/>
              </a:lnSpc>
              <a:spcBef>
                <a:spcPts val="525"/>
              </a:spcBef>
              <a:spcAft>
                <a:spcPts val="0"/>
              </a:spcAft>
              <a:buClr>
                <a:srgbClr val="C00000"/>
              </a:buClr>
              <a:buSzPct val="60000"/>
              <a:buFont typeface="Wingdings"/>
              <a:buChar char=""/>
              <a:tabLst/>
              <a:defRPr/>
            </a:pPr>
            <a:r>
              <a:rPr kumimoji="0" lang="en-US" b="0" i="0" u="none" strike="noStrike" kern="1200" cap="none" spc="0" normalizeH="0" baseline="0" noProof="0" dirty="0">
                <a:ln>
                  <a:noFill/>
                </a:ln>
                <a:solidFill>
                  <a:srgbClr val="002060"/>
                </a:solidFill>
                <a:effectLst/>
                <a:uLnTx/>
                <a:uFillTx/>
                <a:latin typeface="Tw Cen MT"/>
                <a:ea typeface="+mn-ea"/>
                <a:cs typeface="+mn-cs"/>
              </a:rPr>
              <a:t>After roughly five minutes, either </a:t>
            </a:r>
          </a:p>
          <a:p>
            <a:pPr marL="480060" marR="0" lvl="1" indent="-205740" algn="l" defTabSz="914400" rtl="0" eaLnBrk="1" fontAlgn="auto" latinLnBrk="0" hangingPunct="1">
              <a:lnSpc>
                <a:spcPct val="100000"/>
              </a:lnSpc>
              <a:spcBef>
                <a:spcPts val="413"/>
              </a:spcBef>
              <a:spcAft>
                <a:spcPts val="0"/>
              </a:spcAft>
              <a:buClr>
                <a:srgbClr val="002060"/>
              </a:buClr>
              <a:buSzPct val="70000"/>
              <a:buFont typeface="Wingdings 2"/>
              <a:buChar char=""/>
              <a:tabLst/>
              <a:defRPr/>
            </a:pPr>
            <a:r>
              <a:rPr kumimoji="0" lang="en-US" b="0" i="0" u="none" strike="noStrike" kern="1200" cap="none" spc="0" normalizeH="0" baseline="0" noProof="0" dirty="0">
                <a:ln>
                  <a:noFill/>
                </a:ln>
                <a:solidFill>
                  <a:srgbClr val="002060"/>
                </a:solidFill>
                <a:effectLst/>
                <a:uLnTx/>
                <a:uFillTx/>
                <a:latin typeface="Tw Cen MT"/>
                <a:ea typeface="+mn-ea"/>
                <a:cs typeface="+mn-cs"/>
              </a:rPr>
              <a:t>1) open the discussion to the full class before repolling or </a:t>
            </a:r>
          </a:p>
          <a:p>
            <a:pPr marL="480060" marR="0" lvl="1" indent="-205740" algn="l" defTabSz="914400" rtl="0" eaLnBrk="1" fontAlgn="auto" latinLnBrk="0" hangingPunct="1">
              <a:lnSpc>
                <a:spcPct val="100000"/>
              </a:lnSpc>
              <a:spcBef>
                <a:spcPts val="413"/>
              </a:spcBef>
              <a:spcAft>
                <a:spcPts val="0"/>
              </a:spcAft>
              <a:buClr>
                <a:srgbClr val="002060"/>
              </a:buClr>
              <a:buSzPct val="70000"/>
              <a:buFont typeface="Wingdings 2"/>
              <a:buChar char=""/>
              <a:tabLst/>
              <a:defRPr/>
            </a:pPr>
            <a:r>
              <a:rPr kumimoji="0" lang="en-US" b="0" i="0" u="none" strike="noStrike" kern="1200" cap="none" spc="0" normalizeH="0" baseline="0" noProof="0" dirty="0">
                <a:ln>
                  <a:noFill/>
                </a:ln>
                <a:solidFill>
                  <a:srgbClr val="002060"/>
                </a:solidFill>
                <a:effectLst/>
                <a:uLnTx/>
                <a:uFillTx/>
                <a:latin typeface="Tw Cen MT"/>
                <a:ea typeface="+mn-ea"/>
                <a:cs typeface="+mn-cs"/>
              </a:rPr>
              <a:t>2) repoll immediately and then discuss. </a:t>
            </a:r>
          </a:p>
          <a:p>
            <a:pPr algn="ctr"/>
            <a:endParaRPr lang="en-US" b="1" dirty="0">
              <a:solidFill>
                <a:schemeClr val="tx1"/>
              </a:solidFill>
            </a:endParaRPr>
          </a:p>
          <a:p>
            <a:pPr algn="ctr"/>
            <a:endParaRPr lang="en-US" dirty="0"/>
          </a:p>
        </p:txBody>
      </p:sp>
      <p:graphicFrame>
        <p:nvGraphicFramePr>
          <p:cNvPr id="8" name="Content Placeholder 7">
            <a:extLst>
              <a:ext uri="{FF2B5EF4-FFF2-40B4-BE49-F238E27FC236}">
                <a16:creationId xmlns:a16="http://schemas.microsoft.com/office/drawing/2014/main" id="{CE4AB7E5-E72B-49F4-9391-E90E5F6CAE5F}"/>
              </a:ext>
            </a:extLst>
          </p:cNvPr>
          <p:cNvGraphicFramePr>
            <a:graphicFrameLocks noGrp="1"/>
          </p:cNvGraphicFramePr>
          <p:nvPr>
            <p:ph sz="quarter" idx="1"/>
            <p:extLst>
              <p:ext uri="{D42A27DB-BD31-4B8C-83A1-F6EECF244321}">
                <p14:modId xmlns:p14="http://schemas.microsoft.com/office/powerpoint/2010/main" val="2849225481"/>
              </p:ext>
            </p:extLst>
          </p:nvPr>
        </p:nvGraphicFramePr>
        <p:xfrm>
          <a:off x="845573" y="1563329"/>
          <a:ext cx="6056671" cy="453267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6906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C22C8-E0D4-4587-960E-FC9D421C1A25}"/>
              </a:ext>
            </a:extLst>
          </p:cNvPr>
          <p:cNvSpPr>
            <a:spLocks noGrp="1"/>
          </p:cNvSpPr>
          <p:nvPr>
            <p:ph type="title"/>
          </p:nvPr>
        </p:nvSpPr>
        <p:spPr/>
        <p:txBody>
          <a:bodyPr>
            <a:normAutofit/>
          </a:bodyPr>
          <a:lstStyle/>
          <a:p>
            <a:r>
              <a:rPr lang="en-US" sz="4400" b="1" dirty="0">
                <a:solidFill>
                  <a:srgbClr val="C00000"/>
                </a:solidFill>
              </a:rPr>
              <a:t>The Major Constraint on Bureaucracy</a:t>
            </a:r>
          </a:p>
        </p:txBody>
      </p:sp>
      <p:sp>
        <p:nvSpPr>
          <p:cNvPr id="3" name="Content Placeholder 2">
            <a:extLst>
              <a:ext uri="{FF2B5EF4-FFF2-40B4-BE49-F238E27FC236}">
                <a16:creationId xmlns:a16="http://schemas.microsoft.com/office/drawing/2014/main" id="{4D7B41D3-CD64-4EC5-88D5-C0FD9492E1D3}"/>
              </a:ext>
            </a:extLst>
          </p:cNvPr>
          <p:cNvSpPr>
            <a:spLocks noGrp="1"/>
          </p:cNvSpPr>
          <p:nvPr>
            <p:ph idx="1"/>
          </p:nvPr>
        </p:nvSpPr>
        <p:spPr>
          <a:xfrm>
            <a:off x="609600" y="1635759"/>
            <a:ext cx="11366736" cy="4688841"/>
          </a:xfrm>
        </p:spPr>
        <p:txBody>
          <a:bodyPr>
            <a:noAutofit/>
          </a:bodyPr>
          <a:lstStyle/>
          <a:p>
            <a:r>
              <a:rPr lang="en-US" sz="2800" b="1" dirty="0"/>
              <a:t>Although the president is chief executive, Congress has stronger tools through which to control the bureaucracy</a:t>
            </a:r>
            <a:r>
              <a:rPr lang="en-US" sz="2800" dirty="0"/>
              <a:t>, e.g.,</a:t>
            </a:r>
          </a:p>
          <a:p>
            <a:r>
              <a:rPr lang="en-US" sz="2800" dirty="0"/>
              <a:t>	- No agency or major program can exist unless authorized by Congress</a:t>
            </a:r>
            <a:br>
              <a:rPr lang="en-US" sz="2800" dirty="0"/>
            </a:br>
            <a:r>
              <a:rPr lang="en-US" sz="2800" dirty="0"/>
              <a:t>	- Congress determines the funding that will be granted to each agency 	and agency 	program</a:t>
            </a:r>
            <a:br>
              <a:rPr lang="en-US" sz="2800" dirty="0"/>
            </a:br>
            <a:r>
              <a:rPr lang="en-US" sz="2800" dirty="0"/>
              <a:t>	- Congress can kill or modify an agency’s program</a:t>
            </a:r>
            <a:br>
              <a:rPr lang="en-US" sz="2800" dirty="0"/>
            </a:br>
            <a:r>
              <a:rPr lang="en-US" sz="2800" dirty="0"/>
              <a:t>	- Through oversight hearings, Congress can question bureaucrats and 	demand compliance with the law</a:t>
            </a:r>
            <a:br>
              <a:rPr lang="en-US" sz="2800" dirty="0"/>
            </a:br>
            <a:r>
              <a:rPr lang="en-US" sz="2800" dirty="0"/>
              <a:t>	- Through its Government Accountability Office (GAO), Congress 	tracks agency spending and program implementation to ensure that they 	comply with congressional authorizations.</a:t>
            </a:r>
            <a:br>
              <a:rPr lang="en-US" sz="2800" dirty="0"/>
            </a:br>
            <a:r>
              <a:rPr lang="en-US" sz="2800" dirty="0"/>
              <a:t>	</a:t>
            </a:r>
          </a:p>
        </p:txBody>
      </p:sp>
      <p:sp>
        <p:nvSpPr>
          <p:cNvPr id="5" name="Slide Number Placeholder 4">
            <a:extLst>
              <a:ext uri="{FF2B5EF4-FFF2-40B4-BE49-F238E27FC236}">
                <a16:creationId xmlns:a16="http://schemas.microsoft.com/office/drawing/2014/main" id="{D99EDDCE-8589-4EFE-B49F-2B25FA701729}"/>
              </a:ext>
            </a:extLst>
          </p:cNvPr>
          <p:cNvSpPr>
            <a:spLocks noGrp="1"/>
          </p:cNvSpPr>
          <p:nvPr>
            <p:ph type="sldNum" sz="quarter" idx="12"/>
          </p:nvPr>
        </p:nvSpPr>
        <p:spPr/>
        <p:txBody>
          <a:bodyPr>
            <a:normAutofit lnSpcReduction="10000"/>
          </a:bodyPr>
          <a:lstStyle/>
          <a:p>
            <a:fld id="{20BC5037-A240-4F61-9152-036A0AF9E395}" type="slidenum">
              <a:rPr lang="en-US" smtClean="0"/>
              <a:t>33</a:t>
            </a:fld>
            <a:endParaRPr lang="en-US"/>
          </a:p>
        </p:txBody>
      </p:sp>
    </p:spTree>
    <p:extLst>
      <p:ext uri="{BB962C8B-B14F-4D97-AF65-F5344CB8AC3E}">
        <p14:creationId xmlns:p14="http://schemas.microsoft.com/office/powerpoint/2010/main" val="29770497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80D1C-C441-497F-95AB-65ABC37D2127}"/>
              </a:ext>
            </a:extLst>
          </p:cNvPr>
          <p:cNvSpPr>
            <a:spLocks noGrp="1"/>
          </p:cNvSpPr>
          <p:nvPr>
            <p:ph type="title"/>
          </p:nvPr>
        </p:nvSpPr>
        <p:spPr/>
        <p:txBody>
          <a:bodyPr>
            <a:normAutofit/>
          </a:bodyPr>
          <a:lstStyle/>
          <a:p>
            <a:r>
              <a:rPr lang="en-US" sz="4400" dirty="0">
                <a:solidFill>
                  <a:srgbClr val="C00000"/>
                </a:solidFill>
              </a:rPr>
              <a:t>Poll Everywhere Example</a:t>
            </a:r>
          </a:p>
        </p:txBody>
      </p:sp>
      <p:sp>
        <p:nvSpPr>
          <p:cNvPr id="3" name="Content Placeholder 2">
            <a:extLst>
              <a:ext uri="{FF2B5EF4-FFF2-40B4-BE49-F238E27FC236}">
                <a16:creationId xmlns:a16="http://schemas.microsoft.com/office/drawing/2014/main" id="{052ABF67-3ED7-4972-AF17-E811E717F05E}"/>
              </a:ext>
            </a:extLst>
          </p:cNvPr>
          <p:cNvSpPr>
            <a:spLocks noGrp="1"/>
          </p:cNvSpPr>
          <p:nvPr>
            <p:ph sz="quarter" idx="1"/>
          </p:nvPr>
        </p:nvSpPr>
        <p:spPr>
          <a:xfrm>
            <a:off x="1343770" y="1884458"/>
            <a:ext cx="10344294" cy="4211541"/>
          </a:xfrm>
        </p:spPr>
        <p:txBody>
          <a:bodyPr>
            <a:normAutofit fontScale="85000" lnSpcReduction="20000"/>
          </a:bodyPr>
          <a:lstStyle/>
          <a:p>
            <a:pPr marL="0" indent="0">
              <a:buNone/>
            </a:pPr>
            <a:r>
              <a:rPr lang="en-US" sz="4400" dirty="0"/>
              <a:t>This is a question that asks students to apply what they know to a political development in order to form an opinion.</a:t>
            </a:r>
          </a:p>
          <a:p>
            <a:pPr marL="0" indent="0">
              <a:buNone/>
            </a:pPr>
            <a:r>
              <a:rPr lang="en-US" sz="4400" dirty="0"/>
              <a:t>Such questions often provoke the liveliest discussion because the answer often can’t be derived directly from class readings – students need to make the connection.</a:t>
            </a:r>
          </a:p>
          <a:p>
            <a:pPr marL="0" indent="0">
              <a:buNone/>
            </a:pPr>
            <a:r>
              <a:rPr lang="en-US" sz="4400" dirty="0"/>
              <a:t>Example is from my class session on interest groups.</a:t>
            </a:r>
          </a:p>
          <a:p>
            <a:pPr marL="0" indent="0">
              <a:buNone/>
            </a:pPr>
            <a:endParaRPr lang="en-US" sz="4400" dirty="0"/>
          </a:p>
        </p:txBody>
      </p:sp>
    </p:spTree>
    <p:extLst>
      <p:ext uri="{BB962C8B-B14F-4D97-AF65-F5344CB8AC3E}">
        <p14:creationId xmlns:p14="http://schemas.microsoft.com/office/powerpoint/2010/main" val="23510554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1364B-A808-485C-A9AF-BFF2156BAECD}"/>
              </a:ext>
            </a:extLst>
          </p:cNvPr>
          <p:cNvSpPr>
            <a:spLocks noGrp="1"/>
          </p:cNvSpPr>
          <p:nvPr>
            <p:ph type="title"/>
          </p:nvPr>
        </p:nvSpPr>
        <p:spPr>
          <a:xfrm>
            <a:off x="1026160" y="914400"/>
            <a:ext cx="11039716" cy="284480"/>
          </a:xfrm>
        </p:spPr>
        <p:txBody>
          <a:bodyPr>
            <a:noAutofit/>
          </a:bodyPr>
          <a:lstStyle/>
          <a:p>
            <a:pPr algn="ctr"/>
            <a:r>
              <a:rPr lang="en-US" b="1" dirty="0">
                <a:solidFill>
                  <a:srgbClr val="C00000"/>
                </a:solidFill>
              </a:rPr>
              <a:t>2010 Dodd-Frank </a:t>
            </a:r>
            <a:br>
              <a:rPr lang="en-US" b="1" dirty="0">
                <a:solidFill>
                  <a:srgbClr val="C00000"/>
                </a:solidFill>
              </a:rPr>
            </a:br>
            <a:r>
              <a:rPr lang="en-US" b="1" dirty="0">
                <a:solidFill>
                  <a:srgbClr val="C00000"/>
                </a:solidFill>
              </a:rPr>
              <a:t>Wall Street Reform and Consumer Protection Act</a:t>
            </a:r>
            <a:br>
              <a:rPr lang="en-US" b="1" dirty="0">
                <a:solidFill>
                  <a:srgbClr val="C00000"/>
                </a:solidFill>
              </a:rPr>
            </a:br>
            <a:endParaRPr lang="en-US" dirty="0">
              <a:solidFill>
                <a:srgbClr val="C00000"/>
              </a:solidFill>
            </a:endParaRPr>
          </a:p>
        </p:txBody>
      </p:sp>
      <p:sp>
        <p:nvSpPr>
          <p:cNvPr id="3" name="Content Placeholder 2">
            <a:extLst>
              <a:ext uri="{FF2B5EF4-FFF2-40B4-BE49-F238E27FC236}">
                <a16:creationId xmlns:a16="http://schemas.microsoft.com/office/drawing/2014/main" id="{B535F93D-90C9-416D-871B-CF274235FFBE}"/>
              </a:ext>
            </a:extLst>
          </p:cNvPr>
          <p:cNvSpPr>
            <a:spLocks noGrp="1"/>
          </p:cNvSpPr>
          <p:nvPr>
            <p:ph idx="1"/>
          </p:nvPr>
        </p:nvSpPr>
        <p:spPr>
          <a:xfrm>
            <a:off x="1026160" y="1719249"/>
            <a:ext cx="10183091" cy="4063368"/>
          </a:xfrm>
        </p:spPr>
        <p:txBody>
          <a:bodyPr>
            <a:noAutofit/>
          </a:bodyPr>
          <a:lstStyle/>
          <a:p>
            <a:r>
              <a:rPr lang="en-US" sz="2800" dirty="0"/>
              <a:t>In 2008, major U.S. financial institutions nearly collapsed, sending the economy into a deep recession.</a:t>
            </a:r>
          </a:p>
          <a:p>
            <a:endParaRPr lang="en-US" sz="2800" dirty="0"/>
          </a:p>
          <a:p>
            <a:r>
              <a:rPr lang="en-US" sz="2800" dirty="0"/>
              <a:t>A major reason for the collapse was that financial institutions had engaged in risky loans. When markets began to weaken, many of those holding the loans, including millions of homeowners, started to default, which contributed to the economy’s downward spiral.</a:t>
            </a:r>
          </a:p>
          <a:p>
            <a:endParaRPr lang="en-US" sz="2800" dirty="0"/>
          </a:p>
          <a:p>
            <a:r>
              <a:rPr lang="en-US" sz="2800" dirty="0"/>
              <a:t>To try to prevent a recurrence, Congress enacted the 2010 Dodd-Frank Act, which tightened restrictions on the lending practices of financial institutions.</a:t>
            </a:r>
          </a:p>
        </p:txBody>
      </p:sp>
      <p:sp>
        <p:nvSpPr>
          <p:cNvPr id="5" name="Slide Number Placeholder 4">
            <a:extLst>
              <a:ext uri="{FF2B5EF4-FFF2-40B4-BE49-F238E27FC236}">
                <a16:creationId xmlns:a16="http://schemas.microsoft.com/office/drawing/2014/main" id="{AE40D20A-D48F-4F6F-B5CF-D0EA09AAAB25}"/>
              </a:ext>
            </a:extLst>
          </p:cNvPr>
          <p:cNvSpPr>
            <a:spLocks noGrp="1"/>
          </p:cNvSpPr>
          <p:nvPr>
            <p:ph type="sldNum" sz="quarter" idx="12"/>
          </p:nvPr>
        </p:nvSpPr>
        <p:spPr/>
        <p:txBody>
          <a:bodyPr>
            <a:normAutofit lnSpcReduction="10000"/>
          </a:bodyPr>
          <a:lstStyle/>
          <a:p>
            <a:fld id="{F0C94032-CD4C-4C25-B0C2-CEC720522D92}" type="slidenum">
              <a:rPr kumimoji="0" lang="en-US" smtClean="0"/>
              <a:pPr/>
              <a:t>35</a:t>
            </a:fld>
            <a:endParaRPr kumimoji="0" lang="en-US" dirty="0">
              <a:solidFill>
                <a:srgbClr val="FFFFFF"/>
              </a:solidFill>
            </a:endParaRPr>
          </a:p>
        </p:txBody>
      </p:sp>
    </p:spTree>
    <p:extLst>
      <p:ext uri="{BB962C8B-B14F-4D97-AF65-F5344CB8AC3E}">
        <p14:creationId xmlns:p14="http://schemas.microsoft.com/office/powerpoint/2010/main" val="30226053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8FD3B-3ED4-4BEB-A992-BDA3D9AED126}"/>
              </a:ext>
            </a:extLst>
          </p:cNvPr>
          <p:cNvSpPr>
            <a:spLocks noGrp="1"/>
          </p:cNvSpPr>
          <p:nvPr>
            <p:ph type="title"/>
          </p:nvPr>
        </p:nvSpPr>
        <p:spPr>
          <a:xfrm>
            <a:off x="178676" y="220717"/>
            <a:ext cx="11645461" cy="886723"/>
          </a:xfrm>
        </p:spPr>
        <p:txBody>
          <a:bodyPr>
            <a:noAutofit/>
          </a:bodyPr>
          <a:lstStyle/>
          <a:p>
            <a:pPr algn="l"/>
            <a:r>
              <a:rPr lang="en-US" sz="2800" dirty="0">
                <a:solidFill>
                  <a:srgbClr val="C00000"/>
                </a:solidFill>
              </a:rPr>
              <a:t>As the Dodd-Frank Act was making its way through Congress, one lobbying group was able to getting its loans exempted from the requirements. </a:t>
            </a:r>
            <a:br>
              <a:rPr lang="en-US" sz="2800" dirty="0">
                <a:solidFill>
                  <a:srgbClr val="C00000"/>
                </a:solidFill>
              </a:rPr>
            </a:br>
            <a:r>
              <a:rPr lang="en-US" sz="2800" b="1" dirty="0">
                <a:solidFill>
                  <a:srgbClr val="002060"/>
                </a:solidFill>
              </a:rPr>
              <a:t>POLL:</a:t>
            </a:r>
            <a:r>
              <a:rPr lang="en-US" sz="2800" dirty="0">
                <a:solidFill>
                  <a:srgbClr val="C00000"/>
                </a:solidFill>
              </a:rPr>
              <a:t> </a:t>
            </a:r>
            <a:r>
              <a:rPr lang="en-US" sz="2800" b="1" dirty="0">
                <a:solidFill>
                  <a:srgbClr val="C00000"/>
                </a:solidFill>
              </a:rPr>
              <a:t>Which loans do you think were exempted?</a:t>
            </a:r>
          </a:p>
        </p:txBody>
      </p:sp>
      <p:sp>
        <p:nvSpPr>
          <p:cNvPr id="3" name="Content Placeholder 2">
            <a:extLst>
              <a:ext uri="{FF2B5EF4-FFF2-40B4-BE49-F238E27FC236}">
                <a16:creationId xmlns:a16="http://schemas.microsoft.com/office/drawing/2014/main" id="{37CBE995-822E-4B0D-8231-F0D0B1F9CA0E}"/>
              </a:ext>
            </a:extLst>
          </p:cNvPr>
          <p:cNvSpPr>
            <a:spLocks noGrp="1"/>
          </p:cNvSpPr>
          <p:nvPr>
            <p:ph idx="1"/>
          </p:nvPr>
        </p:nvSpPr>
        <p:spPr>
          <a:xfrm>
            <a:off x="2667000" y="2209800"/>
            <a:ext cx="7543800" cy="4267200"/>
          </a:xfrm>
        </p:spPr>
        <p:txBody>
          <a:bodyPr/>
          <a:lstStyle/>
          <a:p>
            <a:pPr marL="457200" indent="-457200">
              <a:buAutoNum type="arabicPeriod"/>
            </a:pPr>
            <a:r>
              <a:rPr lang="en-US" dirty="0"/>
              <a:t>Home mortgage loans</a:t>
            </a:r>
          </a:p>
          <a:p>
            <a:pPr marL="457200" indent="-457200">
              <a:buAutoNum type="arabicPeriod"/>
            </a:pPr>
            <a:r>
              <a:rPr lang="en-US" dirty="0"/>
              <a:t>Credit card loans</a:t>
            </a:r>
          </a:p>
          <a:p>
            <a:pPr marL="457200" indent="-457200">
              <a:buAutoNum type="arabicPeriod"/>
            </a:pPr>
            <a:r>
              <a:rPr lang="en-US" dirty="0"/>
              <a:t>Student loans</a:t>
            </a:r>
          </a:p>
          <a:p>
            <a:pPr marL="457200" indent="-457200">
              <a:buAutoNum type="arabicPeriod"/>
            </a:pPr>
            <a:r>
              <a:rPr lang="en-US" dirty="0"/>
              <a:t>Auto loans</a:t>
            </a:r>
          </a:p>
          <a:p>
            <a:pPr marL="457200" indent="-457200">
              <a:buAutoNum type="arabicPeriod"/>
            </a:pPr>
            <a:r>
              <a:rPr lang="en-US" dirty="0"/>
              <a:t>Commercial bank loans</a:t>
            </a:r>
          </a:p>
          <a:p>
            <a:pPr marL="457200" indent="-457200">
              <a:buAutoNum type="arabicPeriod"/>
            </a:pPr>
            <a:r>
              <a:rPr lang="en-US" dirty="0"/>
              <a:t>Savings bank loans</a:t>
            </a:r>
          </a:p>
          <a:p>
            <a:pPr marL="457200" indent="-457200">
              <a:buAutoNum type="arabicPeriod"/>
            </a:pPr>
            <a:r>
              <a:rPr lang="en-US" dirty="0"/>
              <a:t>Credit union loans</a:t>
            </a:r>
          </a:p>
          <a:p>
            <a:pPr marL="457200" indent="-457200">
              <a:buAutoNum type="arabicPeriod"/>
            </a:pPr>
            <a:endParaRPr lang="en-US" dirty="0"/>
          </a:p>
        </p:txBody>
      </p:sp>
      <p:sp>
        <p:nvSpPr>
          <p:cNvPr id="4" name="Footer Placeholder 3">
            <a:extLst>
              <a:ext uri="{FF2B5EF4-FFF2-40B4-BE49-F238E27FC236}">
                <a16:creationId xmlns:a16="http://schemas.microsoft.com/office/drawing/2014/main" id="{21DA5381-00D5-410E-A3CA-15924FD27DDD}"/>
              </a:ext>
            </a:extLst>
          </p:cNvPr>
          <p:cNvSpPr>
            <a:spLocks noGrp="1"/>
          </p:cNvSpPr>
          <p:nvPr>
            <p:ph type="ftr" sz="quarter" idx="11"/>
          </p:nvPr>
        </p:nvSpPr>
        <p:spPr/>
        <p:txBody>
          <a:bodyPr/>
          <a:lstStyle/>
          <a:p>
            <a:r>
              <a:rPr kumimoji="0" lang="en-US"/>
              <a:t>© Thomas E. Patterson</a:t>
            </a:r>
          </a:p>
        </p:txBody>
      </p:sp>
      <p:sp>
        <p:nvSpPr>
          <p:cNvPr id="5" name="Slide Number Placeholder 4">
            <a:extLst>
              <a:ext uri="{FF2B5EF4-FFF2-40B4-BE49-F238E27FC236}">
                <a16:creationId xmlns:a16="http://schemas.microsoft.com/office/drawing/2014/main" id="{D3953C20-0FC7-4C00-9CD2-E7470564C71C}"/>
              </a:ext>
            </a:extLst>
          </p:cNvPr>
          <p:cNvSpPr>
            <a:spLocks noGrp="1"/>
          </p:cNvSpPr>
          <p:nvPr>
            <p:ph type="sldNum" sz="quarter" idx="12"/>
          </p:nvPr>
        </p:nvSpPr>
        <p:spPr/>
        <p:txBody>
          <a:bodyPr>
            <a:normAutofit lnSpcReduction="10000"/>
          </a:bodyPr>
          <a:lstStyle/>
          <a:p>
            <a:fld id="{F0C94032-CD4C-4C25-B0C2-CEC720522D92}" type="slidenum">
              <a:rPr kumimoji="0" lang="en-US" smtClean="0"/>
              <a:pPr/>
              <a:t>36</a:t>
            </a:fld>
            <a:endParaRPr kumimoji="0" lang="en-US" dirty="0">
              <a:solidFill>
                <a:srgbClr val="FFFFFF"/>
              </a:solidFill>
            </a:endParaRPr>
          </a:p>
        </p:txBody>
      </p:sp>
    </p:spTree>
    <p:extLst>
      <p:ext uri="{BB962C8B-B14F-4D97-AF65-F5344CB8AC3E}">
        <p14:creationId xmlns:p14="http://schemas.microsoft.com/office/powerpoint/2010/main" val="21336912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6CA2D-4809-45A6-84F2-A4794AFFED06}"/>
              </a:ext>
            </a:extLst>
          </p:cNvPr>
          <p:cNvSpPr>
            <a:spLocks noGrp="1"/>
          </p:cNvSpPr>
          <p:nvPr>
            <p:ph type="title"/>
          </p:nvPr>
        </p:nvSpPr>
        <p:spPr/>
        <p:txBody>
          <a:bodyPr>
            <a:normAutofit fontScale="90000"/>
          </a:bodyPr>
          <a:lstStyle/>
          <a:p>
            <a:r>
              <a:rPr lang="en-US" sz="2700" dirty="0">
                <a:solidFill>
                  <a:srgbClr val="C00000"/>
                </a:solidFill>
              </a:rPr>
              <a:t>As the Dodd-Frank Act was making its way through Congress, one lobbying group was able to getting its loans exempted from the requirements. </a:t>
            </a:r>
            <a:br>
              <a:rPr lang="en-US" sz="3600" dirty="0">
                <a:solidFill>
                  <a:srgbClr val="C00000"/>
                </a:solidFill>
              </a:rPr>
            </a:br>
            <a:r>
              <a:rPr lang="en-US" sz="3600" b="1" dirty="0">
                <a:solidFill>
                  <a:srgbClr val="002060"/>
                </a:solidFill>
              </a:rPr>
              <a:t>POLL:</a:t>
            </a:r>
            <a:r>
              <a:rPr lang="en-US" sz="3600" dirty="0">
                <a:solidFill>
                  <a:srgbClr val="C00000"/>
                </a:solidFill>
              </a:rPr>
              <a:t> </a:t>
            </a:r>
            <a:r>
              <a:rPr lang="en-US" sz="3600" b="1" dirty="0">
                <a:solidFill>
                  <a:srgbClr val="C00000"/>
                </a:solidFill>
              </a:rPr>
              <a:t>Which loans do you think were exempted?</a:t>
            </a:r>
            <a:endParaRPr lang="en-US" dirty="0"/>
          </a:p>
        </p:txBody>
      </p:sp>
      <p:graphicFrame>
        <p:nvGraphicFramePr>
          <p:cNvPr id="6" name="Content Placeholder 5">
            <a:extLst>
              <a:ext uri="{FF2B5EF4-FFF2-40B4-BE49-F238E27FC236}">
                <a16:creationId xmlns:a16="http://schemas.microsoft.com/office/drawing/2014/main" id="{4D4D9627-2407-44EE-BC17-AB2F11F22B7D}"/>
              </a:ext>
            </a:extLst>
          </p:cNvPr>
          <p:cNvGraphicFramePr>
            <a:graphicFrameLocks noGrp="1"/>
          </p:cNvGraphicFramePr>
          <p:nvPr>
            <p:ph sz="quarter" idx="1"/>
            <p:extLst>
              <p:ext uri="{D42A27DB-BD31-4B8C-83A1-F6EECF244321}">
                <p14:modId xmlns:p14="http://schemas.microsoft.com/office/powerpoint/2010/main" val="3805843502"/>
              </p:ext>
            </p:extLst>
          </p:nvPr>
        </p:nvGraphicFramePr>
        <p:xfrm>
          <a:off x="816864" y="1648690"/>
          <a:ext cx="10871899" cy="44473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055768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Auto loans were stripped from bill</a:t>
            </a:r>
          </a:p>
        </p:txBody>
      </p:sp>
      <p:pic>
        <p:nvPicPr>
          <p:cNvPr id="7" name="Content Placeholder 6" descr="A red toy car&#10;&#10;Description automatically generated with medium confidence">
            <a:extLst>
              <a:ext uri="{FF2B5EF4-FFF2-40B4-BE49-F238E27FC236}">
                <a16:creationId xmlns:a16="http://schemas.microsoft.com/office/drawing/2014/main" id="{79626992-E684-4130-8B3C-BDF8051FA6A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03158" y="2123768"/>
            <a:ext cx="4754879" cy="3855613"/>
          </a:xfrm>
        </p:spPr>
      </p:pic>
      <p:sp>
        <p:nvSpPr>
          <p:cNvPr id="3" name="Footer Placeholder 2">
            <a:extLst>
              <a:ext uri="{FF2B5EF4-FFF2-40B4-BE49-F238E27FC236}">
                <a16:creationId xmlns:a16="http://schemas.microsoft.com/office/drawing/2014/main" id="{58E6628A-D3D2-405D-9246-4132B4D71979}"/>
              </a:ext>
            </a:extLst>
          </p:cNvPr>
          <p:cNvSpPr>
            <a:spLocks noGrp="1"/>
          </p:cNvSpPr>
          <p:nvPr>
            <p:ph type="ftr" sz="quarter" idx="11"/>
          </p:nvPr>
        </p:nvSpPr>
        <p:spPr/>
        <p:txBody>
          <a:bodyPr/>
          <a:lstStyle/>
          <a:p>
            <a:r>
              <a:rPr kumimoji="0" lang="en-US"/>
              <a:t>© Thomas E. Patterson</a:t>
            </a:r>
          </a:p>
        </p:txBody>
      </p:sp>
      <p:sp>
        <p:nvSpPr>
          <p:cNvPr id="4" name="Slide Number Placeholder 3">
            <a:extLst>
              <a:ext uri="{FF2B5EF4-FFF2-40B4-BE49-F238E27FC236}">
                <a16:creationId xmlns:a16="http://schemas.microsoft.com/office/drawing/2014/main" id="{6233C461-FF62-4E55-8E75-1081A1773689}"/>
              </a:ext>
            </a:extLst>
          </p:cNvPr>
          <p:cNvSpPr>
            <a:spLocks noGrp="1"/>
          </p:cNvSpPr>
          <p:nvPr>
            <p:ph type="sldNum" sz="quarter" idx="12"/>
          </p:nvPr>
        </p:nvSpPr>
        <p:spPr/>
        <p:txBody>
          <a:bodyPr>
            <a:normAutofit lnSpcReduction="10000"/>
          </a:bodyPr>
          <a:lstStyle/>
          <a:p>
            <a:fld id="{F0C94032-CD4C-4C25-B0C2-CEC720522D92}" type="slidenum">
              <a:rPr kumimoji="0" lang="en-US" smtClean="0"/>
              <a:pPr/>
              <a:t>38</a:t>
            </a:fld>
            <a:endParaRPr kumimoji="0" lang="en-US" dirty="0">
              <a:solidFill>
                <a:srgbClr val="FFFFFF"/>
              </a:solidFill>
            </a:endParaRPr>
          </a:p>
        </p:txBody>
      </p:sp>
    </p:spTree>
    <p:extLst>
      <p:ext uri="{BB962C8B-B14F-4D97-AF65-F5344CB8AC3E}">
        <p14:creationId xmlns:p14="http://schemas.microsoft.com/office/powerpoint/2010/main" val="7690312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6560" y="157480"/>
            <a:ext cx="8458200" cy="990600"/>
          </a:xfrm>
        </p:spPr>
        <p:txBody>
          <a:bodyPr>
            <a:normAutofit fontScale="90000"/>
          </a:bodyPr>
          <a:lstStyle/>
          <a:p>
            <a:r>
              <a:rPr lang="en-US" dirty="0"/>
              <a:t>Why do you think the auto industry’s lobbying effort succeeded?</a:t>
            </a:r>
          </a:p>
        </p:txBody>
      </p:sp>
      <p:sp>
        <p:nvSpPr>
          <p:cNvPr id="3" name="Content Placeholder 2"/>
          <p:cNvSpPr>
            <a:spLocks noGrp="1"/>
          </p:cNvSpPr>
          <p:nvPr>
            <p:ph idx="1"/>
          </p:nvPr>
        </p:nvSpPr>
        <p:spPr>
          <a:xfrm>
            <a:off x="1408386" y="1629103"/>
            <a:ext cx="9259614" cy="4847897"/>
          </a:xfrm>
        </p:spPr>
        <p:txBody>
          <a:bodyPr>
            <a:normAutofit fontScale="92500" lnSpcReduction="10000"/>
          </a:bodyPr>
          <a:lstStyle/>
          <a:p>
            <a:pPr marL="0" indent="0">
              <a:buNone/>
            </a:pPr>
            <a:r>
              <a:rPr lang="en-US" b="1" dirty="0"/>
              <a:t>Power of Information -</a:t>
            </a:r>
            <a:r>
              <a:rPr lang="en-US" dirty="0"/>
              <a:t> Auto industry provided Congress with research showing auto loans did not pose same risk to economy as home mortgages</a:t>
            </a:r>
          </a:p>
          <a:p>
            <a:pPr marL="0" indent="0">
              <a:buNone/>
            </a:pPr>
            <a:endParaRPr lang="en-US" dirty="0"/>
          </a:p>
          <a:p>
            <a:pPr marL="0" indent="0">
              <a:buNone/>
            </a:pPr>
            <a:r>
              <a:rPr lang="en-US" b="1" dirty="0"/>
              <a:t>Lobbying Power – </a:t>
            </a:r>
            <a:r>
              <a:rPr lang="en-US" dirty="0"/>
              <a:t>500</a:t>
            </a:r>
            <a:r>
              <a:rPr lang="en-US" b="1" dirty="0"/>
              <a:t> </a:t>
            </a:r>
            <a:r>
              <a:rPr lang="en-US" dirty="0"/>
              <a:t>auto industry lobbyists spent time on Capitol Hill trying to influence members of Congress on Dodd-Frank bill</a:t>
            </a:r>
          </a:p>
          <a:p>
            <a:endParaRPr lang="en-US" dirty="0"/>
          </a:p>
          <a:p>
            <a:pPr marL="0" indent="0">
              <a:buNone/>
            </a:pPr>
            <a:r>
              <a:rPr lang="en-US" b="1" dirty="0"/>
              <a:t>Electoral Power –</a:t>
            </a:r>
            <a:r>
              <a:rPr lang="en-US" dirty="0"/>
              <a:t> </a:t>
            </a:r>
          </a:p>
          <a:p>
            <a:pPr marL="0" indent="0">
              <a:buNone/>
            </a:pPr>
            <a:r>
              <a:rPr lang="en-US" dirty="0"/>
              <a:t>	auto and auto-supply plants are located in nearly every state and many 	congressional districts; </a:t>
            </a:r>
          </a:p>
          <a:p>
            <a:pPr marL="0" indent="0">
              <a:buNone/>
            </a:pPr>
            <a:r>
              <a:rPr lang="en-US" dirty="0"/>
              <a:t>	auto dealers are often prominent local business leaders &amp; major 	campaign donors</a:t>
            </a:r>
          </a:p>
          <a:p>
            <a:pPr marL="0" indent="0">
              <a:buNone/>
            </a:pPr>
            <a:r>
              <a:rPr lang="en-US" dirty="0"/>
              <a:t>	the automobile sector is one of America’s largest employers (e.g., 	service 	stations, repair shops, auto supply stores)</a:t>
            </a:r>
          </a:p>
          <a:p>
            <a:endParaRPr lang="en-US" dirty="0"/>
          </a:p>
        </p:txBody>
      </p:sp>
      <p:sp>
        <p:nvSpPr>
          <p:cNvPr id="5" name="Slide Number Placeholder 4">
            <a:extLst>
              <a:ext uri="{FF2B5EF4-FFF2-40B4-BE49-F238E27FC236}">
                <a16:creationId xmlns:a16="http://schemas.microsoft.com/office/drawing/2014/main" id="{863BA36E-96F6-40CB-A332-2273D150AF98}"/>
              </a:ext>
            </a:extLst>
          </p:cNvPr>
          <p:cNvSpPr>
            <a:spLocks noGrp="1"/>
          </p:cNvSpPr>
          <p:nvPr>
            <p:ph type="sldNum" sz="quarter" idx="12"/>
          </p:nvPr>
        </p:nvSpPr>
        <p:spPr/>
        <p:txBody>
          <a:bodyPr>
            <a:normAutofit lnSpcReduction="10000"/>
          </a:bodyPr>
          <a:lstStyle/>
          <a:p>
            <a:fld id="{F0C94032-CD4C-4C25-B0C2-CEC720522D92}" type="slidenum">
              <a:rPr kumimoji="0" lang="en-US" smtClean="0"/>
              <a:pPr/>
              <a:t>39</a:t>
            </a:fld>
            <a:endParaRPr kumimoji="0" lang="en-US" dirty="0">
              <a:solidFill>
                <a:srgbClr val="FFFFFF"/>
              </a:solidFill>
            </a:endParaRPr>
          </a:p>
        </p:txBody>
      </p:sp>
    </p:spTree>
    <p:extLst>
      <p:ext uri="{BB962C8B-B14F-4D97-AF65-F5344CB8AC3E}">
        <p14:creationId xmlns:p14="http://schemas.microsoft.com/office/powerpoint/2010/main" val="3562151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DBAA9-68FE-4F1F-8B61-30BA4EFEAE1D}"/>
              </a:ext>
            </a:extLst>
          </p:cNvPr>
          <p:cNvSpPr>
            <a:spLocks noGrp="1"/>
          </p:cNvSpPr>
          <p:nvPr>
            <p:ph type="title"/>
          </p:nvPr>
        </p:nvSpPr>
        <p:spPr/>
        <p:txBody>
          <a:bodyPr>
            <a:normAutofit/>
          </a:bodyPr>
          <a:lstStyle/>
          <a:p>
            <a:pPr algn="ctr"/>
            <a:r>
              <a:rPr lang="en-US" sz="4800" b="1" dirty="0">
                <a:solidFill>
                  <a:srgbClr val="C00000"/>
                </a:solidFill>
              </a:rPr>
              <a:t>The classroom challenge</a:t>
            </a:r>
          </a:p>
        </p:txBody>
      </p:sp>
      <p:sp>
        <p:nvSpPr>
          <p:cNvPr id="3" name="Content Placeholder 2">
            <a:extLst>
              <a:ext uri="{FF2B5EF4-FFF2-40B4-BE49-F238E27FC236}">
                <a16:creationId xmlns:a16="http://schemas.microsoft.com/office/drawing/2014/main" id="{61264E09-D5A5-4DC2-BF5D-97ACD3B775DB}"/>
              </a:ext>
            </a:extLst>
          </p:cNvPr>
          <p:cNvSpPr>
            <a:spLocks noGrp="1"/>
          </p:cNvSpPr>
          <p:nvPr>
            <p:ph idx="1"/>
          </p:nvPr>
        </p:nvSpPr>
        <p:spPr>
          <a:xfrm>
            <a:off x="2478156" y="2133600"/>
            <a:ext cx="8437493" cy="4191000"/>
          </a:xfrm>
        </p:spPr>
        <p:txBody>
          <a:bodyPr>
            <a:normAutofit/>
          </a:bodyPr>
          <a:lstStyle/>
          <a:p>
            <a:r>
              <a:rPr lang="en-US" sz="3600" dirty="0"/>
              <a:t>1. Getting students to participate</a:t>
            </a:r>
          </a:p>
          <a:p>
            <a:endParaRPr lang="en-US" sz="3600" dirty="0"/>
          </a:p>
          <a:p>
            <a:r>
              <a:rPr lang="en-US" sz="3600" dirty="0"/>
              <a:t>2. Getting them to think critically</a:t>
            </a:r>
          </a:p>
          <a:p>
            <a:endParaRPr lang="en-US" sz="3600" dirty="0"/>
          </a:p>
          <a:p>
            <a:pPr marL="2023110" lvl="8" indent="0">
              <a:buNone/>
            </a:pPr>
            <a:r>
              <a:rPr lang="en-US" sz="2400" dirty="0"/>
              <a:t>“Education is not the learning of facts, </a:t>
            </a:r>
            <a:br>
              <a:rPr lang="en-US" sz="2400" dirty="0"/>
            </a:br>
            <a:r>
              <a:rPr lang="en-US" sz="2400" dirty="0"/>
              <a:t>but the training of minds to think.”</a:t>
            </a:r>
            <a:br>
              <a:rPr lang="en-US" sz="1800" dirty="0"/>
            </a:br>
            <a:r>
              <a:rPr lang="en-US" sz="1800" dirty="0"/>
              <a:t>Albert Einstein, asked in 1921 about purpose of a college education</a:t>
            </a:r>
          </a:p>
          <a:p>
            <a:pPr marL="0" indent="0">
              <a:buNone/>
            </a:pPr>
            <a:endParaRPr lang="en-US" sz="1600" dirty="0"/>
          </a:p>
          <a:p>
            <a:pPr marL="0" indent="0">
              <a:buNone/>
            </a:pPr>
            <a:endParaRPr lang="en-US" sz="3600" dirty="0"/>
          </a:p>
        </p:txBody>
      </p:sp>
    </p:spTree>
    <p:extLst>
      <p:ext uri="{BB962C8B-B14F-4D97-AF65-F5344CB8AC3E}">
        <p14:creationId xmlns:p14="http://schemas.microsoft.com/office/powerpoint/2010/main" val="13823421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1BBA3-9B00-4A34-9131-A7C263718656}"/>
              </a:ext>
            </a:extLst>
          </p:cNvPr>
          <p:cNvSpPr>
            <a:spLocks noGrp="1"/>
          </p:cNvSpPr>
          <p:nvPr>
            <p:ph type="title"/>
          </p:nvPr>
        </p:nvSpPr>
        <p:spPr/>
        <p:txBody>
          <a:bodyPr>
            <a:normAutofit/>
          </a:bodyPr>
          <a:lstStyle/>
          <a:p>
            <a:r>
              <a:rPr lang="en-US" b="1" dirty="0">
                <a:solidFill>
                  <a:srgbClr val="C00000"/>
                </a:solidFill>
              </a:rPr>
              <a:t>Another Use of Poll Everywhere: In-Class Debate</a:t>
            </a:r>
          </a:p>
        </p:txBody>
      </p:sp>
      <p:sp>
        <p:nvSpPr>
          <p:cNvPr id="3" name="Content Placeholder 2">
            <a:extLst>
              <a:ext uri="{FF2B5EF4-FFF2-40B4-BE49-F238E27FC236}">
                <a16:creationId xmlns:a16="http://schemas.microsoft.com/office/drawing/2014/main" id="{8EE5DBC6-1FD2-400C-A46E-C681FB4A8D5C}"/>
              </a:ext>
            </a:extLst>
          </p:cNvPr>
          <p:cNvSpPr>
            <a:spLocks noGrp="1"/>
          </p:cNvSpPr>
          <p:nvPr>
            <p:ph sz="quarter" idx="1"/>
          </p:nvPr>
        </p:nvSpPr>
        <p:spPr>
          <a:xfrm>
            <a:off x="816864" y="1876424"/>
            <a:ext cx="10871200" cy="4412616"/>
          </a:xfrm>
        </p:spPr>
        <p:txBody>
          <a:bodyPr>
            <a:normAutofit fontScale="92500" lnSpcReduction="20000"/>
          </a:bodyPr>
          <a:lstStyle/>
          <a:p>
            <a:pPr marL="0" indent="0">
              <a:spcBef>
                <a:spcPts val="0"/>
              </a:spcBef>
              <a:spcAft>
                <a:spcPts val="600"/>
              </a:spcAft>
              <a:buNone/>
            </a:pPr>
            <a:r>
              <a:rPr lang="en-US" sz="3200" dirty="0"/>
              <a:t>If there’s extra time, I use Poll Everywhere to stage an in-class debate. </a:t>
            </a:r>
          </a:p>
          <a:p>
            <a:pPr marL="0" indent="0">
              <a:spcBef>
                <a:spcPts val="0"/>
              </a:spcBef>
              <a:spcAft>
                <a:spcPts val="600"/>
              </a:spcAft>
              <a:buNone/>
            </a:pPr>
            <a:endParaRPr lang="en-US" sz="3200" dirty="0"/>
          </a:p>
          <a:p>
            <a:pPr marL="0" indent="0">
              <a:spcBef>
                <a:spcPts val="0"/>
              </a:spcBef>
              <a:spcAft>
                <a:spcPts val="600"/>
              </a:spcAft>
              <a:buNone/>
            </a:pPr>
            <a:r>
              <a:rPr lang="en-US" sz="3200" dirty="0"/>
              <a:t>For the class debate, I don’t suggest that there’s a “right answer,” but I do indicate that there are weak arguments (opinions that lack reference to values or empirical evidence) and strong arguments (those that stem from a clearly stated value and/or are backed by empirical evidence).</a:t>
            </a:r>
          </a:p>
          <a:p>
            <a:pPr marL="0" indent="0">
              <a:spcBef>
                <a:spcPts val="0"/>
              </a:spcBef>
              <a:spcAft>
                <a:spcPts val="600"/>
              </a:spcAft>
              <a:buNone/>
            </a:pPr>
            <a:endParaRPr lang="en-US" sz="3200" dirty="0"/>
          </a:p>
          <a:p>
            <a:pPr marL="0" indent="0">
              <a:spcBef>
                <a:spcPts val="0"/>
              </a:spcBef>
              <a:spcAft>
                <a:spcPts val="600"/>
              </a:spcAft>
              <a:buNone/>
            </a:pPr>
            <a:r>
              <a:rPr lang="en-US" sz="3200" dirty="0"/>
              <a:t>When holding an in-class debate, I typically reserve about 10 minutes at the end of the class session.</a:t>
            </a:r>
          </a:p>
        </p:txBody>
      </p:sp>
    </p:spTree>
    <p:extLst>
      <p:ext uri="{BB962C8B-B14F-4D97-AF65-F5344CB8AC3E}">
        <p14:creationId xmlns:p14="http://schemas.microsoft.com/office/powerpoint/2010/main" val="13928743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05FEF-F024-4516-830B-12CCAEEB9412}"/>
              </a:ext>
            </a:extLst>
          </p:cNvPr>
          <p:cNvSpPr>
            <a:spLocks noGrp="1"/>
          </p:cNvSpPr>
          <p:nvPr>
            <p:ph type="title"/>
          </p:nvPr>
        </p:nvSpPr>
        <p:spPr/>
        <p:txBody>
          <a:bodyPr>
            <a:normAutofit/>
          </a:bodyPr>
          <a:lstStyle/>
          <a:p>
            <a:r>
              <a:rPr lang="en-US" sz="4800" dirty="0">
                <a:solidFill>
                  <a:srgbClr val="C00000"/>
                </a:solidFill>
              </a:rPr>
              <a:t>My Debate Rules</a:t>
            </a:r>
          </a:p>
        </p:txBody>
      </p:sp>
      <p:sp>
        <p:nvSpPr>
          <p:cNvPr id="3" name="Content Placeholder 2">
            <a:extLst>
              <a:ext uri="{FF2B5EF4-FFF2-40B4-BE49-F238E27FC236}">
                <a16:creationId xmlns:a16="http://schemas.microsoft.com/office/drawing/2014/main" id="{70B9F90B-29EA-46F7-9A83-4ABDA0CCF8B7}"/>
              </a:ext>
            </a:extLst>
          </p:cNvPr>
          <p:cNvSpPr>
            <a:spLocks noGrp="1"/>
          </p:cNvSpPr>
          <p:nvPr>
            <p:ph sz="quarter" idx="1"/>
          </p:nvPr>
        </p:nvSpPr>
        <p:spPr>
          <a:xfrm>
            <a:off x="1651818" y="1600200"/>
            <a:ext cx="9802763" cy="4495800"/>
          </a:xfrm>
        </p:spPr>
        <p:txBody>
          <a:bodyPr>
            <a:normAutofit/>
          </a:bodyPr>
          <a:lstStyle/>
          <a:p>
            <a:pPr marL="0" indent="0">
              <a:buNone/>
            </a:pPr>
            <a:r>
              <a:rPr lang="en-US" sz="3900" b="0" i="0" dirty="0">
                <a:solidFill>
                  <a:srgbClr val="181818"/>
                </a:solidFill>
                <a:effectLst/>
              </a:rPr>
              <a:t>1. Civility </a:t>
            </a:r>
          </a:p>
          <a:p>
            <a:pPr marL="0" indent="0">
              <a:buNone/>
            </a:pPr>
            <a:r>
              <a:rPr lang="en-US" sz="3900" b="0" i="0" dirty="0">
                <a:solidFill>
                  <a:srgbClr val="181818"/>
                </a:solidFill>
                <a:effectLst/>
              </a:rPr>
              <a:t>2. Openness to hearing the other side</a:t>
            </a:r>
          </a:p>
          <a:p>
            <a:pPr marL="0" indent="0">
              <a:buNone/>
            </a:pPr>
            <a:endParaRPr lang="en-US" dirty="0">
              <a:solidFill>
                <a:srgbClr val="181818"/>
              </a:solidFill>
            </a:endParaRPr>
          </a:p>
          <a:p>
            <a:pPr marL="0" indent="0">
              <a:buNone/>
            </a:pPr>
            <a:r>
              <a:rPr lang="en-US" sz="2400" b="0" i="0" dirty="0">
                <a:solidFill>
                  <a:srgbClr val="181818"/>
                </a:solidFill>
                <a:effectLst/>
              </a:rPr>
              <a:t>	“He who knows only his own side of the case knows little of that. [If he 	is] unable to refute the reasons on the opposite side, if he does not so 	much as know what they are, he has no ground for preferring either 	opinion... </a:t>
            </a:r>
          </a:p>
          <a:p>
            <a:r>
              <a:rPr lang="en-US" sz="2400" dirty="0">
                <a:solidFill>
                  <a:srgbClr val="181818"/>
                </a:solidFill>
              </a:rPr>
              <a:t>						</a:t>
            </a:r>
            <a:r>
              <a:rPr lang="en-US" sz="2400" i="1" dirty="0">
                <a:solidFill>
                  <a:srgbClr val="181818"/>
                </a:solidFill>
              </a:rPr>
              <a:t>John Stuart Mill</a:t>
            </a:r>
            <a:r>
              <a:rPr lang="en-US" sz="2400" dirty="0">
                <a:solidFill>
                  <a:srgbClr val="181818"/>
                </a:solidFill>
              </a:rPr>
              <a:t>, political theorist</a:t>
            </a:r>
            <a:endParaRPr lang="en-US" sz="2400" b="0" i="0" dirty="0">
              <a:solidFill>
                <a:srgbClr val="181818"/>
              </a:solidFill>
              <a:effectLst/>
            </a:endParaRPr>
          </a:p>
          <a:p>
            <a:endParaRPr lang="en-US" dirty="0"/>
          </a:p>
        </p:txBody>
      </p:sp>
    </p:spTree>
    <p:extLst>
      <p:ext uri="{BB962C8B-B14F-4D97-AF65-F5344CB8AC3E}">
        <p14:creationId xmlns:p14="http://schemas.microsoft.com/office/powerpoint/2010/main" val="27385297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55600" y="257366"/>
            <a:ext cx="11401425" cy="1723024"/>
          </a:xfrm>
        </p:spPr>
        <p:txBody>
          <a:bodyPr>
            <a:noAutofit/>
          </a:bodyPr>
          <a:lstStyle/>
          <a:p>
            <a:pPr marL="0" marR="0">
              <a:lnSpc>
                <a:spcPct val="107000"/>
              </a:lnSpc>
              <a:spcBef>
                <a:spcPts val="0"/>
              </a:spcBef>
              <a:spcAft>
                <a:spcPts val="800"/>
              </a:spcAft>
            </a:pPr>
            <a:br>
              <a:rPr lang="en-US" sz="2800" dirty="0"/>
            </a:br>
            <a:r>
              <a:rPr lang="en-US" sz="2400" dirty="0">
                <a:solidFill>
                  <a:schemeClr val="tx1"/>
                </a:solidFill>
                <a:latin typeface="Calibri" panose="020F0502020204030204" pitchFamily="34" charset="0"/>
                <a:cs typeface="Times New Roman" panose="02020603050405020304" pitchFamily="18" charset="0"/>
              </a:rPr>
              <a:t>T</a:t>
            </a:r>
            <a:r>
              <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he U.S. immigration level has varied widely at different times in the nation’s history.</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r>
              <a:rPr lang="en-US" sz="2800" b="1" dirty="0">
                <a:solidFill>
                  <a:schemeClr val="tx1"/>
                </a:solidFill>
              </a:rPr>
              <a:t>POLL: </a:t>
            </a:r>
            <a:r>
              <a:rPr lang="en-US" sz="2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Thinking of today’s situation, do you believe immigration to the United States should be kept at its current level, increased, or decreased?</a:t>
            </a:r>
            <a:br>
              <a:rPr lang="en-US" sz="2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br>
            <a:br>
              <a:rPr lang="en-US" sz="2800" b="1" dirty="0">
                <a:solidFill>
                  <a:srgbClr val="C00000"/>
                </a:solidFill>
              </a:rPr>
            </a:br>
            <a:br>
              <a:rPr lang="en-US" sz="2800" dirty="0"/>
            </a:br>
            <a:r>
              <a:rPr lang="en-US" sz="2800" dirty="0"/>
              <a:t> </a:t>
            </a:r>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2752725"/>
            <a:ext cx="7534275" cy="3571874"/>
          </a:xfrm>
        </p:spPr>
        <p:txBody>
          <a:bodyPr>
            <a:normAutofit/>
          </a:bodyPr>
          <a:lstStyle/>
          <a:p>
            <a:pPr marL="514350" indent="-514350">
              <a:buAutoNum type="arabicPeriod"/>
            </a:pPr>
            <a:r>
              <a:rPr lang="en-US" sz="3600" dirty="0"/>
              <a:t>Kept at its current level</a:t>
            </a:r>
          </a:p>
          <a:p>
            <a:pPr marL="514350" indent="-514350">
              <a:buAutoNum type="arabicPeriod"/>
            </a:pPr>
            <a:r>
              <a:rPr lang="en-US" sz="3600" dirty="0"/>
              <a:t>Increased</a:t>
            </a:r>
          </a:p>
          <a:p>
            <a:pPr marL="514350" indent="-514350">
              <a:buAutoNum type="arabicPeriod"/>
            </a:pPr>
            <a:r>
              <a:rPr lang="en-US" sz="3600" dirty="0"/>
              <a:t>Decreased.</a:t>
            </a:r>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a:xfrm>
            <a:off x="0" y="1719262"/>
            <a:ext cx="711200" cy="244476"/>
          </a:xfrm>
        </p:spPr>
        <p:txBody>
          <a:bodyPr>
            <a:normAutofit lnSpcReduction="10000"/>
          </a:bodyPr>
          <a:lstStyle/>
          <a:p>
            <a:fld id="{20BC5037-A240-4F61-9152-036A0AF9E395}" type="slidenum">
              <a:rPr lang="en-US" smtClean="0"/>
              <a:t>42</a:t>
            </a:fld>
            <a:endParaRPr lang="en-US" dirty="0"/>
          </a:p>
        </p:txBody>
      </p:sp>
      <p:sp>
        <p:nvSpPr>
          <p:cNvPr id="7" name="TextBox 6">
            <a:extLst>
              <a:ext uri="{FF2B5EF4-FFF2-40B4-BE49-F238E27FC236}">
                <a16:creationId xmlns:a16="http://schemas.microsoft.com/office/drawing/2014/main" id="{2993E0F7-6F2A-4810-8505-91851685E179}"/>
              </a:ext>
            </a:extLst>
          </p:cNvPr>
          <p:cNvSpPr txBox="1"/>
          <p:nvPr/>
        </p:nvSpPr>
        <p:spPr>
          <a:xfrm>
            <a:off x="8340437" y="3429000"/>
            <a:ext cx="3131658" cy="2031325"/>
          </a:xfrm>
          <a:prstGeom prst="rect">
            <a:avLst/>
          </a:prstGeom>
          <a:noFill/>
        </p:spPr>
        <p:txBody>
          <a:bodyPr wrap="square" rtlCol="0">
            <a:spAutoFit/>
          </a:bodyPr>
          <a:lstStyle/>
          <a:p>
            <a:r>
              <a:rPr lang="en-US" dirty="0"/>
              <a:t>Procedure is same. Some students will be given a chance to voice their opinion, after which question is repolled, followed by asking students who changed their mind what they heard that led them to do so.</a:t>
            </a:r>
          </a:p>
        </p:txBody>
      </p:sp>
    </p:spTree>
    <p:extLst>
      <p:ext uri="{BB962C8B-B14F-4D97-AF65-F5344CB8AC3E}">
        <p14:creationId xmlns:p14="http://schemas.microsoft.com/office/powerpoint/2010/main" val="41331790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019881"/>
          </a:xfrm>
        </p:spPr>
        <p:txBody>
          <a:bodyPr>
            <a:normAutofit/>
          </a:bodyPr>
          <a:lstStyle/>
          <a:p>
            <a:r>
              <a:rPr lang="en-US" b="1" dirty="0">
                <a:solidFill>
                  <a:srgbClr val="C00000"/>
                </a:solidFill>
              </a:rPr>
              <a:t>What Americans think about immigration level </a:t>
            </a:r>
            <a:r>
              <a:rPr lang="en-US" dirty="0"/>
              <a:t>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nvPr>
        </p:nvGraphicFramePr>
        <p:xfrm>
          <a:off x="762000" y="1590040"/>
          <a:ext cx="1097280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normAutofit lnSpcReduction="10000"/>
          </a:bodyPr>
          <a:lstStyle/>
          <a:p>
            <a:fld id="{20BC5037-A240-4F61-9152-036A0AF9E395}" type="slidenum">
              <a:rPr lang="en-US" smtClean="0"/>
              <a:t>43</a:t>
            </a:fld>
            <a:endParaRPr lang="en-US"/>
          </a:p>
        </p:txBody>
      </p:sp>
      <p:sp>
        <p:nvSpPr>
          <p:cNvPr id="3" name="TextBox 2">
            <a:extLst>
              <a:ext uri="{FF2B5EF4-FFF2-40B4-BE49-F238E27FC236}">
                <a16:creationId xmlns:a16="http://schemas.microsoft.com/office/drawing/2014/main" id="{3F552FEE-E280-412A-8352-F2EC8FCE5949}"/>
              </a:ext>
            </a:extLst>
          </p:cNvPr>
          <p:cNvSpPr txBox="1"/>
          <p:nvPr/>
        </p:nvSpPr>
        <p:spPr>
          <a:xfrm>
            <a:off x="135172" y="6273579"/>
            <a:ext cx="4190337" cy="276999"/>
          </a:xfrm>
          <a:prstGeom prst="rect">
            <a:avLst/>
          </a:prstGeom>
          <a:noFill/>
        </p:spPr>
        <p:txBody>
          <a:bodyPr wrap="square" rtlCol="0">
            <a:spAutoFit/>
          </a:bodyPr>
          <a:lstStyle/>
          <a:p>
            <a:r>
              <a:rPr lang="en-US" sz="1200" dirty="0"/>
              <a:t>Source: Gallup poll, 2021</a:t>
            </a:r>
          </a:p>
        </p:txBody>
      </p:sp>
    </p:spTree>
    <p:extLst>
      <p:ext uri="{BB962C8B-B14F-4D97-AF65-F5344CB8AC3E}">
        <p14:creationId xmlns:p14="http://schemas.microsoft.com/office/powerpoint/2010/main" val="34062080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62ADB-8263-495D-817F-C1DABF54FC7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6609CB1-4BF8-4256-96D7-36BE42249DD9}"/>
              </a:ext>
            </a:extLst>
          </p:cNvPr>
          <p:cNvSpPr>
            <a:spLocks noGrp="1"/>
          </p:cNvSpPr>
          <p:nvPr>
            <p:ph sz="quarter" idx="1"/>
          </p:nvPr>
        </p:nvSpPr>
        <p:spPr>
          <a:xfrm>
            <a:off x="816864" y="2062480"/>
            <a:ext cx="10871200" cy="4033520"/>
          </a:xfrm>
        </p:spPr>
        <p:txBody>
          <a:bodyPr>
            <a:normAutofit/>
          </a:bodyPr>
          <a:lstStyle/>
          <a:p>
            <a:pPr marL="0" indent="0" algn="ctr">
              <a:buNone/>
            </a:pPr>
            <a:r>
              <a:rPr lang="en-US" sz="6000" b="1" dirty="0"/>
              <a:t>Thank You</a:t>
            </a:r>
          </a:p>
          <a:p>
            <a:pPr algn="ctr"/>
            <a:endParaRPr lang="en-US" sz="3600" b="1" dirty="0"/>
          </a:p>
          <a:p>
            <a:pPr marL="0" indent="0" algn="ctr">
              <a:buNone/>
            </a:pPr>
            <a:r>
              <a:rPr lang="en-US" sz="3600" b="1" dirty="0"/>
              <a:t>Questions, Comments, Objections, Suggestions?</a:t>
            </a:r>
          </a:p>
        </p:txBody>
      </p:sp>
    </p:spTree>
    <p:extLst>
      <p:ext uri="{BB962C8B-B14F-4D97-AF65-F5344CB8AC3E}">
        <p14:creationId xmlns:p14="http://schemas.microsoft.com/office/powerpoint/2010/main" val="41270410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0C84C170-8AC5-4F42-AA93-9D70B1A403A5}"/>
              </a:ext>
            </a:extLst>
          </p:cNvPr>
          <p:cNvSpPr txBox="1">
            <a:spLocks/>
          </p:cNvSpPr>
          <p:nvPr/>
        </p:nvSpPr>
        <p:spPr>
          <a:xfrm>
            <a:off x="2221194" y="323729"/>
            <a:ext cx="7749612" cy="688975"/>
          </a:xfrm>
          <a:prstGeom prst="rect">
            <a:avLst/>
          </a:prstGeom>
          <a:effectLst>
            <a:outerShdw blurRad="50800" dist="38100" dir="2700000" algn="tl" rotWithShape="0">
              <a:prstClr val="black">
                <a:alpha val="40000"/>
              </a:prstClr>
            </a:outerShdw>
          </a:effectLst>
        </p:spPr>
        <p:txBody>
          <a:bodyPr>
            <a:noAutofit/>
          </a:bodyPr>
          <a:lstStyle>
            <a:lvl1pPr algn="ctr" rtl="0" fontAlgn="base">
              <a:spcBef>
                <a:spcPct val="0"/>
              </a:spcBef>
              <a:spcAft>
                <a:spcPct val="0"/>
              </a:spcAft>
              <a:defRPr sz="4000" b="1" kern="1200">
                <a:solidFill>
                  <a:srgbClr val="FF0000"/>
                </a:solidFill>
                <a:latin typeface="+mj-lt"/>
                <a:ea typeface="+mj-ea"/>
                <a:cs typeface="+mj-cs"/>
              </a:defRPr>
            </a:lvl1pPr>
            <a:lvl2pPr algn="ctr" rtl="0" fontAlgn="base">
              <a:spcBef>
                <a:spcPct val="0"/>
              </a:spcBef>
              <a:spcAft>
                <a:spcPct val="0"/>
              </a:spcAft>
              <a:defRPr sz="2800" b="1">
                <a:solidFill>
                  <a:srgbClr val="FF0000"/>
                </a:solidFill>
                <a:latin typeface="Arial" pitchFamily="34" charset="0"/>
              </a:defRPr>
            </a:lvl2pPr>
            <a:lvl3pPr algn="ctr" rtl="0" fontAlgn="base">
              <a:spcBef>
                <a:spcPct val="0"/>
              </a:spcBef>
              <a:spcAft>
                <a:spcPct val="0"/>
              </a:spcAft>
              <a:defRPr sz="2800" b="1">
                <a:solidFill>
                  <a:srgbClr val="FF0000"/>
                </a:solidFill>
                <a:latin typeface="Arial" pitchFamily="34" charset="0"/>
              </a:defRPr>
            </a:lvl3pPr>
            <a:lvl4pPr algn="ctr" rtl="0" fontAlgn="base">
              <a:spcBef>
                <a:spcPct val="0"/>
              </a:spcBef>
              <a:spcAft>
                <a:spcPct val="0"/>
              </a:spcAft>
              <a:defRPr sz="2800" b="1">
                <a:solidFill>
                  <a:srgbClr val="FF0000"/>
                </a:solidFill>
                <a:latin typeface="Arial" pitchFamily="34" charset="0"/>
              </a:defRPr>
            </a:lvl4pPr>
            <a:lvl5pPr algn="ctr" rtl="0" fontAlgn="base">
              <a:spcBef>
                <a:spcPct val="0"/>
              </a:spcBef>
              <a:spcAft>
                <a:spcPct val="0"/>
              </a:spcAft>
              <a:defRPr sz="2800" b="1">
                <a:solidFill>
                  <a:srgbClr val="FF0000"/>
                </a:solidFill>
                <a:latin typeface="Arial" pitchFamily="34" charset="0"/>
              </a:defRPr>
            </a:lvl5pPr>
            <a:lvl6pPr marL="457200" algn="ctr" rtl="0" fontAlgn="base">
              <a:spcBef>
                <a:spcPct val="0"/>
              </a:spcBef>
              <a:spcAft>
                <a:spcPct val="0"/>
              </a:spcAft>
              <a:defRPr sz="2800" b="1">
                <a:solidFill>
                  <a:srgbClr val="FF0000"/>
                </a:solidFill>
                <a:latin typeface="Arial" pitchFamily="34" charset="0"/>
              </a:defRPr>
            </a:lvl6pPr>
            <a:lvl7pPr marL="914400" algn="ctr" rtl="0" fontAlgn="base">
              <a:spcBef>
                <a:spcPct val="0"/>
              </a:spcBef>
              <a:spcAft>
                <a:spcPct val="0"/>
              </a:spcAft>
              <a:defRPr sz="2800" b="1">
                <a:solidFill>
                  <a:srgbClr val="FF0000"/>
                </a:solidFill>
                <a:latin typeface="Arial" pitchFamily="34" charset="0"/>
              </a:defRPr>
            </a:lvl7pPr>
            <a:lvl8pPr marL="1371600" algn="ctr" rtl="0" fontAlgn="base">
              <a:spcBef>
                <a:spcPct val="0"/>
              </a:spcBef>
              <a:spcAft>
                <a:spcPct val="0"/>
              </a:spcAft>
              <a:defRPr sz="2800" b="1">
                <a:solidFill>
                  <a:srgbClr val="FF0000"/>
                </a:solidFill>
                <a:latin typeface="Arial" pitchFamily="34" charset="0"/>
              </a:defRPr>
            </a:lvl8pPr>
            <a:lvl9pPr marL="1828800" algn="ctr" rtl="0" fontAlgn="base">
              <a:spcBef>
                <a:spcPct val="0"/>
              </a:spcBef>
              <a:spcAft>
                <a:spcPct val="0"/>
              </a:spcAft>
              <a:defRPr sz="2800" b="1">
                <a:solidFill>
                  <a:srgbClr val="FF0000"/>
                </a:solidFill>
                <a:latin typeface="Arial" pitchFamily="34" charset="0"/>
              </a:defRPr>
            </a:lvl9pPr>
          </a:lstStyle>
          <a:p>
            <a:pPr>
              <a:lnSpc>
                <a:spcPts val="3600"/>
              </a:lnSpc>
              <a:spcBef>
                <a:spcPts val="1200"/>
              </a:spcBef>
              <a:spcAft>
                <a:spcPts val="1200"/>
              </a:spcAft>
              <a:defRPr/>
            </a:pPr>
            <a:r>
              <a:rPr lang="en-US" sz="3600">
                <a:solidFill>
                  <a:srgbClr val="000000"/>
                </a:solidFill>
                <a:latin typeface="Proxima Nova Black" panose="02000506030000020004" pitchFamily="2" charset="0"/>
                <a:cs typeface="VectipedeRg-Regular"/>
              </a:rPr>
              <a:t>WE THE PEOPLE, 14e </a:t>
            </a:r>
          </a:p>
        </p:txBody>
      </p:sp>
      <p:pic>
        <p:nvPicPr>
          <p:cNvPr id="4" name="Picture 3">
            <a:extLst>
              <a:ext uri="{FF2B5EF4-FFF2-40B4-BE49-F238E27FC236}">
                <a16:creationId xmlns:a16="http://schemas.microsoft.com/office/drawing/2014/main" id="{06ECAD6C-5100-2942-BF26-567A12F9BE7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648960" y="1668315"/>
            <a:ext cx="3495040" cy="5093477"/>
          </a:xfrm>
          <a:prstGeom prst="rect">
            <a:avLst/>
          </a:prstGeom>
          <a:ln>
            <a:noFill/>
          </a:ln>
          <a:effectLst>
            <a:outerShdw blurRad="292100" dist="139700" dir="2700000" algn="tl" rotWithShape="0">
              <a:srgbClr val="333333">
                <a:alpha val="65000"/>
              </a:srgbClr>
            </a:outerShdw>
          </a:effectLst>
        </p:spPr>
      </p:pic>
      <p:sp>
        <p:nvSpPr>
          <p:cNvPr id="8" name="Content Placeholder 2">
            <a:extLst>
              <a:ext uri="{FF2B5EF4-FFF2-40B4-BE49-F238E27FC236}">
                <a16:creationId xmlns:a16="http://schemas.microsoft.com/office/drawing/2014/main" id="{E86DE515-4EAA-D148-8E49-C0BB64E822D5}"/>
              </a:ext>
            </a:extLst>
          </p:cNvPr>
          <p:cNvSpPr txBox="1">
            <a:spLocks/>
          </p:cNvSpPr>
          <p:nvPr/>
        </p:nvSpPr>
        <p:spPr>
          <a:xfrm>
            <a:off x="653707" y="1608013"/>
            <a:ext cx="4660692" cy="2607041"/>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2000" kern="1200">
                <a:solidFill>
                  <a:schemeClr val="tx1"/>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1800" kern="1200">
                <a:solidFill>
                  <a:schemeClr val="tx1"/>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600" kern="1200">
                <a:solidFill>
                  <a:schemeClr val="tx1"/>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Wingdings" panose="05000000000000000000" pitchFamily="2" charset="2"/>
              <a:buChar char="Ø"/>
              <a:defRPr/>
            </a:pPr>
            <a:r>
              <a:rPr lang="en-US" b="1" u="sng" dirty="0">
                <a:solidFill>
                  <a:srgbClr val="000510"/>
                </a:solidFill>
                <a:latin typeface="Arial" panose="020B0604020202020204"/>
                <a:sym typeface="Wingdings" panose="05000000000000000000" pitchFamily="2" charset="2"/>
              </a:rPr>
              <a:t>NUMBER ONE</a:t>
            </a:r>
            <a:r>
              <a:rPr lang="en-US" b="1" dirty="0">
                <a:solidFill>
                  <a:srgbClr val="000510"/>
                </a:solidFill>
                <a:latin typeface="Arial" panose="020B0604020202020204"/>
                <a:sym typeface="Wingdings" panose="05000000000000000000" pitchFamily="2" charset="2"/>
              </a:rPr>
              <a:t> </a:t>
            </a:r>
            <a:r>
              <a:rPr lang="en-US" dirty="0">
                <a:solidFill>
                  <a:srgbClr val="000510"/>
                </a:solidFill>
                <a:latin typeface="Arial" panose="020B0604020202020204"/>
                <a:sym typeface="Wingdings" panose="05000000000000000000" pitchFamily="2" charset="2"/>
              </a:rPr>
              <a:t>in American Government </a:t>
            </a:r>
          </a:p>
          <a:p>
            <a:pPr marL="171450" indent="-171450">
              <a:buFont typeface="Wingdings" panose="05000000000000000000" pitchFamily="2" charset="2"/>
              <a:buChar char="Ø"/>
              <a:defRPr/>
            </a:pPr>
            <a:endParaRPr lang="en-US" sz="500"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Accessibility through Readability</a:t>
            </a:r>
          </a:p>
          <a:p>
            <a:pPr marL="171450" indent="-171450">
              <a:buFont typeface="Wingdings" panose="05000000000000000000" pitchFamily="2" charset="2"/>
              <a:buChar char="Ø"/>
              <a:defRPr/>
            </a:pPr>
            <a:endParaRPr lang="en-US" sz="500"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Critical Thinking Emphasis</a:t>
            </a:r>
            <a:r>
              <a:rPr lang="en-US" dirty="0">
                <a:solidFill>
                  <a:srgbClr val="000510"/>
                </a:solidFill>
                <a:latin typeface="Arial" panose="020B0604020202020204"/>
                <a:sym typeface="Wingdings" panose="05000000000000000000" pitchFamily="2" charset="2"/>
              </a:rPr>
              <a:t>—Case Studies &amp; Pedagogy</a:t>
            </a:r>
          </a:p>
          <a:p>
            <a:pPr marL="171450" indent="-171450">
              <a:buFont typeface="Wingdings" panose="05000000000000000000" pitchFamily="2" charset="2"/>
              <a:buChar char="Ø"/>
              <a:defRPr/>
            </a:pPr>
            <a:endParaRPr lang="en-US" sz="500"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Even-handed approach </a:t>
            </a:r>
            <a:r>
              <a:rPr lang="en-US" dirty="0">
                <a:solidFill>
                  <a:srgbClr val="000510"/>
                </a:solidFill>
                <a:latin typeface="Arial" panose="020B0604020202020204"/>
                <a:sym typeface="Wingdings" panose="05000000000000000000" pitchFamily="2" charset="2"/>
              </a:rPr>
              <a:t>with broad appeal</a:t>
            </a:r>
          </a:p>
          <a:p>
            <a:pPr marL="171450" indent="-171450">
              <a:buFont typeface="Wingdings" panose="05000000000000000000" pitchFamily="2" charset="2"/>
              <a:buChar char="Ø"/>
              <a:defRPr/>
            </a:pPr>
            <a:endParaRPr lang="en-US" sz="500" b="1"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Unparalleled Instructor Support</a:t>
            </a:r>
            <a:r>
              <a:rPr lang="en-US" dirty="0">
                <a:solidFill>
                  <a:srgbClr val="000510"/>
                </a:solidFill>
                <a:latin typeface="Arial" panose="020B0604020202020204"/>
                <a:sym typeface="Wingdings" panose="05000000000000000000" pitchFamily="2" charset="2"/>
              </a:rPr>
              <a:t>—</a:t>
            </a:r>
            <a:r>
              <a:rPr lang="en-US" dirty="0">
                <a:solidFill>
                  <a:srgbClr val="000510"/>
                </a:solidFill>
                <a:effectLst/>
                <a:latin typeface="Arial" panose="020B0604020202020204" pitchFamily="34" charset="0"/>
                <a:cs typeface="Arial" panose="020B0604020202020204" pitchFamily="34" charset="0"/>
              </a:rPr>
              <a:t>24 Complimentary </a:t>
            </a:r>
            <a:r>
              <a:rPr lang="en-US" dirty="0" err="1">
                <a:solidFill>
                  <a:srgbClr val="000510"/>
                </a:solidFill>
                <a:effectLst/>
                <a:latin typeface="Arial" panose="020B0604020202020204" pitchFamily="34" charset="0"/>
                <a:cs typeface="Arial" panose="020B0604020202020204" pitchFamily="34" charset="0"/>
              </a:rPr>
              <a:t>HarvardX</a:t>
            </a:r>
            <a:r>
              <a:rPr lang="en-US" dirty="0">
                <a:solidFill>
                  <a:srgbClr val="000510"/>
                </a:solidFill>
                <a:effectLst/>
                <a:latin typeface="Arial" panose="020B0604020202020204" pitchFamily="34" charset="0"/>
                <a:cs typeface="Arial" panose="020B0604020202020204" pitchFamily="34" charset="0"/>
              </a:rPr>
              <a:t>/EdX Video Lectures</a:t>
            </a:r>
            <a:endParaRPr lang="en-US" dirty="0">
              <a:solidFill>
                <a:srgbClr val="000510"/>
              </a:solidFill>
              <a:latin typeface="Arial" panose="020B0604020202020204" pitchFamily="34" charset="0"/>
              <a:cs typeface="Arial" panose="020B0604020202020204" pitchFamily="34" charset="0"/>
            </a:endParaRPr>
          </a:p>
          <a:p>
            <a:pPr marL="285750" indent="-285750" algn="ctr">
              <a:buFont typeface="Wingdings" panose="05000000000000000000" pitchFamily="2" charset="2"/>
              <a:buChar char="à"/>
              <a:defRPr/>
            </a:pPr>
            <a:endParaRPr lang="en-US" sz="2400" dirty="0">
              <a:solidFill>
                <a:srgbClr val="000000"/>
              </a:solidFill>
              <a:latin typeface="Arial" panose="020B0604020202020204"/>
              <a:sym typeface="Wingdings" panose="05000000000000000000" pitchFamily="2" charset="2"/>
            </a:endParaRPr>
          </a:p>
          <a:p>
            <a:pPr marL="285750" indent="-285750" algn="ctr">
              <a:buFont typeface="Wingdings" panose="05000000000000000000" pitchFamily="2" charset="2"/>
              <a:buChar char="à"/>
              <a:defRPr/>
            </a:pPr>
            <a:endParaRPr lang="en-US" sz="2800" dirty="0">
              <a:solidFill>
                <a:srgbClr val="000000"/>
              </a:solidFill>
              <a:latin typeface="Arial" panose="020B0604020202020204"/>
            </a:endParaRPr>
          </a:p>
        </p:txBody>
      </p:sp>
      <p:sp>
        <p:nvSpPr>
          <p:cNvPr id="5" name="Rectangle 4">
            <a:extLst>
              <a:ext uri="{FF2B5EF4-FFF2-40B4-BE49-F238E27FC236}">
                <a16:creationId xmlns:a16="http://schemas.microsoft.com/office/drawing/2014/main" id="{17DF521F-5A30-47C9-8B14-AD3A5C631D83}"/>
              </a:ext>
            </a:extLst>
          </p:cNvPr>
          <p:cNvSpPr/>
          <p:nvPr/>
        </p:nvSpPr>
        <p:spPr>
          <a:xfrm>
            <a:off x="9621520" y="2133600"/>
            <a:ext cx="2245360" cy="373888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accent4">
                    <a:lumMod val="50000"/>
                  </a:schemeClr>
                </a:solidFill>
              </a:rPr>
              <a:t>To obtain a free instructor’s copy of </a:t>
            </a:r>
            <a:r>
              <a:rPr lang="en-US" sz="2400" b="1" i="1" dirty="0">
                <a:solidFill>
                  <a:schemeClr val="accent4">
                    <a:lumMod val="50000"/>
                  </a:schemeClr>
                </a:solidFill>
              </a:rPr>
              <a:t>We the People</a:t>
            </a:r>
            <a:r>
              <a:rPr lang="en-US" sz="2400" b="1" dirty="0">
                <a:solidFill>
                  <a:schemeClr val="accent4">
                    <a:lumMod val="50000"/>
                  </a:schemeClr>
                </a:solidFill>
              </a:rPr>
              <a:t>, please enter your name and affiliation in the Chat Room. </a:t>
            </a:r>
          </a:p>
        </p:txBody>
      </p:sp>
    </p:spTree>
    <p:extLst>
      <p:ext uri="{BB962C8B-B14F-4D97-AF65-F5344CB8AC3E}">
        <p14:creationId xmlns:p14="http://schemas.microsoft.com/office/powerpoint/2010/main" val="3870804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04F6D-38C7-4B4D-B1E5-567689B58DFC}"/>
              </a:ext>
            </a:extLst>
          </p:cNvPr>
          <p:cNvSpPr>
            <a:spLocks noGrp="1"/>
          </p:cNvSpPr>
          <p:nvPr>
            <p:ph type="title"/>
          </p:nvPr>
        </p:nvSpPr>
        <p:spPr>
          <a:xfrm>
            <a:off x="1002926" y="247976"/>
            <a:ext cx="9898754" cy="866450"/>
          </a:xfrm>
        </p:spPr>
        <p:txBody>
          <a:bodyPr>
            <a:noAutofit/>
          </a:bodyPr>
          <a:lstStyle/>
          <a:p>
            <a:r>
              <a:rPr lang="en-US" b="1" dirty="0">
                <a:solidFill>
                  <a:srgbClr val="C00000"/>
                </a:solidFill>
              </a:rPr>
              <a:t>How Poll Everywhere addresses the challenge</a:t>
            </a:r>
          </a:p>
        </p:txBody>
      </p:sp>
      <p:sp>
        <p:nvSpPr>
          <p:cNvPr id="3" name="Content Placeholder 2">
            <a:extLst>
              <a:ext uri="{FF2B5EF4-FFF2-40B4-BE49-F238E27FC236}">
                <a16:creationId xmlns:a16="http://schemas.microsoft.com/office/drawing/2014/main" id="{A70EF6AE-6A61-4ED0-A2EF-4461055198B8}"/>
              </a:ext>
            </a:extLst>
          </p:cNvPr>
          <p:cNvSpPr>
            <a:spLocks noGrp="1"/>
          </p:cNvSpPr>
          <p:nvPr>
            <p:ph idx="1"/>
          </p:nvPr>
        </p:nvSpPr>
        <p:spPr>
          <a:xfrm>
            <a:off x="1745875" y="1766808"/>
            <a:ext cx="9369800" cy="4448013"/>
          </a:xfrm>
        </p:spPr>
        <p:txBody>
          <a:bodyPr>
            <a:noAutofit/>
          </a:bodyPr>
          <a:lstStyle/>
          <a:p>
            <a:pPr marL="0" indent="0">
              <a:buNone/>
            </a:pPr>
            <a:r>
              <a:rPr lang="en-US" sz="2800" b="1" dirty="0"/>
              <a:t>Poll Everywhere questions prompt:</a:t>
            </a:r>
          </a:p>
          <a:p>
            <a:pPr marL="0" indent="0">
              <a:buNone/>
            </a:pPr>
            <a:endParaRPr lang="en-US" sz="2800" b="1" dirty="0"/>
          </a:p>
          <a:p>
            <a:r>
              <a:rPr lang="en-US" sz="2800" dirty="0"/>
              <a:t>	</a:t>
            </a:r>
            <a:r>
              <a:rPr lang="en-US" sz="2800" b="1" dirty="0"/>
              <a:t>in-class participation </a:t>
            </a:r>
            <a:r>
              <a:rPr lang="en-US" sz="2800" dirty="0"/>
              <a:t>– begins with responding to the 	question and then explaining and defending one’s 	position</a:t>
            </a:r>
          </a:p>
          <a:p>
            <a:r>
              <a:rPr lang="en-US" sz="2800" b="1" dirty="0"/>
              <a:t>	critical thinking – </a:t>
            </a:r>
            <a:r>
              <a:rPr lang="en-US" sz="2800" dirty="0"/>
              <a:t>begins when choosing a question 	alternative and considering why its better than the others, 	and then judging it in context of what other students say</a:t>
            </a:r>
            <a:endParaRPr lang="en-US" sz="2200" dirty="0"/>
          </a:p>
          <a:p>
            <a:pPr marL="0" indent="0">
              <a:buNone/>
            </a:pPr>
            <a:r>
              <a:rPr lang="en-US" sz="2800" dirty="0"/>
              <a:t>		</a:t>
            </a:r>
          </a:p>
        </p:txBody>
      </p:sp>
    </p:spTree>
    <p:extLst>
      <p:ext uri="{BB962C8B-B14F-4D97-AF65-F5344CB8AC3E}">
        <p14:creationId xmlns:p14="http://schemas.microsoft.com/office/powerpoint/2010/main" val="2815631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C566E-858F-40B6-826D-A7ABBE1C47F6}"/>
              </a:ext>
            </a:extLst>
          </p:cNvPr>
          <p:cNvSpPr>
            <a:spLocks noGrp="1"/>
          </p:cNvSpPr>
          <p:nvPr>
            <p:ph type="title"/>
          </p:nvPr>
        </p:nvSpPr>
        <p:spPr>
          <a:xfrm>
            <a:off x="816864" y="228599"/>
            <a:ext cx="10871200" cy="1570383"/>
          </a:xfrm>
        </p:spPr>
        <p:txBody>
          <a:bodyPr>
            <a:noAutofit/>
          </a:bodyPr>
          <a:lstStyle/>
          <a:p>
            <a:r>
              <a:rPr lang="en-US" sz="4800" b="1" dirty="0">
                <a:solidFill>
                  <a:srgbClr val="C00000"/>
                </a:solidFill>
              </a:rPr>
              <a:t>Flexibility</a:t>
            </a:r>
            <a:br>
              <a:rPr lang="en-US" sz="4400" dirty="0">
                <a:solidFill>
                  <a:srgbClr val="C00000"/>
                </a:solidFill>
              </a:rPr>
            </a:br>
            <a:endParaRPr lang="en-US" sz="4400" dirty="0">
              <a:solidFill>
                <a:srgbClr val="C00000"/>
              </a:solidFill>
            </a:endParaRPr>
          </a:p>
        </p:txBody>
      </p:sp>
      <p:sp>
        <p:nvSpPr>
          <p:cNvPr id="3" name="Content Placeholder 2">
            <a:extLst>
              <a:ext uri="{FF2B5EF4-FFF2-40B4-BE49-F238E27FC236}">
                <a16:creationId xmlns:a16="http://schemas.microsoft.com/office/drawing/2014/main" id="{14929F47-ABF0-470B-AE84-B2C6091C18D0}"/>
              </a:ext>
            </a:extLst>
          </p:cNvPr>
          <p:cNvSpPr>
            <a:spLocks noGrp="1"/>
          </p:cNvSpPr>
          <p:nvPr>
            <p:ph sz="quarter" idx="1"/>
          </p:nvPr>
        </p:nvSpPr>
        <p:spPr>
          <a:xfrm>
            <a:off x="1689653" y="1958008"/>
            <a:ext cx="8855764" cy="4137991"/>
          </a:xfrm>
        </p:spPr>
        <p:txBody>
          <a:bodyPr>
            <a:normAutofit fontScale="77500" lnSpcReduction="20000"/>
          </a:bodyPr>
          <a:lstStyle/>
          <a:p>
            <a:pPr marL="0" indent="0">
              <a:buNone/>
            </a:pPr>
            <a:r>
              <a:rPr lang="en-US" sz="3200" dirty="0"/>
              <a:t>In using Poll Everywhere, more of the class hour is devoted to class discussion than would be the case with a straight lecture.</a:t>
            </a:r>
          </a:p>
          <a:p>
            <a:pPr marL="0" indent="0">
              <a:buNone/>
            </a:pPr>
            <a:endParaRPr lang="en-US" sz="3200" dirty="0"/>
          </a:p>
          <a:p>
            <a:pPr marL="0" indent="0">
              <a:buNone/>
            </a:pPr>
            <a:r>
              <a:rPr lang="en-US" sz="3200" dirty="0"/>
              <a:t>But the amount can be controlled:</a:t>
            </a:r>
          </a:p>
          <a:p>
            <a:pPr marL="0" indent="0">
              <a:buNone/>
            </a:pPr>
            <a:r>
              <a:rPr lang="en-US" sz="3200" dirty="0"/>
              <a:t>	Adding a single Poll Everywhere question into a lecture can 	enhance the student experience without having to trim most 	of what you would otherwise say.</a:t>
            </a:r>
          </a:p>
          <a:p>
            <a:pPr marL="0" indent="0">
              <a:buNone/>
            </a:pPr>
            <a:r>
              <a:rPr lang="en-US" sz="3200" dirty="0"/>
              <a:t>	On the other end of the scale, you can build the entire class 	around Poll Everywhere, using it to highlight main points only.</a:t>
            </a:r>
          </a:p>
          <a:p>
            <a:pPr marL="0" indent="0">
              <a:buNone/>
            </a:pPr>
            <a:r>
              <a:rPr lang="en-US" sz="3200" dirty="0"/>
              <a:t>	I use Poll Everywhere both ways, depending on the 	session’s topic and how much students already know about it. </a:t>
            </a:r>
          </a:p>
        </p:txBody>
      </p:sp>
    </p:spTree>
    <p:extLst>
      <p:ext uri="{BB962C8B-B14F-4D97-AF65-F5344CB8AC3E}">
        <p14:creationId xmlns:p14="http://schemas.microsoft.com/office/powerpoint/2010/main" val="3592446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04F6D-38C7-4B4D-B1E5-567689B58DFC}"/>
              </a:ext>
            </a:extLst>
          </p:cNvPr>
          <p:cNvSpPr>
            <a:spLocks noGrp="1"/>
          </p:cNvSpPr>
          <p:nvPr>
            <p:ph type="title"/>
          </p:nvPr>
        </p:nvSpPr>
        <p:spPr>
          <a:xfrm>
            <a:off x="1169669" y="83981"/>
            <a:ext cx="9229725" cy="1295078"/>
          </a:xfrm>
        </p:spPr>
        <p:txBody>
          <a:bodyPr>
            <a:noAutofit/>
          </a:bodyPr>
          <a:lstStyle/>
          <a:p>
            <a:r>
              <a:rPr lang="en-US" sz="4000" b="1" dirty="0">
                <a:solidFill>
                  <a:srgbClr val="C00000"/>
                </a:solidFill>
              </a:rPr>
              <a:t>Quick Note:</a:t>
            </a:r>
            <a:br>
              <a:rPr lang="en-US" sz="4000" b="1" dirty="0">
                <a:solidFill>
                  <a:srgbClr val="C00000"/>
                </a:solidFill>
              </a:rPr>
            </a:br>
            <a:r>
              <a:rPr lang="en-US" sz="4000" b="1" dirty="0">
                <a:solidFill>
                  <a:srgbClr val="C00000"/>
                </a:solidFill>
              </a:rPr>
              <a:t>Getting started with Poll Everywhere</a:t>
            </a:r>
          </a:p>
        </p:txBody>
      </p:sp>
      <p:sp>
        <p:nvSpPr>
          <p:cNvPr id="3" name="Content Placeholder 2">
            <a:extLst>
              <a:ext uri="{FF2B5EF4-FFF2-40B4-BE49-F238E27FC236}">
                <a16:creationId xmlns:a16="http://schemas.microsoft.com/office/drawing/2014/main" id="{A70EF6AE-6A61-4ED0-A2EF-4461055198B8}"/>
              </a:ext>
            </a:extLst>
          </p:cNvPr>
          <p:cNvSpPr>
            <a:spLocks noGrp="1"/>
          </p:cNvSpPr>
          <p:nvPr>
            <p:ph idx="1"/>
          </p:nvPr>
        </p:nvSpPr>
        <p:spPr>
          <a:xfrm>
            <a:off x="2240056" y="2076450"/>
            <a:ext cx="7970744" cy="4050030"/>
          </a:xfrm>
        </p:spPr>
        <p:txBody>
          <a:bodyPr>
            <a:normAutofit/>
          </a:bodyPr>
          <a:lstStyle/>
          <a:p>
            <a:pPr marL="514350" indent="-514350">
              <a:buAutoNum type="arabicPeriod"/>
            </a:pPr>
            <a:r>
              <a:rPr lang="en-US" sz="3600" dirty="0"/>
              <a:t>Poll Everywhere app is easy to install and use.</a:t>
            </a:r>
          </a:p>
          <a:p>
            <a:pPr marL="514350" indent="-514350">
              <a:buAutoNum type="arabicPeriod"/>
            </a:pPr>
            <a:r>
              <a:rPr lang="en-US" sz="3600" dirty="0"/>
              <a:t>There are brief tutorials on the internet that cover everything you need to know to start using Poll Everywhere.</a:t>
            </a:r>
          </a:p>
          <a:p>
            <a:pPr marL="514350" indent="-514350">
              <a:buAutoNum type="arabicPeriod"/>
            </a:pPr>
            <a:endParaRPr lang="en-US" sz="3600" dirty="0"/>
          </a:p>
        </p:txBody>
      </p:sp>
    </p:spTree>
    <p:extLst>
      <p:ext uri="{BB962C8B-B14F-4D97-AF65-F5344CB8AC3E}">
        <p14:creationId xmlns:p14="http://schemas.microsoft.com/office/powerpoint/2010/main" val="1469412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ED531-20F0-4414-B37D-93B48433057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F4E287A-6F51-4A97-BE48-3B2CF3BFB3EC}"/>
              </a:ext>
            </a:extLst>
          </p:cNvPr>
          <p:cNvSpPr>
            <a:spLocks noGrp="1"/>
          </p:cNvSpPr>
          <p:nvPr>
            <p:ph sz="quarter" idx="1"/>
          </p:nvPr>
        </p:nvSpPr>
        <p:spPr>
          <a:xfrm>
            <a:off x="816864" y="2189018"/>
            <a:ext cx="10871200" cy="3906982"/>
          </a:xfrm>
        </p:spPr>
        <p:txBody>
          <a:bodyPr>
            <a:normAutofit/>
          </a:bodyPr>
          <a:lstStyle/>
          <a:p>
            <a:pPr marL="0" indent="0" algn="ctr">
              <a:buNone/>
            </a:pPr>
            <a:r>
              <a:rPr lang="en-US" sz="4800" dirty="0"/>
              <a:t>Using Poll Everywhere in the Classroom</a:t>
            </a:r>
          </a:p>
        </p:txBody>
      </p:sp>
    </p:spTree>
    <p:extLst>
      <p:ext uri="{BB962C8B-B14F-4D97-AF65-F5344CB8AC3E}">
        <p14:creationId xmlns:p14="http://schemas.microsoft.com/office/powerpoint/2010/main" val="827639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1BBA3-9B00-4A34-9131-A7C263718656}"/>
              </a:ext>
            </a:extLst>
          </p:cNvPr>
          <p:cNvSpPr>
            <a:spLocks noGrp="1"/>
          </p:cNvSpPr>
          <p:nvPr>
            <p:ph type="title"/>
          </p:nvPr>
        </p:nvSpPr>
        <p:spPr>
          <a:xfrm>
            <a:off x="251968" y="266701"/>
            <a:ext cx="11688064" cy="990600"/>
          </a:xfrm>
        </p:spPr>
        <p:txBody>
          <a:bodyPr>
            <a:normAutofit/>
          </a:bodyPr>
          <a:lstStyle/>
          <a:p>
            <a:r>
              <a:rPr lang="en-US" b="1" dirty="0">
                <a:solidFill>
                  <a:srgbClr val="C00000"/>
                </a:solidFill>
              </a:rPr>
              <a:t>“Warm Up” Question</a:t>
            </a:r>
          </a:p>
        </p:txBody>
      </p:sp>
      <p:sp>
        <p:nvSpPr>
          <p:cNvPr id="3" name="Content Placeholder 2">
            <a:extLst>
              <a:ext uri="{FF2B5EF4-FFF2-40B4-BE49-F238E27FC236}">
                <a16:creationId xmlns:a16="http://schemas.microsoft.com/office/drawing/2014/main" id="{8EE5DBC6-1FD2-400C-A46E-C681FB4A8D5C}"/>
              </a:ext>
            </a:extLst>
          </p:cNvPr>
          <p:cNvSpPr>
            <a:spLocks noGrp="1"/>
          </p:cNvSpPr>
          <p:nvPr>
            <p:ph sz="quarter" idx="1"/>
          </p:nvPr>
        </p:nvSpPr>
        <p:spPr>
          <a:xfrm>
            <a:off x="1634836" y="1876424"/>
            <a:ext cx="8853055" cy="4219575"/>
          </a:xfrm>
        </p:spPr>
        <p:txBody>
          <a:bodyPr>
            <a:normAutofit fontScale="92500" lnSpcReduction="10000"/>
          </a:bodyPr>
          <a:lstStyle/>
          <a:p>
            <a:pPr marL="0" indent="0">
              <a:spcBef>
                <a:spcPts val="0"/>
              </a:spcBef>
              <a:spcAft>
                <a:spcPts val="600"/>
              </a:spcAft>
              <a:buNone/>
            </a:pPr>
            <a:r>
              <a:rPr lang="en-US" sz="3200" dirty="0"/>
              <a:t>As students are coming into the classroom, I have a Poll Everywhere slide on the screen.</a:t>
            </a:r>
          </a:p>
          <a:p>
            <a:pPr marL="0" indent="0">
              <a:spcBef>
                <a:spcPts val="0"/>
              </a:spcBef>
              <a:spcAft>
                <a:spcPts val="600"/>
              </a:spcAft>
              <a:buNone/>
            </a:pPr>
            <a:endParaRPr lang="en-US" sz="3200" dirty="0"/>
          </a:p>
          <a:p>
            <a:pPr marL="0" indent="0">
              <a:spcBef>
                <a:spcPts val="0"/>
              </a:spcBef>
              <a:spcAft>
                <a:spcPts val="600"/>
              </a:spcAft>
              <a:buNone/>
            </a:pPr>
            <a:r>
              <a:rPr lang="en-US" sz="3200" dirty="0"/>
              <a:t>The slide is intended as a “warm-up question” to get them thinking about the day’s topic. It’s not meant to take up class time.</a:t>
            </a:r>
          </a:p>
          <a:p>
            <a:pPr marL="0" indent="0">
              <a:spcBef>
                <a:spcPts val="0"/>
              </a:spcBef>
              <a:spcAft>
                <a:spcPts val="600"/>
              </a:spcAft>
              <a:buNone/>
            </a:pPr>
            <a:endParaRPr lang="en-US" sz="3200" dirty="0"/>
          </a:p>
          <a:p>
            <a:pPr marL="0" indent="0">
              <a:spcBef>
                <a:spcPts val="0"/>
              </a:spcBef>
              <a:spcAft>
                <a:spcPts val="600"/>
              </a:spcAft>
              <a:buNone/>
            </a:pPr>
            <a:r>
              <a:rPr lang="en-US" sz="3200" dirty="0"/>
              <a:t>Students like it, perhaps for the same reason they like puzzles or trivia games.</a:t>
            </a:r>
          </a:p>
        </p:txBody>
      </p:sp>
    </p:spTree>
    <p:extLst>
      <p:ext uri="{BB962C8B-B14F-4D97-AF65-F5344CB8AC3E}">
        <p14:creationId xmlns:p14="http://schemas.microsoft.com/office/powerpoint/2010/main" val="27514168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Default Theme">
  <a:themeElements>
    <a:clrScheme name="dpi101">
      <a:dk1>
        <a:srgbClr val="002060"/>
      </a:dk1>
      <a:lt1>
        <a:sysClr val="window" lastClr="FFFFFF"/>
      </a:lt1>
      <a:dk2>
        <a:srgbClr val="002060"/>
      </a:dk2>
      <a:lt2>
        <a:srgbClr val="FFFFFF"/>
      </a:lt2>
      <a:accent1>
        <a:srgbClr val="002060"/>
      </a:accent1>
      <a:accent2>
        <a:srgbClr val="C00000"/>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9908</TotalTime>
  <Words>2334</Words>
  <Application>Microsoft Office PowerPoint</Application>
  <PresentationFormat>Widescreen</PresentationFormat>
  <Paragraphs>228</Paragraphs>
  <Slides>45</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45</vt:i4>
      </vt:variant>
    </vt:vector>
  </HeadingPairs>
  <TitlesOfParts>
    <vt:vector size="52" baseType="lpstr">
      <vt:lpstr>Arial</vt:lpstr>
      <vt:lpstr>Calibri</vt:lpstr>
      <vt:lpstr>Proxima Nova Black</vt:lpstr>
      <vt:lpstr>Tw Cen MT</vt:lpstr>
      <vt:lpstr>Wingdings</vt:lpstr>
      <vt:lpstr>Wingdings 2</vt:lpstr>
      <vt:lpstr>Default Theme</vt:lpstr>
      <vt:lpstr>    Using  Poll Everywhere  in Classroom  McGraw-Hill Webinar, Feb 11, 2022 </vt:lpstr>
      <vt:lpstr>PowerPoint Presentation</vt:lpstr>
      <vt:lpstr>    Using  Poll Everywhere  in Classroom  McGraw-Hill Webinar, Feb 11, 2022 </vt:lpstr>
      <vt:lpstr>The classroom challenge</vt:lpstr>
      <vt:lpstr>How Poll Everywhere addresses the challenge</vt:lpstr>
      <vt:lpstr>Flexibility </vt:lpstr>
      <vt:lpstr>Quick Note: Getting started with Poll Everywhere</vt:lpstr>
      <vt:lpstr>PowerPoint Presentation</vt:lpstr>
      <vt:lpstr>“Warm Up” Question</vt:lpstr>
      <vt:lpstr>Example warm-up question</vt:lpstr>
      <vt:lpstr>WHILE WAITING: In one or two words, what comes to mind when you think of the federal bureaucracy?</vt:lpstr>
      <vt:lpstr>Another warm-up question example</vt:lpstr>
      <vt:lpstr>WHILE WAITING: What is  the party loyalty of federal employees?</vt:lpstr>
      <vt:lpstr>POLL: What is the party loyalty of federal employees?</vt:lpstr>
      <vt:lpstr>Party Identification of Federal Employees</vt:lpstr>
      <vt:lpstr>Explaining Partisan Makeup of Federal Employees</vt:lpstr>
      <vt:lpstr>Another warm-up question example</vt:lpstr>
      <vt:lpstr>WHILE WAITING: What is the best predictor of who will become party’s presidential nominee?</vt:lpstr>
      <vt:lpstr>POLL: What’s best predictor of who will become party’s presidential nominee?</vt:lpstr>
      <vt:lpstr>Best Predictor of Nominee</vt:lpstr>
      <vt:lpstr>Poll Everywhere - Discussion Questions</vt:lpstr>
      <vt:lpstr>POLL: Which factor is most important in presidents’ ability to get their legislative agenda enacted into law?</vt:lpstr>
      <vt:lpstr>POLL: Which factor is most important in presidents’ ability to get their legislative agenda enacted into law?</vt:lpstr>
      <vt:lpstr>Presidents’ Legislative Success</vt:lpstr>
      <vt:lpstr>Presidents’ Legislative Success</vt:lpstr>
      <vt:lpstr>Presidents’ Legislative Success </vt:lpstr>
      <vt:lpstr>President Trump’s Legislative Success Rate</vt:lpstr>
      <vt:lpstr>President Obama’s Legislative Success Rate</vt:lpstr>
      <vt:lpstr>Key Point about Presidents’ Legislative Power</vt:lpstr>
      <vt:lpstr>Poll Everywhere Example</vt:lpstr>
      <vt:lpstr>POLL EVERYWHERE: Which is the larger constitutional restraint on bureaucrats’ power?</vt:lpstr>
      <vt:lpstr>POLL EVERYWHERE: Which is the larger constraint on bureaucrats’ power?</vt:lpstr>
      <vt:lpstr>The Major Constraint on Bureaucracy</vt:lpstr>
      <vt:lpstr>Poll Everywhere Example</vt:lpstr>
      <vt:lpstr>2010 Dodd-Frank  Wall Street Reform and Consumer Protection Act </vt:lpstr>
      <vt:lpstr>As the Dodd-Frank Act was making its way through Congress, one lobbying group was able to getting its loans exempted from the requirements.  POLL: Which loans do you think were exempted?</vt:lpstr>
      <vt:lpstr>As the Dodd-Frank Act was making its way through Congress, one lobbying group was able to getting its loans exempted from the requirements.  POLL: Which loans do you think were exempted?</vt:lpstr>
      <vt:lpstr>Auto loans were stripped from bill</vt:lpstr>
      <vt:lpstr>Why do you think the auto industry’s lobbying effort succeeded?</vt:lpstr>
      <vt:lpstr>Another Use of Poll Everywhere: In-Class Debate</vt:lpstr>
      <vt:lpstr>My Debate Rules</vt:lpstr>
      <vt:lpstr> The U.S. immigration level has varied widely at different times in the nation’s history. POLL: Thinking of today’s situation, do you believe immigration to the United States should be kept at its current level, increased, or decreased?    </vt:lpstr>
      <vt:lpstr>What Americans think about immigration level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Patterson, Thomas E.</dc:creator>
  <cp:lastModifiedBy>Patterson, Thomas E.</cp:lastModifiedBy>
  <cp:revision>123</cp:revision>
  <dcterms:created xsi:type="dcterms:W3CDTF">2021-09-12T11:58:47Z</dcterms:created>
  <dcterms:modified xsi:type="dcterms:W3CDTF">2022-02-11T15:12:30Z</dcterms:modified>
</cp:coreProperties>
</file>