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1037" r:id="rId2"/>
    <p:sldId id="385" r:id="rId3"/>
    <p:sldId id="755" r:id="rId4"/>
    <p:sldId id="1124" r:id="rId5"/>
    <p:sldId id="756" r:id="rId6"/>
    <p:sldId id="1101" r:id="rId7"/>
    <p:sldId id="1098" r:id="rId8"/>
    <p:sldId id="1107" r:id="rId9"/>
    <p:sldId id="1109" r:id="rId10"/>
    <p:sldId id="1110" r:id="rId11"/>
    <p:sldId id="1099" r:id="rId12"/>
    <p:sldId id="1103" r:id="rId13"/>
    <p:sldId id="1125" r:id="rId14"/>
    <p:sldId id="1093" r:id="rId15"/>
    <p:sldId id="1095" r:id="rId16"/>
    <p:sldId id="1094" r:id="rId17"/>
    <p:sldId id="1105" r:id="rId18"/>
    <p:sldId id="1131" r:id="rId19"/>
    <p:sldId id="1096" r:id="rId20"/>
    <p:sldId id="1106" r:id="rId21"/>
    <p:sldId id="1085" r:id="rId22"/>
    <p:sldId id="1111" r:id="rId23"/>
    <p:sldId id="1132" r:id="rId24"/>
    <p:sldId id="1087" r:id="rId25"/>
    <p:sldId id="1089" r:id="rId26"/>
    <p:sldId id="1097" r:id="rId27"/>
    <p:sldId id="1112" r:id="rId28"/>
    <p:sldId id="590" r:id="rId29"/>
    <p:sldId id="595" r:id="rId30"/>
    <p:sldId id="1126" r:id="rId31"/>
    <p:sldId id="1115" r:id="rId32"/>
    <p:sldId id="1116" r:id="rId33"/>
    <p:sldId id="1084" r:id="rId34"/>
    <p:sldId id="1113" r:id="rId35"/>
    <p:sldId id="1122" r:id="rId36"/>
    <p:sldId id="928" r:id="rId37"/>
    <p:sldId id="1117" r:id="rId38"/>
    <p:sldId id="870" r:id="rId39"/>
    <p:sldId id="111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2" autoAdjust="0"/>
    <p:restoredTop sz="94660"/>
  </p:normalViewPr>
  <p:slideViewPr>
    <p:cSldViewPr snapToGrid="0">
      <p:cViewPr varScale="1">
        <p:scale>
          <a:sx n="80" d="100"/>
          <a:sy n="80" d="100"/>
        </p:scale>
        <p:origin x="13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Texas</c:v>
                </c:pt>
                <c:pt idx="1">
                  <c:v>Florida</c:v>
                </c:pt>
                <c:pt idx="2">
                  <c:v>California</c:v>
                </c:pt>
                <c:pt idx="3">
                  <c:v>Virginia</c:v>
                </c:pt>
                <c:pt idx="4">
                  <c:v>Maryland </c:v>
                </c:pt>
                <c:pt idx="5">
                  <c:v>D.C.</c:v>
                </c:pt>
              </c:strCache>
            </c:strRef>
          </c:cat>
          <c:val>
            <c:numRef>
              <c:f>Sheet1!$B$2:$B$7</c:f>
              <c:numCache>
                <c:formatCode>General</c:formatCode>
                <c:ptCount val="6"/>
                <c:pt idx="0">
                  <c:v>11</c:v>
                </c:pt>
                <c:pt idx="1">
                  <c:v>6</c:v>
                </c:pt>
                <c:pt idx="2">
                  <c:v>13</c:v>
                </c:pt>
                <c:pt idx="3">
                  <c:v>29</c:v>
                </c:pt>
                <c:pt idx="4">
                  <c:v>22</c:v>
                </c:pt>
                <c:pt idx="5">
                  <c:v>19</c:v>
                </c:pt>
              </c:numCache>
            </c:numRef>
          </c:val>
          <c:extLst>
            <c:ext xmlns:c16="http://schemas.microsoft.com/office/drawing/2014/chart" uri="{C3380CC4-5D6E-409C-BE32-E72D297353CC}">
              <c16:uniqueId val="{00000000-A0A1-4713-AF9D-16AAE1F40D13}"/>
            </c:ext>
          </c:extLst>
        </c:ser>
        <c:dLbls>
          <c:showLegendKey val="0"/>
          <c:showVal val="0"/>
          <c:showCatName val="0"/>
          <c:showSerName val="0"/>
          <c:showPercent val="0"/>
          <c:showBubbleSize val="0"/>
        </c:dLbls>
        <c:gapWidth val="182"/>
        <c:axId val="960045120"/>
        <c:axId val="960047744"/>
      </c:barChart>
      <c:catAx>
        <c:axId val="9600451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600" b="1" i="0" u="none" strike="noStrike" kern="1200" baseline="0">
                <a:solidFill>
                  <a:schemeClr val="tx1">
                    <a:lumMod val="65000"/>
                    <a:lumOff val="35000"/>
                  </a:schemeClr>
                </a:solidFill>
                <a:latin typeface="+mn-lt"/>
                <a:ea typeface="+mn-ea"/>
                <a:cs typeface="+mn-cs"/>
              </a:defRPr>
            </a:pPr>
            <a:endParaRPr lang="en-US"/>
          </a:p>
        </c:txPr>
        <c:crossAx val="960047744"/>
        <c:crosses val="autoZero"/>
        <c:auto val="1"/>
        <c:lblAlgn val="ctr"/>
        <c:lblOffset val="100"/>
        <c:noMultiLvlLbl val="0"/>
      </c:catAx>
      <c:valAx>
        <c:axId val="960047744"/>
        <c:scaling>
          <c:orientation val="minMax"/>
        </c:scaling>
        <c:delete val="1"/>
        <c:axPos val="b"/>
        <c:numFmt formatCode="General" sourceLinked="1"/>
        <c:majorTickMark val="none"/>
        <c:minorTickMark val="none"/>
        <c:tickLblPos val="nextTo"/>
        <c:crossAx val="960045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50876810423323"/>
          <c:y val="2.4078139683781637E-2"/>
          <c:w val="0.67676720853441708"/>
          <c:h val="0.93378480060195634"/>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Regulatory Agency</c:v>
                </c:pt>
                <c:pt idx="1">
                  <c:v>Independent agency</c:v>
                </c:pt>
                <c:pt idx="2">
                  <c:v>Cabinet department</c:v>
                </c:pt>
              </c:strCache>
            </c:strRef>
          </c:cat>
          <c:val>
            <c:numRef>
              <c:f>Sheet1!$B$2:$B$4</c:f>
              <c:numCache>
                <c:formatCode>General</c:formatCode>
                <c:ptCount val="3"/>
                <c:pt idx="0">
                  <c:v>24</c:v>
                </c:pt>
                <c:pt idx="1">
                  <c:v>35</c:v>
                </c:pt>
                <c:pt idx="2">
                  <c:v>41</c:v>
                </c:pt>
              </c:numCache>
            </c:numRef>
          </c:val>
          <c:extLst>
            <c:ext xmlns:c16="http://schemas.microsoft.com/office/drawing/2014/chart" uri="{C3380CC4-5D6E-409C-BE32-E72D297353CC}">
              <c16:uniqueId val="{00000000-2E63-42A8-9805-6E73FE23F6A0}"/>
            </c:ext>
          </c:extLst>
        </c:ser>
        <c:dLbls>
          <c:showLegendKey val="0"/>
          <c:showVal val="0"/>
          <c:showCatName val="0"/>
          <c:showSerName val="0"/>
          <c:showPercent val="0"/>
          <c:showBubbleSize val="0"/>
        </c:dLbls>
        <c:gapWidth val="182"/>
        <c:axId val="809547536"/>
        <c:axId val="809547864"/>
      </c:barChart>
      <c:catAx>
        <c:axId val="809547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809547864"/>
        <c:crosses val="autoZero"/>
        <c:auto val="1"/>
        <c:lblAlgn val="ctr"/>
        <c:lblOffset val="100"/>
        <c:noMultiLvlLbl val="0"/>
      </c:catAx>
      <c:valAx>
        <c:axId val="809547864"/>
        <c:scaling>
          <c:orientation val="minMax"/>
        </c:scaling>
        <c:delete val="1"/>
        <c:axPos val="b"/>
        <c:numFmt formatCode="General" sourceLinked="1"/>
        <c:majorTickMark val="none"/>
        <c:minorTickMark val="none"/>
        <c:tickLblPos val="nextTo"/>
        <c:crossAx val="809547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104006269217083"/>
          <c:y val="2.4078139683781637E-2"/>
          <c:w val="0.67676720853441708"/>
          <c:h val="0.93378480060195634"/>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Regulatory Agency</c:v>
                </c:pt>
                <c:pt idx="1">
                  <c:v>Independent agency</c:v>
                </c:pt>
                <c:pt idx="2">
                  <c:v>Cabinet department</c:v>
                </c:pt>
              </c:strCache>
            </c:strRef>
          </c:cat>
          <c:val>
            <c:numRef>
              <c:f>Sheet1!$B$2:$B$4</c:f>
              <c:numCache>
                <c:formatCode>General</c:formatCode>
                <c:ptCount val="3"/>
                <c:pt idx="0">
                  <c:v>25</c:v>
                </c:pt>
                <c:pt idx="1">
                  <c:v>40</c:v>
                </c:pt>
                <c:pt idx="2">
                  <c:v>35</c:v>
                </c:pt>
              </c:numCache>
            </c:numRef>
          </c:val>
          <c:extLst>
            <c:ext xmlns:c16="http://schemas.microsoft.com/office/drawing/2014/chart" uri="{C3380CC4-5D6E-409C-BE32-E72D297353CC}">
              <c16:uniqueId val="{00000000-2E63-42A8-9805-6E73FE23F6A0}"/>
            </c:ext>
          </c:extLst>
        </c:ser>
        <c:dLbls>
          <c:showLegendKey val="0"/>
          <c:showVal val="0"/>
          <c:showCatName val="0"/>
          <c:showSerName val="0"/>
          <c:showPercent val="0"/>
          <c:showBubbleSize val="0"/>
        </c:dLbls>
        <c:gapWidth val="182"/>
        <c:axId val="809547536"/>
        <c:axId val="809547864"/>
      </c:barChart>
      <c:catAx>
        <c:axId val="809547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809547864"/>
        <c:crosses val="autoZero"/>
        <c:auto val="1"/>
        <c:lblAlgn val="ctr"/>
        <c:lblOffset val="100"/>
        <c:noMultiLvlLbl val="0"/>
      </c:catAx>
      <c:valAx>
        <c:axId val="809547864"/>
        <c:scaling>
          <c:orientation val="minMax"/>
        </c:scaling>
        <c:delete val="1"/>
        <c:axPos val="b"/>
        <c:numFmt formatCode="General" sourceLinked="1"/>
        <c:majorTickMark val="none"/>
        <c:minorTickMark val="none"/>
        <c:tickLblPos val="nextTo"/>
        <c:crossAx val="809547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76990820309893"/>
          <c:y val="2.4640657084188913E-2"/>
          <c:w val="0.77782174436317286"/>
          <c:h val="0.93976728268309373"/>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Beltway bias</c:v>
                </c:pt>
                <c:pt idx="1">
                  <c:v>Agency bias</c:v>
                </c:pt>
                <c:pt idx="2">
                  <c:v>Republican bias</c:v>
                </c:pt>
                <c:pt idx="3">
                  <c:v>Democratic bias</c:v>
                </c:pt>
              </c:strCache>
            </c:strRef>
          </c:cat>
          <c:val>
            <c:numRef>
              <c:f>Sheet1!$B$2:$B$5</c:f>
              <c:numCache>
                <c:formatCode>General</c:formatCode>
                <c:ptCount val="4"/>
                <c:pt idx="0">
                  <c:v>25</c:v>
                </c:pt>
                <c:pt idx="1">
                  <c:v>41</c:v>
                </c:pt>
                <c:pt idx="2">
                  <c:v>6</c:v>
                </c:pt>
                <c:pt idx="3">
                  <c:v>28</c:v>
                </c:pt>
              </c:numCache>
            </c:numRef>
          </c:val>
          <c:extLst>
            <c:ext xmlns:c16="http://schemas.microsoft.com/office/drawing/2014/chart" uri="{C3380CC4-5D6E-409C-BE32-E72D297353CC}">
              <c16:uniqueId val="{00000000-D398-49A8-A77B-4BBFBF2BA0B9}"/>
            </c:ext>
          </c:extLst>
        </c:ser>
        <c:dLbls>
          <c:showLegendKey val="0"/>
          <c:showVal val="0"/>
          <c:showCatName val="0"/>
          <c:showSerName val="0"/>
          <c:showPercent val="0"/>
          <c:showBubbleSize val="0"/>
        </c:dLbls>
        <c:gapWidth val="182"/>
        <c:axId val="965132592"/>
        <c:axId val="965134232"/>
      </c:barChart>
      <c:catAx>
        <c:axId val="965132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65134232"/>
        <c:crosses val="autoZero"/>
        <c:auto val="1"/>
        <c:lblAlgn val="ctr"/>
        <c:lblOffset val="100"/>
        <c:noMultiLvlLbl val="0"/>
      </c:catAx>
      <c:valAx>
        <c:axId val="965134232"/>
        <c:scaling>
          <c:orientation val="minMax"/>
        </c:scaling>
        <c:delete val="1"/>
        <c:axPos val="b"/>
        <c:numFmt formatCode="General" sourceLinked="1"/>
        <c:majorTickMark val="none"/>
        <c:minorTickMark val="none"/>
        <c:tickLblPos val="nextTo"/>
        <c:crossAx val="96513259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76990820309893"/>
          <c:y val="2.4640657084188913E-2"/>
          <c:w val="0.77782174436317286"/>
          <c:h val="0.93976728268309373"/>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Beltway bias</c:v>
                </c:pt>
                <c:pt idx="1">
                  <c:v>Agency bias</c:v>
                </c:pt>
                <c:pt idx="2">
                  <c:v>Republican bias</c:v>
                </c:pt>
                <c:pt idx="3">
                  <c:v>Democratic bias</c:v>
                </c:pt>
              </c:strCache>
            </c:strRef>
          </c:cat>
          <c:val>
            <c:numRef>
              <c:f>Sheet1!$B$2:$B$5</c:f>
              <c:numCache>
                <c:formatCode>General</c:formatCode>
                <c:ptCount val="4"/>
                <c:pt idx="0">
                  <c:v>15</c:v>
                </c:pt>
                <c:pt idx="1">
                  <c:v>65</c:v>
                </c:pt>
                <c:pt idx="2">
                  <c:v>5</c:v>
                </c:pt>
                <c:pt idx="3">
                  <c:v>15</c:v>
                </c:pt>
              </c:numCache>
            </c:numRef>
          </c:val>
          <c:extLst>
            <c:ext xmlns:c16="http://schemas.microsoft.com/office/drawing/2014/chart" uri="{C3380CC4-5D6E-409C-BE32-E72D297353CC}">
              <c16:uniqueId val="{00000000-D398-49A8-A77B-4BBFBF2BA0B9}"/>
            </c:ext>
          </c:extLst>
        </c:ser>
        <c:dLbls>
          <c:showLegendKey val="0"/>
          <c:showVal val="0"/>
          <c:showCatName val="0"/>
          <c:showSerName val="0"/>
          <c:showPercent val="0"/>
          <c:showBubbleSize val="0"/>
        </c:dLbls>
        <c:gapWidth val="182"/>
        <c:axId val="965132592"/>
        <c:axId val="965134232"/>
      </c:barChart>
      <c:catAx>
        <c:axId val="965132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65134232"/>
        <c:crosses val="autoZero"/>
        <c:auto val="1"/>
        <c:lblAlgn val="ctr"/>
        <c:lblOffset val="100"/>
        <c:noMultiLvlLbl val="0"/>
      </c:catAx>
      <c:valAx>
        <c:axId val="965134232"/>
        <c:scaling>
          <c:orientation val="minMax"/>
        </c:scaling>
        <c:delete val="1"/>
        <c:axPos val="b"/>
        <c:numFmt formatCode="General" sourceLinked="1"/>
        <c:majorTickMark val="none"/>
        <c:minorTickMark val="none"/>
        <c:tickLblPos val="nextTo"/>
        <c:crossAx val="96513259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a:t>percentage of respondents on question of increasing, decreasing, or maintaining level of spending on s</a:t>
            </a:r>
            <a:r>
              <a:rPr lang="en-US" sz="1600" baseline="0" dirty="0"/>
              <a:t>ocial welfare programs</a:t>
            </a:r>
            <a:endParaRPr lang="en-US" sz="1600" dirty="0"/>
          </a:p>
        </c:rich>
      </c:tx>
      <c:layout>
        <c:manualLayout>
          <c:xMode val="edge"/>
          <c:yMode val="edge"/>
          <c:x val="0.10620934870574719"/>
          <c:y val="0.14439040190740399"/>
        </c:manualLayout>
      </c:layout>
      <c:overlay val="0"/>
    </c:title>
    <c:autoTitleDeleted val="0"/>
    <c:plotArea>
      <c:layout/>
      <c:barChart>
        <c:barDir val="bar"/>
        <c:grouping val="clustered"/>
        <c:varyColors val="0"/>
        <c:ser>
          <c:idx val="0"/>
          <c:order val="0"/>
          <c:tx>
            <c:strRef>
              <c:f>Sheet1!$B$1</c:f>
              <c:strCache>
                <c:ptCount val="1"/>
                <c:pt idx="0">
                  <c:v>Other bureaucrats</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Decrease spending</c:v>
                </c:pt>
                <c:pt idx="1">
                  <c:v>Keep spending same</c:v>
                </c:pt>
                <c:pt idx="2">
                  <c:v>Increase spending</c:v>
                </c:pt>
              </c:strCache>
            </c:strRef>
          </c:cat>
          <c:val>
            <c:numRef>
              <c:f>Sheet1!$B$2:$B$4</c:f>
              <c:numCache>
                <c:formatCode>General</c:formatCode>
                <c:ptCount val="3"/>
                <c:pt idx="0">
                  <c:v>34</c:v>
                </c:pt>
                <c:pt idx="1">
                  <c:v>34</c:v>
                </c:pt>
                <c:pt idx="2">
                  <c:v>33</c:v>
                </c:pt>
              </c:numCache>
            </c:numRef>
          </c:val>
          <c:extLst>
            <c:ext xmlns:c16="http://schemas.microsoft.com/office/drawing/2014/chart" uri="{C3380CC4-5D6E-409C-BE32-E72D297353CC}">
              <c16:uniqueId val="{00000000-DAF2-4BB5-B47F-1870FA33CAAF}"/>
            </c:ext>
          </c:extLst>
        </c:ser>
        <c:ser>
          <c:idx val="1"/>
          <c:order val="1"/>
          <c:tx>
            <c:strRef>
              <c:f>Sheet1!$C$1</c:f>
              <c:strCache>
                <c:ptCount val="1"/>
                <c:pt idx="0">
                  <c:v>Social welfare bureaucrats</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Decrease spending</c:v>
                </c:pt>
                <c:pt idx="1">
                  <c:v>Keep spending same</c:v>
                </c:pt>
                <c:pt idx="2">
                  <c:v>Increase spending</c:v>
                </c:pt>
              </c:strCache>
            </c:strRef>
          </c:cat>
          <c:val>
            <c:numRef>
              <c:f>Sheet1!$C$2:$C$4</c:f>
              <c:numCache>
                <c:formatCode>General</c:formatCode>
                <c:ptCount val="3"/>
                <c:pt idx="0">
                  <c:v>9</c:v>
                </c:pt>
                <c:pt idx="1">
                  <c:v>21</c:v>
                </c:pt>
                <c:pt idx="2">
                  <c:v>71</c:v>
                </c:pt>
              </c:numCache>
            </c:numRef>
          </c:val>
          <c:extLst>
            <c:ext xmlns:c16="http://schemas.microsoft.com/office/drawing/2014/chart" uri="{C3380CC4-5D6E-409C-BE32-E72D297353CC}">
              <c16:uniqueId val="{00000001-DAF2-4BB5-B47F-1870FA33CAAF}"/>
            </c:ext>
          </c:extLst>
        </c:ser>
        <c:dLbls>
          <c:showLegendKey val="0"/>
          <c:showVal val="1"/>
          <c:showCatName val="0"/>
          <c:showSerName val="0"/>
          <c:showPercent val="0"/>
          <c:showBubbleSize val="0"/>
        </c:dLbls>
        <c:gapWidth val="150"/>
        <c:axId val="171895808"/>
        <c:axId val="173277952"/>
      </c:barChart>
      <c:catAx>
        <c:axId val="171895808"/>
        <c:scaling>
          <c:orientation val="minMax"/>
        </c:scaling>
        <c:delete val="0"/>
        <c:axPos val="l"/>
        <c:numFmt formatCode="General" sourceLinked="0"/>
        <c:majorTickMark val="none"/>
        <c:minorTickMark val="none"/>
        <c:tickLblPos val="nextTo"/>
        <c:txPr>
          <a:bodyPr/>
          <a:lstStyle/>
          <a:p>
            <a:pPr>
              <a:defRPr sz="2000" b="1">
                <a:latin typeface="Arial" panose="020B0604020202020204" pitchFamily="34" charset="0"/>
                <a:cs typeface="Arial" panose="020B0604020202020204" pitchFamily="34" charset="0"/>
              </a:defRPr>
            </a:pPr>
            <a:endParaRPr lang="en-US"/>
          </a:p>
        </c:txPr>
        <c:crossAx val="173277952"/>
        <c:crosses val="autoZero"/>
        <c:auto val="1"/>
        <c:lblAlgn val="ctr"/>
        <c:lblOffset val="100"/>
        <c:noMultiLvlLbl val="0"/>
      </c:catAx>
      <c:valAx>
        <c:axId val="173277952"/>
        <c:scaling>
          <c:orientation val="minMax"/>
        </c:scaling>
        <c:delete val="1"/>
        <c:axPos val="b"/>
        <c:numFmt formatCode="General" sourceLinked="1"/>
        <c:majorTickMark val="out"/>
        <c:minorTickMark val="none"/>
        <c:tickLblPos val="nextTo"/>
        <c:crossAx val="171895808"/>
        <c:crosses val="autoZero"/>
        <c:crossBetween val="between"/>
      </c:valAx>
    </c:plotArea>
    <c:legend>
      <c:legendPos val="t"/>
      <c:layout>
        <c:manualLayout>
          <c:xMode val="edge"/>
          <c:yMode val="edge"/>
          <c:x val="0.1048432628723238"/>
          <c:y val="0.91855317535575542"/>
          <c:w val="0.89373216821214996"/>
          <c:h val="8.1446824644244561E-2"/>
        </c:manualLayout>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ED45-4690-B4B8-C14E91C5FCE3}"/>
              </c:ext>
            </c:extLst>
          </c:dPt>
          <c:dPt>
            <c:idx val="1"/>
            <c:invertIfNegative val="0"/>
            <c:bubble3D val="0"/>
            <c:spPr>
              <a:solidFill>
                <a:srgbClr val="00B050"/>
              </a:solidFill>
              <a:ln>
                <a:noFill/>
              </a:ln>
              <a:effectLst/>
            </c:spPr>
            <c:extLst>
              <c:ext xmlns:c16="http://schemas.microsoft.com/office/drawing/2014/chart" uri="{C3380CC4-5D6E-409C-BE32-E72D297353CC}">
                <c16:uniqueId val="{00000005-ED45-4690-B4B8-C14E91C5FCE3}"/>
              </c:ext>
            </c:extLst>
          </c:dPt>
          <c:dPt>
            <c:idx val="2"/>
            <c:invertIfNegative val="0"/>
            <c:bubble3D val="0"/>
            <c:spPr>
              <a:solidFill>
                <a:srgbClr val="0070C0"/>
              </a:solidFill>
              <a:ln>
                <a:noFill/>
              </a:ln>
              <a:effectLst/>
            </c:spPr>
            <c:extLst>
              <c:ext xmlns:c16="http://schemas.microsoft.com/office/drawing/2014/chart" uri="{C3380CC4-5D6E-409C-BE32-E72D297353CC}">
                <c16:uniqueId val="{00000004-ED45-4690-B4B8-C14E91C5FCE3}"/>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Republican</c:v>
                </c:pt>
                <c:pt idx="1">
                  <c:v>Independent</c:v>
                </c:pt>
                <c:pt idx="2">
                  <c:v>Democrat</c:v>
                </c:pt>
              </c:strCache>
            </c:strRef>
          </c:cat>
          <c:val>
            <c:numRef>
              <c:f>Sheet1!$B$2:$B$4</c:f>
              <c:numCache>
                <c:formatCode>General</c:formatCode>
                <c:ptCount val="3"/>
                <c:pt idx="0">
                  <c:v>32</c:v>
                </c:pt>
                <c:pt idx="1">
                  <c:v>34</c:v>
                </c:pt>
                <c:pt idx="2">
                  <c:v>32</c:v>
                </c:pt>
              </c:numCache>
            </c:numRef>
          </c:val>
          <c:extLst>
            <c:ext xmlns:c16="http://schemas.microsoft.com/office/drawing/2014/chart" uri="{C3380CC4-5D6E-409C-BE32-E72D297353CC}">
              <c16:uniqueId val="{00000000-ED45-4690-B4B8-C14E91C5FCE3}"/>
            </c:ext>
          </c:extLst>
        </c:ser>
        <c:dLbls>
          <c:showLegendKey val="0"/>
          <c:showVal val="0"/>
          <c:showCatName val="0"/>
          <c:showSerName val="0"/>
          <c:showPercent val="0"/>
          <c:showBubbleSize val="0"/>
        </c:dLbls>
        <c:gapWidth val="182"/>
        <c:axId val="907839352"/>
        <c:axId val="907840992"/>
      </c:barChart>
      <c:catAx>
        <c:axId val="907839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en-US"/>
          </a:p>
        </c:txPr>
        <c:crossAx val="907840992"/>
        <c:crosses val="autoZero"/>
        <c:auto val="1"/>
        <c:lblAlgn val="ctr"/>
        <c:lblOffset val="100"/>
        <c:noMultiLvlLbl val="0"/>
      </c:catAx>
      <c:valAx>
        <c:axId val="907840992"/>
        <c:scaling>
          <c:orientation val="minMax"/>
          <c:min val="0"/>
        </c:scaling>
        <c:delete val="1"/>
        <c:axPos val="b"/>
        <c:numFmt formatCode="General" sourceLinked="1"/>
        <c:majorTickMark val="none"/>
        <c:minorTickMark val="none"/>
        <c:tickLblPos val="nextTo"/>
        <c:crossAx val="907839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44642725734051"/>
          <c:y val="3.1073446327683617E-2"/>
          <c:w val="0.73536665685480906"/>
          <c:h val="0.93785310734463279"/>
        </c:manualLayout>
      </c:layout>
      <c:barChart>
        <c:barDir val="bar"/>
        <c:grouping val="clustered"/>
        <c:varyColors val="0"/>
        <c:ser>
          <c:idx val="0"/>
          <c:order val="0"/>
          <c:tx>
            <c:strRef>
              <c:f>Sheet1!$B$1</c:f>
              <c:strCache>
                <c:ptCount val="1"/>
                <c:pt idx="0">
                  <c:v>Series 1</c:v>
                </c:pt>
              </c:strCache>
            </c:strRef>
          </c:tx>
          <c:spPr>
            <a:solidFill>
              <a:schemeClr val="tx1"/>
            </a:solidFill>
            <a:ln>
              <a:solidFill>
                <a:srgbClr val="00206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Both about equally</c:v>
                </c:pt>
                <c:pt idx="1">
                  <c:v>President</c:v>
                </c:pt>
                <c:pt idx="2">
                  <c:v>Congress</c:v>
                </c:pt>
              </c:strCache>
            </c:strRef>
          </c:cat>
          <c:val>
            <c:numRef>
              <c:f>Sheet1!$B$2:$B$4</c:f>
              <c:numCache>
                <c:formatCode>General</c:formatCode>
                <c:ptCount val="3"/>
                <c:pt idx="0">
                  <c:v>10</c:v>
                </c:pt>
                <c:pt idx="1">
                  <c:v>48</c:v>
                </c:pt>
                <c:pt idx="2">
                  <c:v>42</c:v>
                </c:pt>
              </c:numCache>
            </c:numRef>
          </c:val>
          <c:extLst>
            <c:ext xmlns:c16="http://schemas.microsoft.com/office/drawing/2014/chart" uri="{C3380CC4-5D6E-409C-BE32-E72D297353CC}">
              <c16:uniqueId val="{00000000-2D6E-49FC-A8D9-E8A5DFF5CBC7}"/>
            </c:ext>
          </c:extLst>
        </c:ser>
        <c:dLbls>
          <c:showLegendKey val="0"/>
          <c:showVal val="0"/>
          <c:showCatName val="0"/>
          <c:showSerName val="0"/>
          <c:showPercent val="0"/>
          <c:showBubbleSize val="0"/>
        </c:dLbls>
        <c:gapWidth val="182"/>
        <c:axId val="746068448"/>
        <c:axId val="746065824"/>
      </c:barChart>
      <c:catAx>
        <c:axId val="7460684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rgbClr val="002060"/>
                </a:solidFill>
                <a:latin typeface="+mn-lt"/>
                <a:ea typeface="+mn-ea"/>
                <a:cs typeface="+mn-cs"/>
              </a:defRPr>
            </a:pPr>
            <a:endParaRPr lang="en-US"/>
          </a:p>
        </c:txPr>
        <c:crossAx val="746065824"/>
        <c:crosses val="autoZero"/>
        <c:auto val="1"/>
        <c:lblAlgn val="ctr"/>
        <c:lblOffset val="100"/>
        <c:noMultiLvlLbl val="0"/>
      </c:catAx>
      <c:valAx>
        <c:axId val="746065824"/>
        <c:scaling>
          <c:orientation val="minMax"/>
        </c:scaling>
        <c:delete val="1"/>
        <c:axPos val="b"/>
        <c:numFmt formatCode="General" sourceLinked="1"/>
        <c:majorTickMark val="none"/>
        <c:minorTickMark val="none"/>
        <c:tickLblPos val="nextTo"/>
        <c:crossAx val="7460684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solidFill>
                <a:latin typeface="+mn-lt"/>
                <a:ea typeface="+mn-ea"/>
                <a:cs typeface="+mn-cs"/>
              </a:defRPr>
            </a:pPr>
            <a:r>
              <a:rPr lang="en-US"/>
              <a:t>percentage of respondents </a:t>
            </a:r>
          </a:p>
        </c:rich>
      </c:tx>
      <c:layout>
        <c:manualLayout>
          <c:xMode val="edge"/>
          <c:yMode val="edge"/>
          <c:x val="0.37891362922096777"/>
          <c:y val="0"/>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Definitely/probably doesn't</c:v>
                </c:pt>
                <c:pt idx="2">
                  <c:v>Definitely/probably exists</c:v>
                </c:pt>
              </c:strCache>
            </c:strRef>
          </c:cat>
          <c:val>
            <c:numRef>
              <c:f>Sheet1!$B$2:$B$4</c:f>
              <c:numCache>
                <c:formatCode>General</c:formatCode>
                <c:ptCount val="3"/>
                <c:pt idx="0">
                  <c:v>19</c:v>
                </c:pt>
                <c:pt idx="1">
                  <c:v>43</c:v>
                </c:pt>
                <c:pt idx="2">
                  <c:v>39</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7B5B7-9233-4DC2-A992-97441027DE8B}" type="datetimeFigureOut">
              <a:rPr lang="en-US" smtClean="0"/>
              <a:t>10/27/2021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21332-740D-48F5-B589-C91D53571671}" type="slidenum">
              <a:rPr lang="en-US" smtClean="0"/>
              <a:t>‹#›</a:t>
            </a:fld>
            <a:endParaRPr lang="en-US"/>
          </a:p>
        </p:txBody>
      </p:sp>
    </p:spTree>
    <p:extLst>
      <p:ext uri="{BB962C8B-B14F-4D97-AF65-F5344CB8AC3E}">
        <p14:creationId xmlns:p14="http://schemas.microsoft.com/office/powerpoint/2010/main" val="2920296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1012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A57511-7069-4544-BCE8-94326D45011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3177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A57511-7069-4544-BCE8-94326D450111}" type="slidenum">
              <a:rPr lang="en-US" smtClean="0"/>
              <a:pPr/>
              <a:t>25</a:t>
            </a:fld>
            <a:endParaRPr lang="en-US"/>
          </a:p>
        </p:txBody>
      </p:sp>
    </p:spTree>
    <p:extLst>
      <p:ext uri="{BB962C8B-B14F-4D97-AF65-F5344CB8AC3E}">
        <p14:creationId xmlns:p14="http://schemas.microsoft.com/office/powerpoint/2010/main" val="181897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1950">
                <a:solidFill>
                  <a:srgbClr val="FFFFFF"/>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1500">
                <a:solidFill>
                  <a:srgbClr val="FFFFFF"/>
                </a:solidFill>
              </a:defRPr>
            </a:lvl1pPr>
          </a:lstStyle>
          <a:p>
            <a:pPr algn="ctr" eaLnBrk="1" latinLnBrk="0" hangingPunct="1"/>
            <a:fld id="{23A271A1-F6D6-438B-A432-4747EE7ECD40}" type="datetimeFigureOut">
              <a:rPr lang="en-US" smtClean="0"/>
              <a:pPr algn="ctr" eaLnBrk="1" latinLnBrk="0" hangingPunct="1"/>
              <a:t>10/27/2021</a:t>
            </a:fld>
            <a:endParaRPr lang="en-US" sz="1500" dirty="0">
              <a:solidFill>
                <a:srgbClr val="FFFFFF"/>
              </a:solidFill>
            </a:endParaRPr>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304395050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A271A1-F6D6-438B-A432-4747EE7ECD40}" type="datetimeFigureOut">
              <a:rPr lang="en-US" smtClean="0"/>
              <a:pPr/>
              <a:t>10/27/2021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extLst>
      <p:ext uri="{BB962C8B-B14F-4D97-AF65-F5344CB8AC3E}">
        <p14:creationId xmlns:p14="http://schemas.microsoft.com/office/powerpoint/2010/main" val="162858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5"/>
            <a:ext cx="2946400" cy="365125"/>
          </a:xfrm>
        </p:spPr>
        <p:txBody>
          <a:bodyPr/>
          <a:lstStyle/>
          <a:p>
            <a:fld id="{23A271A1-F6D6-438B-A432-4747EE7ECD40}" type="datetimeFigureOut">
              <a:rPr lang="en-US" smtClean="0"/>
              <a:pPr/>
              <a:t>10/27/2021</a:t>
            </a:fld>
            <a:endParaRPr lang="en-US" dirty="0"/>
          </a:p>
        </p:txBody>
      </p:sp>
      <p:sp>
        <p:nvSpPr>
          <p:cNvPr id="5" name="Footer Placeholder 4"/>
          <p:cNvSpPr>
            <a:spLocks noGrp="1"/>
          </p:cNvSpPr>
          <p:nvPr>
            <p:ph type="ftr" sz="quarter" idx="11"/>
          </p:nvPr>
        </p:nvSpPr>
        <p:spPr>
          <a:xfrm>
            <a:off x="609603" y="6248210"/>
            <a:ext cx="7431311" cy="365125"/>
          </a:xfrm>
        </p:spPr>
        <p:txBody>
          <a:bodyPr/>
          <a:lstStyle/>
          <a:p>
            <a:endParaRPr kumimoji="0"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6" name="Slide Number Placeholder 5"/>
          <p:cNvSpPr>
            <a:spLocks noGrp="1"/>
          </p:cNvSpPr>
          <p:nvPr>
            <p:ph type="sldNum" sz="quarter" idx="12"/>
          </p:nvPr>
        </p:nvSpPr>
        <p:spPr>
          <a:xfrm rot="5400000">
            <a:off x="8075084" y="103716"/>
            <a:ext cx="533400" cy="325968"/>
          </a:xfrm>
        </p:spPr>
        <p:txBody>
          <a:bodyPr/>
          <a:lstStyle/>
          <a:p>
            <a:fld id="{F0C94032-CD4C-4C25-B0C2-CEC720522D92}" type="slidenum">
              <a:rPr kumimoji="0" lang="en-US" smtClean="0"/>
              <a:pPr/>
              <a:t>‹#›</a:t>
            </a:fld>
            <a:endParaRPr kumimoji="0" lang="en-US" dirty="0"/>
          </a:p>
        </p:txBody>
      </p:sp>
    </p:spTree>
    <p:extLst>
      <p:ext uri="{BB962C8B-B14F-4D97-AF65-F5344CB8AC3E}">
        <p14:creationId xmlns:p14="http://schemas.microsoft.com/office/powerpoint/2010/main" val="357791637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0" y="6684964"/>
            <a:ext cx="9296401" cy="173037"/>
          </a:xfrm>
        </p:spPr>
        <p:txBody>
          <a:bodyPr anchor="ctr">
            <a:noAutofit/>
          </a:bodyPr>
          <a:lstStyle>
            <a:lvl1pPr algn="r">
              <a:defRPr sz="800">
                <a:solidFill>
                  <a:schemeClr val="tx1"/>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
        <p:nvSpPr>
          <p:cNvPr id="6" name="Text Placeholder 5">
            <a:extLst>
              <a:ext uri="{FF2B5EF4-FFF2-40B4-BE49-F238E27FC236}">
                <a16:creationId xmlns:a16="http://schemas.microsoft.com/office/drawing/2014/main" id="{696C49B9-6ED8-4C3A-875C-C9B23D8A1F8D}"/>
              </a:ext>
            </a:extLst>
          </p:cNvPr>
          <p:cNvSpPr>
            <a:spLocks noGrp="1"/>
          </p:cNvSpPr>
          <p:nvPr>
            <p:ph type="body" sz="quarter" idx="14" hasCustomPrompt="1"/>
          </p:nvPr>
        </p:nvSpPr>
        <p:spPr>
          <a:xfrm>
            <a:off x="4178300" y="6315076"/>
            <a:ext cx="4038600" cy="227013"/>
          </a:xfrm>
        </p:spPr>
        <p:txBody>
          <a:bodyPr/>
          <a:lstStyle>
            <a:lvl1pPr algn="ctr">
              <a:defRPr sz="800">
                <a:latin typeface="Sanserif"/>
              </a:defRPr>
            </a:lvl1pPr>
          </a:lstStyle>
          <a:p>
            <a:pPr lvl="0"/>
            <a:r>
              <a:rPr lang="en-US" dirty="0"/>
              <a:t>Add text alternative link, if needed.</a:t>
            </a:r>
          </a:p>
        </p:txBody>
      </p:sp>
    </p:spTree>
    <p:extLst>
      <p:ext uri="{BB962C8B-B14F-4D97-AF65-F5344CB8AC3E}">
        <p14:creationId xmlns:p14="http://schemas.microsoft.com/office/powerpoint/2010/main" val="1875176871"/>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lgn="ctr">
              <a:defRPr sz="3600"/>
            </a:lvl1pPr>
          </a:lstStyle>
          <a:p>
            <a:r>
              <a:rPr kumimoji="0" lang="en-US" dirty="0"/>
              <a:t>Click to edit Master title style</a:t>
            </a:r>
          </a:p>
        </p:txBody>
      </p:sp>
      <p:sp>
        <p:nvSpPr>
          <p:cNvPr id="4" name="Date Placeholder 3"/>
          <p:cNvSpPr>
            <a:spLocks noGrp="1"/>
          </p:cNvSpPr>
          <p:nvPr>
            <p:ph type="dt" sz="half" idx="10"/>
          </p:nvPr>
        </p:nvSpPr>
        <p:spPr/>
        <p:txBody>
          <a:bodyPr/>
          <a:lstStyle/>
          <a:p>
            <a:fld id="{23A271A1-F6D6-438B-A432-4747EE7ECD40}" type="datetimeFigureOut">
              <a:rPr lang="en-US" smtClean="0"/>
              <a:pPr/>
              <a:t>10/27/2021</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Content Placeholder 7"/>
          <p:cNvSpPr>
            <a:spLocks noGrp="1"/>
          </p:cNvSpPr>
          <p:nvPr>
            <p:ph sz="quarter" idx="1"/>
          </p:nvPr>
        </p:nvSpPr>
        <p:spPr>
          <a:xfrm>
            <a:off x="816864" y="1600200"/>
            <a:ext cx="10871200" cy="4495800"/>
          </a:xfrm>
        </p:spPr>
        <p:txBody>
          <a:bodyPr/>
          <a:lstStyle>
            <a:lvl1pPr>
              <a:defRPr sz="2400"/>
            </a:lvl1pPr>
            <a:lvl2pPr>
              <a:defRPr sz="2100"/>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112633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10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828800" y="1600200"/>
            <a:ext cx="10160000" cy="990600"/>
          </a:xfrm>
        </p:spPr>
        <p:txBody>
          <a:bodyPr/>
          <a:lstStyle>
            <a:lvl1pPr algn="l">
              <a:buNone/>
              <a:defRPr sz="33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23A271A1-F6D6-438B-A432-4747EE7ECD40}" type="datetimeFigureOut">
              <a:rPr lang="en-US" smtClean="0"/>
              <a:pPr/>
              <a:t>10/27/2021</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18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800" dirty="0">
              <a:solidFill>
                <a:srgbClr val="FFFFFF"/>
              </a:solidFill>
            </a:endParaRPr>
          </a:p>
        </p:txBody>
      </p:sp>
      <p:sp>
        <p:nvSpPr>
          <p:cNvPr id="14" name="Footer Placeholder 13"/>
          <p:cNvSpPr>
            <a:spLocks noGrp="1"/>
          </p:cNvSpPr>
          <p:nvPr>
            <p:ph type="ftr" sz="quarter" idx="12"/>
          </p:nvPr>
        </p:nvSpPr>
        <p:spPr/>
        <p:txBody>
          <a:bodyPr/>
          <a:lstStyle/>
          <a:p>
            <a:endParaRPr kumimoji="0" lang="en-US"/>
          </a:p>
        </p:txBody>
      </p:sp>
    </p:spTree>
    <p:extLst>
      <p:ext uri="{BB962C8B-B14F-4D97-AF65-F5344CB8AC3E}">
        <p14:creationId xmlns:p14="http://schemas.microsoft.com/office/powerpoint/2010/main" val="19598283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23A271A1-F6D6-438B-A432-4747EE7ECD40}" type="datetimeFigureOut">
              <a:rPr lang="en-US" smtClean="0"/>
              <a:pPr/>
              <a:t>10/27/2021</a:t>
            </a:fld>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endParaRPr kumimoji="0" lang="en-US"/>
          </a:p>
        </p:txBody>
      </p:sp>
    </p:spTree>
    <p:extLst>
      <p:ext uri="{BB962C8B-B14F-4D97-AF65-F5344CB8AC3E}">
        <p14:creationId xmlns:p14="http://schemas.microsoft.com/office/powerpoint/2010/main" val="191916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23A271A1-F6D6-438B-A432-4747EE7ECD40}" type="datetimeFigureOut">
              <a:rPr lang="en-US" smtClean="0"/>
              <a:pPr/>
              <a:t>10/27/2021</a:t>
            </a:fld>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endParaRPr kumimoji="0"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589170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pPr/>
              <a:t>10/27/2021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extLst>
      <p:ext uri="{BB962C8B-B14F-4D97-AF65-F5344CB8AC3E}">
        <p14:creationId xmlns:p14="http://schemas.microsoft.com/office/powerpoint/2010/main" val="6800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pPr/>
              <a:t>10/27/2021</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913352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3300" b="0"/>
            </a:lvl1pPr>
          </a:lstStyle>
          <a:p>
            <a:r>
              <a:rPr kumimoji="0" lang="en-US"/>
              <a:t>Click to edit Master title style</a:t>
            </a:r>
          </a:p>
        </p:txBody>
      </p:sp>
      <p:sp>
        <p:nvSpPr>
          <p:cNvPr id="5" name="Date Placeholder 4"/>
          <p:cNvSpPr>
            <a:spLocks noGrp="1"/>
          </p:cNvSpPr>
          <p:nvPr>
            <p:ph type="dt" sz="half" idx="10"/>
          </p:nvPr>
        </p:nvSpPr>
        <p:spPr/>
        <p:txBody>
          <a:bodyPr/>
          <a:lstStyle/>
          <a:p>
            <a:fld id="{23A271A1-F6D6-438B-A432-4747EE7ECD40}" type="datetimeFigureOut">
              <a:rPr lang="en-US" smtClean="0"/>
              <a:pPr/>
              <a:t>10/27/2021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750"/>
              </a:spcAft>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3473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275"/>
            </a:lvl1pPr>
            <a:lvl2pPr>
              <a:buFontTx/>
              <a:buNone/>
              <a:defRPr sz="900"/>
            </a:lvl2pPr>
            <a:lvl3pPr>
              <a:buFontTx/>
              <a:buNone/>
              <a:defRPr sz="750"/>
            </a:lvl3pPr>
            <a:lvl4pPr>
              <a:buFontTx/>
              <a:buNone/>
              <a:defRPr sz="675"/>
            </a:lvl4pPr>
            <a:lvl5pPr>
              <a:buFontTx/>
              <a:buNone/>
              <a:defRPr sz="675"/>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2133600" y="4648200"/>
            <a:ext cx="9753600" cy="685800"/>
          </a:xfrm>
        </p:spPr>
        <p:txBody>
          <a:bodyPr anchor="ctr"/>
          <a:lstStyle>
            <a:lvl1pPr algn="l">
              <a:buNone/>
              <a:defRPr sz="21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Date Placeholder 11"/>
          <p:cNvSpPr>
            <a:spLocks noGrp="1"/>
          </p:cNvSpPr>
          <p:nvPr>
            <p:ph type="dt" sz="half" idx="10"/>
          </p:nvPr>
        </p:nvSpPr>
        <p:spPr>
          <a:xfrm>
            <a:off x="8331200" y="6248403"/>
            <a:ext cx="3556000" cy="365125"/>
          </a:xfrm>
        </p:spPr>
        <p:txBody>
          <a:bodyPr rtlCol="0"/>
          <a:lstStyle/>
          <a:p>
            <a:fld id="{23A271A1-F6D6-438B-A432-4747EE7ECD40}" type="datetimeFigureOut">
              <a:rPr lang="en-US" smtClean="0"/>
              <a:pPr/>
              <a:t>10/27/2021</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100"/>
            </a:lvl1pPr>
          </a:lstStyle>
          <a:p>
            <a:pPr algn="ctr" eaLnBrk="1" latinLnBrk="0" hangingPunct="1"/>
            <a:fld id="{F0C94032-CD4C-4C25-B0C2-CEC720522D92}" type="slidenum">
              <a:rPr kumimoji="0" lang="en-US" smtClean="0"/>
              <a:pPr algn="ctr" eaLnBrk="1" latinLnBrk="0" hangingPunct="1"/>
              <a:t>‹#›</a:t>
            </a:fld>
            <a:endParaRPr kumimoji="0" lang="en-US" sz="2100" dirty="0"/>
          </a:p>
        </p:txBody>
      </p:sp>
      <p:sp>
        <p:nvSpPr>
          <p:cNvPr id="14" name="Footer Placeholder 13"/>
          <p:cNvSpPr>
            <a:spLocks noGrp="1"/>
          </p:cNvSpPr>
          <p:nvPr>
            <p:ph type="ftr" sz="quarter" idx="12"/>
          </p:nvPr>
        </p:nvSpPr>
        <p:spPr>
          <a:xfrm>
            <a:off x="2133600" y="6248209"/>
            <a:ext cx="6096000" cy="365125"/>
          </a:xfrm>
        </p:spPr>
        <p:txBody>
          <a:bodyPr rtlCol="0"/>
          <a:lstStyle/>
          <a:p>
            <a:endParaRPr kumimoji="0"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2400"/>
            </a:lvl1pPr>
          </a:lstStyle>
          <a:p>
            <a:r>
              <a:rPr kumimoji="0" lang="en-US"/>
              <a:t>Click icon to add picture</a:t>
            </a:r>
            <a:endParaRPr kumimoji="0" lang="en-US" dirty="0"/>
          </a:p>
        </p:txBody>
      </p:sp>
    </p:spTree>
    <p:extLst>
      <p:ext uri="{BB962C8B-B14F-4D97-AF65-F5344CB8AC3E}">
        <p14:creationId xmlns:p14="http://schemas.microsoft.com/office/powerpoint/2010/main" val="7492597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050">
                <a:solidFill>
                  <a:schemeClr val="tx2"/>
                </a:solidFill>
              </a:defRPr>
            </a:lvl1pPr>
          </a:lstStyle>
          <a:p>
            <a:fld id="{23A271A1-F6D6-438B-A432-4747EE7ECD40}" type="datetimeFigureOut">
              <a:rPr lang="en-US" smtClean="0"/>
              <a:pPr/>
              <a:t>10/27/2021</a:t>
            </a:fld>
            <a:endParaRPr lang="en-US" sz="1050" dirty="0">
              <a:solidFill>
                <a:schemeClr val="tx2"/>
              </a:solidFill>
            </a:endParaRPr>
          </a:p>
        </p:txBody>
      </p:sp>
      <p:sp>
        <p:nvSpPr>
          <p:cNvPr id="3" name="Footer Placeholder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050">
                <a:solidFill>
                  <a:schemeClr val="tx2"/>
                </a:solidFill>
              </a:defRPr>
            </a:lvl1pPr>
          </a:lstStyle>
          <a:p>
            <a:pPr algn="r" eaLnBrk="1" latinLnBrk="0" hangingPunct="1"/>
            <a:endParaRPr kumimoji="0" lang="en-US" sz="1050" dirty="0">
              <a:solidFill>
                <a:schemeClr val="tx2"/>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05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050" b="1" dirty="0">
              <a:solidFill>
                <a:srgbClr val="FFFFFF"/>
              </a:solidFill>
            </a:endParaRPr>
          </a:p>
        </p:txBody>
      </p:sp>
    </p:spTree>
    <p:extLst>
      <p:ext uri="{BB962C8B-B14F-4D97-AF65-F5344CB8AC3E}">
        <p14:creationId xmlns:p14="http://schemas.microsoft.com/office/powerpoint/2010/main" val="3999236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6" r:id="rId12"/>
  </p:sldLayoutIdLst>
  <p:txStyles>
    <p:titleStyle>
      <a:lvl1pPr algn="l" rtl="0" eaLnBrk="1" latinLnBrk="0" hangingPunct="1">
        <a:spcBef>
          <a:spcPct val="0"/>
        </a:spcBef>
        <a:buNone/>
        <a:defRPr kumimoji="0" sz="3300" kern="1200">
          <a:solidFill>
            <a:schemeClr val="tx2"/>
          </a:solidFill>
          <a:latin typeface="+mj-lt"/>
          <a:ea typeface="+mj-ea"/>
          <a:cs typeface="+mj-cs"/>
        </a:defRPr>
      </a:lvl1pPr>
    </p:titleStyle>
    <p:body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876" y="1714143"/>
            <a:ext cx="8905026" cy="3429713"/>
          </a:xfrm>
        </p:spPr>
        <p:txBody>
          <a:bodyPr>
            <a:noAutofit/>
          </a:bodyPr>
          <a:lstStyle/>
          <a:p>
            <a:pPr algn="ctr"/>
            <a:br>
              <a:rPr lang="en-US" sz="4950" dirty="0"/>
            </a:br>
            <a:br>
              <a:rPr lang="en-US" sz="4950" dirty="0"/>
            </a:br>
            <a:br>
              <a:rPr lang="en-US" sz="4950" dirty="0"/>
            </a:br>
            <a:r>
              <a:rPr lang="en-US" sz="2800" dirty="0"/>
              <a:t>McGraw-Hill Webinar October 21, 2021 </a:t>
            </a:r>
            <a:br>
              <a:rPr lang="en-US" sz="4950" dirty="0"/>
            </a:br>
            <a:r>
              <a:rPr lang="en-US" sz="5400" cap="small" dirty="0"/>
              <a:t>Using </a:t>
            </a:r>
            <a:br>
              <a:rPr lang="en-US" sz="5400" cap="small" dirty="0"/>
            </a:br>
            <a:r>
              <a:rPr lang="en-US" sz="5400" cap="small" dirty="0"/>
              <a:t>Poll Everywhere </a:t>
            </a:r>
            <a:br>
              <a:rPr lang="en-US" sz="5400" cap="small" dirty="0"/>
            </a:br>
            <a:r>
              <a:rPr lang="en-US" sz="5400" cap="small" dirty="0"/>
              <a:t>in Classroom</a:t>
            </a:r>
            <a:br>
              <a:rPr lang="en-US" sz="4950" dirty="0"/>
            </a:br>
            <a:endParaRPr lang="en-US" sz="2700" dirty="0"/>
          </a:p>
        </p:txBody>
      </p:sp>
      <p:sp>
        <p:nvSpPr>
          <p:cNvPr id="3" name="Subtitle 2"/>
          <p:cNvSpPr>
            <a:spLocks noGrp="1"/>
          </p:cNvSpPr>
          <p:nvPr>
            <p:ph type="subTitle" idx="1"/>
          </p:nvPr>
        </p:nvSpPr>
        <p:spPr>
          <a:xfrm>
            <a:off x="3657600" y="6076123"/>
            <a:ext cx="8213697" cy="479877"/>
          </a:xfrm>
        </p:spPr>
        <p:txBody>
          <a:bodyPr>
            <a:noAutofit/>
          </a:bodyPr>
          <a:lstStyle/>
          <a:p>
            <a:pPr algn="ctr"/>
            <a:r>
              <a:rPr lang="en-US" sz="2800" dirty="0"/>
              <a:t>Tom Patterson, author of McGraw-Hill’s We The People</a:t>
            </a:r>
          </a:p>
        </p:txBody>
      </p:sp>
    </p:spTree>
    <p:extLst>
      <p:ext uri="{BB962C8B-B14F-4D97-AF65-F5344CB8AC3E}">
        <p14:creationId xmlns:p14="http://schemas.microsoft.com/office/powerpoint/2010/main" val="3078596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EFF6-46A5-43CF-8539-A0A6F3C501E1}"/>
              </a:ext>
            </a:extLst>
          </p:cNvPr>
          <p:cNvSpPr>
            <a:spLocks noGrp="1"/>
          </p:cNvSpPr>
          <p:nvPr>
            <p:ph type="title"/>
          </p:nvPr>
        </p:nvSpPr>
        <p:spPr/>
        <p:txBody>
          <a:bodyPr>
            <a:normAutofit/>
          </a:bodyPr>
          <a:lstStyle/>
          <a:p>
            <a:r>
              <a:rPr lang="en-US" sz="4000" b="1" dirty="0">
                <a:solidFill>
                  <a:srgbClr val="C00000"/>
                </a:solidFill>
              </a:rPr>
              <a:t>Another version of a warm-up question</a:t>
            </a:r>
          </a:p>
        </p:txBody>
      </p:sp>
      <p:sp>
        <p:nvSpPr>
          <p:cNvPr id="3" name="Content Placeholder 2">
            <a:extLst>
              <a:ext uri="{FF2B5EF4-FFF2-40B4-BE49-F238E27FC236}">
                <a16:creationId xmlns:a16="http://schemas.microsoft.com/office/drawing/2014/main" id="{4CC05AD7-A309-463F-9BA3-60C0D9563424}"/>
              </a:ext>
            </a:extLst>
          </p:cNvPr>
          <p:cNvSpPr>
            <a:spLocks noGrp="1"/>
          </p:cNvSpPr>
          <p:nvPr>
            <p:ph sz="quarter" idx="1"/>
          </p:nvPr>
        </p:nvSpPr>
        <p:spPr>
          <a:xfrm>
            <a:off x="1402081" y="1600200"/>
            <a:ext cx="9245600" cy="4495800"/>
          </a:xfrm>
        </p:spPr>
        <p:txBody>
          <a:bodyPr>
            <a:normAutofit/>
          </a:bodyPr>
          <a:lstStyle/>
          <a:p>
            <a:pPr marL="0" indent="0">
              <a:buNone/>
            </a:pPr>
            <a:r>
              <a:rPr lang="en-US" sz="3600" dirty="0"/>
              <a:t>Poll Everywhere can be used to generate a Word Cloud.</a:t>
            </a:r>
          </a:p>
          <a:p>
            <a:pPr marL="0" indent="0">
              <a:buNone/>
            </a:pPr>
            <a:endParaRPr lang="en-US" sz="3600" dirty="0"/>
          </a:p>
          <a:p>
            <a:pPr marL="0" indent="0">
              <a:buNone/>
            </a:pPr>
            <a:r>
              <a:rPr lang="en-US" sz="3600" dirty="0"/>
              <a:t>In this case, I typically ask something along the lines of “in one or two words, what comes to mind when you think about _________? </a:t>
            </a:r>
          </a:p>
        </p:txBody>
      </p:sp>
    </p:spTree>
    <p:extLst>
      <p:ext uri="{BB962C8B-B14F-4D97-AF65-F5344CB8AC3E}">
        <p14:creationId xmlns:p14="http://schemas.microsoft.com/office/powerpoint/2010/main" val="3296435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1EC74-972C-44E1-ACBA-DCE48D2C674A}"/>
              </a:ext>
            </a:extLst>
          </p:cNvPr>
          <p:cNvSpPr>
            <a:spLocks noGrp="1"/>
          </p:cNvSpPr>
          <p:nvPr>
            <p:ph type="title"/>
          </p:nvPr>
        </p:nvSpPr>
        <p:spPr>
          <a:xfrm>
            <a:off x="816864" y="228600"/>
            <a:ext cx="10871200" cy="990600"/>
          </a:xfrm>
        </p:spPr>
        <p:txBody>
          <a:bodyPr>
            <a:noAutofit/>
          </a:bodyPr>
          <a:lstStyle/>
          <a:p>
            <a:r>
              <a:rPr lang="en-US" b="1" dirty="0"/>
              <a:t>Poll Everywhere: </a:t>
            </a:r>
            <a:r>
              <a:rPr lang="en-US" b="1" dirty="0">
                <a:solidFill>
                  <a:srgbClr val="C00000"/>
                </a:solidFill>
              </a:rPr>
              <a:t>In one or two words, what comes to mind when you think of the federal bureaucracy?</a:t>
            </a:r>
          </a:p>
        </p:txBody>
      </p:sp>
      <p:pic>
        <p:nvPicPr>
          <p:cNvPr id="4" name="Content Placeholder 3">
            <a:extLst>
              <a:ext uri="{FF2B5EF4-FFF2-40B4-BE49-F238E27FC236}">
                <a16:creationId xmlns:a16="http://schemas.microsoft.com/office/drawing/2014/main" id="{DB485D88-1D2A-4D81-83F0-DA2F6A94D421}"/>
              </a:ext>
            </a:extLst>
          </p:cNvPr>
          <p:cNvPicPr>
            <a:picLocks noGrp="1" noChangeAspect="1"/>
          </p:cNvPicPr>
          <p:nvPr>
            <p:ph sz="quarter" idx="1"/>
          </p:nvPr>
        </p:nvPicPr>
        <p:blipFill>
          <a:blip r:embed="rId2"/>
          <a:stretch>
            <a:fillRect/>
          </a:stretch>
        </p:blipFill>
        <p:spPr>
          <a:xfrm>
            <a:off x="670560" y="1564640"/>
            <a:ext cx="10586720" cy="4886960"/>
          </a:xfrm>
          <a:prstGeom prst="rect">
            <a:avLst/>
          </a:prstGeom>
        </p:spPr>
      </p:pic>
    </p:spTree>
    <p:extLst>
      <p:ext uri="{BB962C8B-B14F-4D97-AF65-F5344CB8AC3E}">
        <p14:creationId xmlns:p14="http://schemas.microsoft.com/office/powerpoint/2010/main" val="177559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BBA3-9B00-4A34-9131-A7C263718656}"/>
              </a:ext>
            </a:extLst>
          </p:cNvPr>
          <p:cNvSpPr>
            <a:spLocks noGrp="1"/>
          </p:cNvSpPr>
          <p:nvPr>
            <p:ph type="title"/>
          </p:nvPr>
        </p:nvSpPr>
        <p:spPr>
          <a:xfrm>
            <a:off x="487680" y="228600"/>
            <a:ext cx="11277600" cy="990600"/>
          </a:xfrm>
        </p:spPr>
        <p:txBody>
          <a:bodyPr>
            <a:normAutofit/>
          </a:bodyPr>
          <a:lstStyle/>
          <a:p>
            <a:r>
              <a:rPr lang="en-US" b="1" dirty="0">
                <a:solidFill>
                  <a:srgbClr val="C00000"/>
                </a:solidFill>
              </a:rPr>
              <a:t>Poll Everywhere - Discussion Questions</a:t>
            </a:r>
          </a:p>
        </p:txBody>
      </p:sp>
      <p:sp>
        <p:nvSpPr>
          <p:cNvPr id="3" name="Content Placeholder 2">
            <a:extLst>
              <a:ext uri="{FF2B5EF4-FFF2-40B4-BE49-F238E27FC236}">
                <a16:creationId xmlns:a16="http://schemas.microsoft.com/office/drawing/2014/main" id="{8EE5DBC6-1FD2-400C-A46E-C681FB4A8D5C}"/>
              </a:ext>
            </a:extLst>
          </p:cNvPr>
          <p:cNvSpPr>
            <a:spLocks noGrp="1"/>
          </p:cNvSpPr>
          <p:nvPr>
            <p:ph sz="quarter" idx="1"/>
          </p:nvPr>
        </p:nvSpPr>
        <p:spPr>
          <a:xfrm>
            <a:off x="1060704" y="1876424"/>
            <a:ext cx="10871200" cy="4483736"/>
          </a:xfrm>
        </p:spPr>
        <p:txBody>
          <a:bodyPr>
            <a:normAutofit/>
          </a:bodyPr>
          <a:lstStyle/>
          <a:p>
            <a:pPr marL="0" indent="0">
              <a:spcBef>
                <a:spcPts val="0"/>
              </a:spcBef>
              <a:spcAft>
                <a:spcPts val="600"/>
              </a:spcAft>
              <a:buNone/>
            </a:pPr>
            <a:r>
              <a:rPr lang="en-US" sz="3200" dirty="0"/>
              <a:t>My primary use of Poll Everywhere is to spark in-class discussion and provoke critical thinking.</a:t>
            </a:r>
          </a:p>
          <a:p>
            <a:pPr marL="0" indent="0">
              <a:spcBef>
                <a:spcPts val="0"/>
              </a:spcBef>
              <a:spcAft>
                <a:spcPts val="600"/>
              </a:spcAft>
              <a:buNone/>
            </a:pPr>
            <a:r>
              <a:rPr lang="en-US" sz="3200" b="1" dirty="0"/>
              <a:t>The best Poll Everywhere questions tend to be ones where several alternatives appear plausible. </a:t>
            </a:r>
            <a:r>
              <a:rPr lang="en-US" sz="3200" dirty="0"/>
              <a:t>Clear-cut answers deflate critical thinking and discussion.</a:t>
            </a:r>
          </a:p>
          <a:p>
            <a:pPr marL="0" indent="0">
              <a:spcBef>
                <a:spcPts val="0"/>
              </a:spcBef>
              <a:spcAft>
                <a:spcPts val="600"/>
              </a:spcAft>
              <a:buNone/>
            </a:pPr>
            <a:r>
              <a:rPr lang="en-US" sz="3200" dirty="0"/>
              <a:t>Unlike a test, where the correct answer is the goal, the goal with Poll Everywhere is to encourage participation and thought.</a:t>
            </a:r>
          </a:p>
          <a:p>
            <a:pPr marL="0" indent="0">
              <a:spcBef>
                <a:spcPts val="0"/>
              </a:spcBef>
              <a:spcAft>
                <a:spcPts val="600"/>
              </a:spcAft>
              <a:buNone/>
            </a:pPr>
            <a:endParaRPr lang="en-US" sz="3200" dirty="0"/>
          </a:p>
        </p:txBody>
      </p:sp>
    </p:spTree>
    <p:extLst>
      <p:ext uri="{BB962C8B-B14F-4D97-AF65-F5344CB8AC3E}">
        <p14:creationId xmlns:p14="http://schemas.microsoft.com/office/powerpoint/2010/main" val="994176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80D1C-C441-497F-95AB-65ABC37D2127}"/>
              </a:ext>
            </a:extLst>
          </p:cNvPr>
          <p:cNvSpPr>
            <a:spLocks noGrp="1"/>
          </p:cNvSpPr>
          <p:nvPr>
            <p:ph type="title"/>
          </p:nvPr>
        </p:nvSpPr>
        <p:spPr/>
        <p:txBody>
          <a:bodyPr>
            <a:normAutofit/>
          </a:bodyPr>
          <a:lstStyle/>
          <a:p>
            <a:r>
              <a:rPr lang="en-US" sz="4400" dirty="0">
                <a:solidFill>
                  <a:srgbClr val="C00000"/>
                </a:solidFill>
              </a:rPr>
              <a:t>Discussion Question Example</a:t>
            </a:r>
          </a:p>
        </p:txBody>
      </p:sp>
      <p:sp>
        <p:nvSpPr>
          <p:cNvPr id="3" name="Content Placeholder 2">
            <a:extLst>
              <a:ext uri="{FF2B5EF4-FFF2-40B4-BE49-F238E27FC236}">
                <a16:creationId xmlns:a16="http://schemas.microsoft.com/office/drawing/2014/main" id="{052ABF67-3ED7-4972-AF17-E811E717F05E}"/>
              </a:ext>
            </a:extLst>
          </p:cNvPr>
          <p:cNvSpPr>
            <a:spLocks noGrp="1"/>
          </p:cNvSpPr>
          <p:nvPr>
            <p:ph sz="quarter" idx="1"/>
          </p:nvPr>
        </p:nvSpPr>
        <p:spPr/>
        <p:txBody>
          <a:bodyPr>
            <a:normAutofit/>
          </a:bodyPr>
          <a:lstStyle/>
          <a:p>
            <a:r>
              <a:rPr lang="en-US" sz="4400" dirty="0"/>
              <a:t>My goal with this Poll Everywhere example is to get students to think about the nature of bureaucratic power.</a:t>
            </a:r>
          </a:p>
        </p:txBody>
      </p:sp>
    </p:spTree>
    <p:extLst>
      <p:ext uri="{BB962C8B-B14F-4D97-AF65-F5344CB8AC3E}">
        <p14:creationId xmlns:p14="http://schemas.microsoft.com/office/powerpoint/2010/main" val="3100264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052D56-3F99-4D50-A4E9-A86C3A8DE5AA}"/>
              </a:ext>
            </a:extLst>
          </p:cNvPr>
          <p:cNvSpPr>
            <a:spLocks noGrp="1"/>
          </p:cNvSpPr>
          <p:nvPr>
            <p:ph type="title"/>
          </p:nvPr>
        </p:nvSpPr>
        <p:spPr>
          <a:xfrm>
            <a:off x="457200" y="304802"/>
            <a:ext cx="11277600" cy="824546"/>
          </a:xfrm>
        </p:spPr>
        <p:txBody>
          <a:bodyPr>
            <a:normAutofit/>
          </a:bodyPr>
          <a:lstStyle/>
          <a:p>
            <a:pPr algn="ctr"/>
            <a:r>
              <a:rPr lang="en-US" sz="4000" b="1" dirty="0">
                <a:solidFill>
                  <a:srgbClr val="C00000"/>
                </a:solidFill>
              </a:rPr>
              <a:t>Types of Federal Agencies</a:t>
            </a:r>
          </a:p>
        </p:txBody>
      </p:sp>
      <p:sp>
        <p:nvSpPr>
          <p:cNvPr id="9" name="Content Placeholder 8">
            <a:extLst>
              <a:ext uri="{FF2B5EF4-FFF2-40B4-BE49-F238E27FC236}">
                <a16:creationId xmlns:a16="http://schemas.microsoft.com/office/drawing/2014/main" id="{C925FF03-64DE-49F6-81B4-795F71766975}"/>
              </a:ext>
            </a:extLst>
          </p:cNvPr>
          <p:cNvSpPr>
            <a:spLocks noGrp="1"/>
          </p:cNvSpPr>
          <p:nvPr>
            <p:ph sz="quarter" idx="11"/>
          </p:nvPr>
        </p:nvSpPr>
        <p:spPr>
          <a:xfrm>
            <a:off x="711200" y="1516698"/>
            <a:ext cx="11104880" cy="5025391"/>
          </a:xfrm>
        </p:spPr>
        <p:txBody>
          <a:bodyPr>
            <a:noAutofit/>
          </a:bodyPr>
          <a:lstStyle/>
          <a:p>
            <a:pPr marL="457200" indent="-457200">
              <a:buAutoNum type="arabicPeriod"/>
            </a:pPr>
            <a:r>
              <a:rPr lang="en-US" sz="2300" b="1" dirty="0"/>
              <a:t>Cabinet (executive) Departments: </a:t>
            </a:r>
            <a:r>
              <a:rPr lang="en-US" sz="2300" dirty="0"/>
              <a:t>Fifteen in number, each has responsibility for a general policy area, such as defense (Department of Defense) and social services (Department of Health and Human Services).</a:t>
            </a:r>
          </a:p>
          <a:p>
            <a:pPr marL="457200" indent="-457200">
              <a:buAutoNum type="arabicPeriod"/>
            </a:pPr>
            <a:r>
              <a:rPr lang="en-US" sz="2300" b="1" dirty="0"/>
              <a:t>Independent Agencies: </a:t>
            </a:r>
            <a:r>
              <a:rPr lang="en-US" sz="2300" dirty="0"/>
              <a:t>Typically have responsibility for a narrower policy area than a department, such as space (NASA).</a:t>
            </a:r>
          </a:p>
          <a:p>
            <a:pPr marL="457200" indent="-457200">
              <a:buAutoNum type="arabicPeriod"/>
            </a:pPr>
            <a:r>
              <a:rPr lang="en-US" sz="2300" b="1" dirty="0"/>
              <a:t>Regulatory Agencies:</a:t>
            </a:r>
            <a:r>
              <a:rPr lang="en-US" sz="2300" dirty="0"/>
              <a:t> Have responsibility for regulating economic activity, either sector-specific (e.g., Securities and Exchange Commission) or cross-sector (e.g., Environmental Protection Agency).</a:t>
            </a:r>
          </a:p>
          <a:p>
            <a:pPr marL="457200" indent="-457200">
              <a:buAutoNum type="arabicPeriod"/>
            </a:pPr>
            <a:r>
              <a:rPr lang="en-US" sz="2300" b="1" dirty="0"/>
              <a:t>Government Corporations: </a:t>
            </a:r>
            <a:r>
              <a:rPr lang="en-US" sz="2300" dirty="0"/>
              <a:t>Charge for their services and are governed by a board of directors. Some of their budget is provided by Congress. Examples: Federal Deposit Insurance Corporation (FDIC) and National Railroad Passenger Corporation (Amtrak).</a:t>
            </a:r>
          </a:p>
          <a:p>
            <a:pPr marL="457200" indent="-457200">
              <a:buAutoNum type="arabicPeriod"/>
            </a:pPr>
            <a:r>
              <a:rPr lang="en-US" sz="2300" b="1" dirty="0"/>
              <a:t>Presidential Commissions: </a:t>
            </a:r>
            <a:r>
              <a:rPr lang="en-US" sz="2300" dirty="0"/>
              <a:t>Designed to provide advice to the president, they can be either permanent (e.g., Commission on Fine Arts) or temporary (a recent example is the Law Enforcement and Administration of Justice Commission).</a:t>
            </a:r>
          </a:p>
          <a:p>
            <a:pPr marL="0" indent="0">
              <a:buNone/>
            </a:pPr>
            <a:r>
              <a:rPr lang="en-US" sz="2300" dirty="0"/>
              <a:t>	</a:t>
            </a:r>
          </a:p>
        </p:txBody>
      </p:sp>
      <p:sp>
        <p:nvSpPr>
          <p:cNvPr id="10" name="Text Placeholder 9">
            <a:extLst>
              <a:ext uri="{FF2B5EF4-FFF2-40B4-BE49-F238E27FC236}">
                <a16:creationId xmlns:a16="http://schemas.microsoft.com/office/drawing/2014/main" id="{385EFACB-1FF4-4520-98E1-6CC4B94893B9}"/>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1BA9D6FA-0B47-4D09-8A45-D8830CCD9396}"/>
              </a:ext>
            </a:extLst>
          </p:cNvPr>
          <p:cNvSpPr>
            <a:spLocks noGrp="1"/>
          </p:cNvSpPr>
          <p:nvPr>
            <p:ph type="sldNum" sz="quarter" idx="10"/>
          </p:nvPr>
        </p:nvSpPr>
        <p:spPr/>
        <p:txBody>
          <a:bodyP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8151E55-6873-49E2-B8D5-2F265E6F1973}" type="slidenum">
              <a:rPr kumimoji="0" lang="en-US" sz="105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050" b="1" i="0" u="none" strike="noStrike" kern="1200" cap="none" spc="0" normalizeH="0" baseline="0" noProof="0" dirty="0">
              <a:ln>
                <a:noFill/>
              </a:ln>
              <a:solidFill>
                <a:srgbClr val="FFFFFF"/>
              </a:solidFill>
              <a:effectLst/>
              <a:uLnTx/>
              <a:uFillTx/>
              <a:latin typeface="Tw Cen MT"/>
              <a:ea typeface="+mn-ea"/>
              <a:cs typeface="+mn-cs"/>
            </a:endParaRPr>
          </a:p>
        </p:txBody>
      </p:sp>
    </p:spTree>
    <p:extLst>
      <p:ext uri="{BB962C8B-B14F-4D97-AF65-F5344CB8AC3E}">
        <p14:creationId xmlns:p14="http://schemas.microsoft.com/office/powerpoint/2010/main" val="3667037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DF09D3-3EB5-4C73-8A97-51045870380E}"/>
              </a:ext>
            </a:extLst>
          </p:cNvPr>
          <p:cNvSpPr>
            <a:spLocks noGrp="1"/>
          </p:cNvSpPr>
          <p:nvPr>
            <p:ph type="title"/>
          </p:nvPr>
        </p:nvSpPr>
        <p:spPr>
          <a:xfrm>
            <a:off x="457200" y="304801"/>
            <a:ext cx="11277600" cy="829034"/>
          </a:xfrm>
        </p:spPr>
        <p:txBody>
          <a:bodyPr>
            <a:normAutofit/>
          </a:bodyPr>
          <a:lstStyle/>
          <a:p>
            <a:pPr algn="ctr"/>
            <a:r>
              <a:rPr lang="en-US" sz="4800" b="1" dirty="0">
                <a:solidFill>
                  <a:srgbClr val="C00000"/>
                </a:solidFill>
              </a:rPr>
              <a:t>Bureaucratic Power</a:t>
            </a:r>
          </a:p>
        </p:txBody>
      </p:sp>
      <p:sp>
        <p:nvSpPr>
          <p:cNvPr id="9" name="Content Placeholder 8">
            <a:extLst>
              <a:ext uri="{FF2B5EF4-FFF2-40B4-BE49-F238E27FC236}">
                <a16:creationId xmlns:a16="http://schemas.microsoft.com/office/drawing/2014/main" id="{99AF069F-C43A-4E4E-9939-A72AE801DFA0}"/>
              </a:ext>
            </a:extLst>
          </p:cNvPr>
          <p:cNvSpPr>
            <a:spLocks noGrp="1"/>
          </p:cNvSpPr>
          <p:nvPr>
            <p:ph sz="quarter" idx="11"/>
          </p:nvPr>
        </p:nvSpPr>
        <p:spPr>
          <a:xfrm>
            <a:off x="457199" y="1733549"/>
            <a:ext cx="11496675" cy="4808539"/>
          </a:xfrm>
        </p:spPr>
        <p:txBody>
          <a:bodyPr>
            <a:normAutofit fontScale="92500"/>
          </a:bodyPr>
          <a:lstStyle/>
          <a:p>
            <a:r>
              <a:rPr lang="en-US" sz="3300" dirty="0">
                <a:solidFill>
                  <a:schemeClr val="tx1"/>
                </a:solidFill>
              </a:rPr>
              <a:t>Bureaucrats are unelected officials and yet exercise power. They </a:t>
            </a:r>
            <a:r>
              <a:rPr lang="en-US" sz="3300" dirty="0"/>
              <a:t>exert</a:t>
            </a:r>
            <a:r>
              <a:rPr lang="en-US" sz="3300" dirty="0">
                <a:solidFill>
                  <a:schemeClr val="tx1"/>
                </a:solidFill>
              </a:rPr>
              <a:t> influence over public policy through, for example:</a:t>
            </a:r>
          </a:p>
          <a:p>
            <a:endParaRPr lang="en-US" sz="2800" dirty="0">
              <a:solidFill>
                <a:schemeClr val="tx1"/>
              </a:solidFill>
            </a:endParaRPr>
          </a:p>
          <a:p>
            <a:pPr marL="274320" lvl="1" indent="0">
              <a:buNone/>
            </a:pPr>
            <a:r>
              <a:rPr lang="en-US" sz="2575" dirty="0">
                <a:solidFill>
                  <a:schemeClr val="tx1"/>
                </a:solidFill>
              </a:rPr>
              <a:t>	</a:t>
            </a:r>
            <a:r>
              <a:rPr lang="en-US" sz="2600" b="1" dirty="0">
                <a:solidFill>
                  <a:schemeClr val="tx1"/>
                </a:solidFill>
              </a:rPr>
              <a:t>Rulemaking – </a:t>
            </a:r>
            <a:r>
              <a:rPr lang="en-US" sz="2600" dirty="0">
                <a:solidFill>
                  <a:schemeClr val="tx1"/>
                </a:solidFill>
              </a:rPr>
              <a:t>devising the rules and regulations for carry</a:t>
            </a:r>
            <a:r>
              <a:rPr lang="en-US" sz="2600" dirty="0"/>
              <a:t>ing out an act of Congress 	or a presidential order.</a:t>
            </a:r>
            <a:r>
              <a:rPr lang="en-US" sz="2600" dirty="0">
                <a:solidFill>
                  <a:schemeClr val="tx1"/>
                </a:solidFill>
              </a:rPr>
              <a:t> Congressional and presidential directives are often general in 	nature, 	with the details for how they will be implemented left to bureaucrats to 	determine.</a:t>
            </a:r>
          </a:p>
          <a:p>
            <a:pPr marL="274320" lvl="1" indent="0">
              <a:buNone/>
            </a:pPr>
            <a:endParaRPr lang="en-US" sz="2600" dirty="0">
              <a:solidFill>
                <a:schemeClr val="tx1"/>
              </a:solidFill>
            </a:endParaRPr>
          </a:p>
          <a:p>
            <a:pPr marL="0" indent="0">
              <a:buNone/>
            </a:pPr>
            <a:r>
              <a:rPr lang="en-US" sz="2600" b="1" dirty="0"/>
              <a:t>	</a:t>
            </a:r>
            <a:r>
              <a:rPr lang="en-US" sz="2600" b="1" dirty="0">
                <a:solidFill>
                  <a:schemeClr val="tx1"/>
                </a:solidFill>
              </a:rPr>
              <a:t>Policy implementation – </a:t>
            </a:r>
            <a:r>
              <a:rPr lang="en-US" sz="2600" dirty="0"/>
              <a:t>when administering policies and programs, bureaucrats 	frequently have discretion on how they will be carried out, as </a:t>
            </a:r>
            <a:r>
              <a:rPr lang="en-US" sz="2600" dirty="0">
                <a:solidFill>
                  <a:schemeClr val="tx1"/>
                </a:solidFill>
              </a:rPr>
              <a:t>when those in the Justice 	Department decide how vigorously they will pursue white-collar crime. </a:t>
            </a:r>
            <a:r>
              <a:rPr lang="en-US" sz="2800" dirty="0">
                <a:solidFill>
                  <a:schemeClr val="tx1"/>
                </a:solidFill>
              </a:rPr>
              <a:t>	</a:t>
            </a:r>
          </a:p>
        </p:txBody>
      </p:sp>
      <p:sp>
        <p:nvSpPr>
          <p:cNvPr id="10" name="Text Placeholder 9">
            <a:extLst>
              <a:ext uri="{FF2B5EF4-FFF2-40B4-BE49-F238E27FC236}">
                <a16:creationId xmlns:a16="http://schemas.microsoft.com/office/drawing/2014/main" id="{6E0A03CB-FCB8-4BB2-B8B8-53DC6FB7E713}"/>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8D8472A-05F3-4A2A-8437-A55EAB74DD09}"/>
              </a:ext>
            </a:extLst>
          </p:cNvPr>
          <p:cNvSpPr>
            <a:spLocks noGrp="1"/>
          </p:cNvSpPr>
          <p:nvPr>
            <p:ph type="sldNum" sz="quarter" idx="10"/>
          </p:nvPr>
        </p:nvSpPr>
        <p:spPr/>
        <p:txBody>
          <a:bodyPr>
            <a:normAutofit lnSpcReduction="10000"/>
          </a:bodyPr>
          <a:lstStyle/>
          <a:p>
            <a:fld id="{68151E55-6873-49E2-B8D5-2F265E6F1973}" type="slidenum">
              <a:rPr lang="en-US" smtClean="0"/>
              <a:t>15</a:t>
            </a:fld>
            <a:endParaRPr lang="en-US" dirty="0"/>
          </a:p>
        </p:txBody>
      </p:sp>
      <p:sp>
        <p:nvSpPr>
          <p:cNvPr id="11" name="Text Placeholder 10">
            <a:extLst>
              <a:ext uri="{FF2B5EF4-FFF2-40B4-BE49-F238E27FC236}">
                <a16:creationId xmlns:a16="http://schemas.microsoft.com/office/drawing/2014/main" id="{04672BD0-15D6-4E78-A7FA-F6FAE2A20A4F}"/>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135080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ED9D86-BF92-4014-9205-672A17D1AD2F}"/>
              </a:ext>
            </a:extLst>
          </p:cNvPr>
          <p:cNvSpPr>
            <a:spLocks noGrp="1"/>
          </p:cNvSpPr>
          <p:nvPr>
            <p:ph type="title"/>
          </p:nvPr>
        </p:nvSpPr>
        <p:spPr>
          <a:xfrm>
            <a:off x="457200" y="304800"/>
            <a:ext cx="11277600" cy="530859"/>
          </a:xfrm>
        </p:spPr>
        <p:txBody>
          <a:bodyPr>
            <a:normAutofit fontScale="90000"/>
          </a:bodyPr>
          <a:lstStyle/>
          <a:p>
            <a:br>
              <a:rPr lang="en-US" dirty="0">
                <a:solidFill>
                  <a:srgbClr val="C00000"/>
                </a:solidFill>
              </a:rPr>
            </a:br>
            <a:r>
              <a:rPr lang="en-US" sz="3200" b="1" cap="small" dirty="0">
                <a:solidFill>
                  <a:srgbClr val="002060"/>
                </a:solidFill>
              </a:rPr>
              <a:t>POLL EVERYWHERE</a:t>
            </a:r>
            <a:r>
              <a:rPr lang="en-US" sz="3200" b="1" dirty="0">
                <a:solidFill>
                  <a:srgbClr val="002060"/>
                </a:solidFill>
              </a:rPr>
              <a:t>: </a:t>
            </a:r>
            <a:r>
              <a:rPr lang="en-US" sz="3200" b="1" dirty="0">
                <a:solidFill>
                  <a:srgbClr val="C00000"/>
                </a:solidFill>
              </a:rPr>
              <a:t>In which type of agency do bureaucrats typically have the most power over agency decisions?</a:t>
            </a:r>
          </a:p>
        </p:txBody>
      </p:sp>
      <p:sp>
        <p:nvSpPr>
          <p:cNvPr id="9" name="Content Placeholder 8">
            <a:extLst>
              <a:ext uri="{FF2B5EF4-FFF2-40B4-BE49-F238E27FC236}">
                <a16:creationId xmlns:a16="http://schemas.microsoft.com/office/drawing/2014/main" id="{0DAEFEFD-7AB1-48EF-9E76-43BC63E48F54}"/>
              </a:ext>
            </a:extLst>
          </p:cNvPr>
          <p:cNvSpPr>
            <a:spLocks noGrp="1"/>
          </p:cNvSpPr>
          <p:nvPr>
            <p:ph sz="quarter" idx="11"/>
          </p:nvPr>
        </p:nvSpPr>
        <p:spPr>
          <a:xfrm>
            <a:off x="1590675" y="2371724"/>
            <a:ext cx="10144125" cy="3876677"/>
          </a:xfrm>
        </p:spPr>
        <p:txBody>
          <a:bodyPr>
            <a:normAutofit/>
          </a:bodyPr>
          <a:lstStyle/>
          <a:p>
            <a:pPr marL="457200" indent="-457200">
              <a:buAutoNum type="arabicPeriod"/>
            </a:pPr>
            <a:r>
              <a:rPr lang="en-US" sz="3200" dirty="0"/>
              <a:t>Cabinet (executive) agencies</a:t>
            </a:r>
          </a:p>
          <a:p>
            <a:pPr marL="457200" indent="-457200">
              <a:buAutoNum type="arabicPeriod"/>
            </a:pPr>
            <a:r>
              <a:rPr lang="en-US" sz="3200" dirty="0"/>
              <a:t>Independent agencies</a:t>
            </a:r>
          </a:p>
          <a:p>
            <a:pPr marL="457200" indent="-457200">
              <a:buAutoNum type="arabicPeriod"/>
            </a:pPr>
            <a:r>
              <a:rPr lang="en-US" sz="3200" dirty="0"/>
              <a:t>Regulatory agencies</a:t>
            </a:r>
          </a:p>
        </p:txBody>
      </p:sp>
      <p:sp>
        <p:nvSpPr>
          <p:cNvPr id="10" name="Text Placeholder 9">
            <a:extLst>
              <a:ext uri="{FF2B5EF4-FFF2-40B4-BE49-F238E27FC236}">
                <a16:creationId xmlns:a16="http://schemas.microsoft.com/office/drawing/2014/main" id="{EA9C062B-77C9-4C6E-B29F-C74D7944F0C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8F35F53-C6B6-408C-8BF2-569FF4CBA91D}"/>
              </a:ext>
            </a:extLst>
          </p:cNvPr>
          <p:cNvSpPr>
            <a:spLocks noGrp="1"/>
          </p:cNvSpPr>
          <p:nvPr>
            <p:ph type="sldNum" sz="quarter" idx="10"/>
          </p:nvPr>
        </p:nvSpPr>
        <p:spPr/>
        <p:txBody>
          <a:bodyPr>
            <a:normAutofit lnSpcReduction="10000"/>
          </a:bodyPr>
          <a:lstStyle/>
          <a:p>
            <a:fld id="{68151E55-6873-49E2-B8D5-2F265E6F1973}" type="slidenum">
              <a:rPr lang="en-US" smtClean="0"/>
              <a:t>16</a:t>
            </a:fld>
            <a:endParaRPr lang="en-US" dirty="0"/>
          </a:p>
        </p:txBody>
      </p:sp>
      <p:sp>
        <p:nvSpPr>
          <p:cNvPr id="11" name="Text Placeholder 10">
            <a:extLst>
              <a:ext uri="{FF2B5EF4-FFF2-40B4-BE49-F238E27FC236}">
                <a16:creationId xmlns:a16="http://schemas.microsoft.com/office/drawing/2014/main" id="{E44DB45C-F5EF-46A9-9DFF-0D876060848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848940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ED9D86-BF92-4014-9205-672A17D1AD2F}"/>
              </a:ext>
            </a:extLst>
          </p:cNvPr>
          <p:cNvSpPr>
            <a:spLocks noGrp="1"/>
          </p:cNvSpPr>
          <p:nvPr>
            <p:ph type="title"/>
          </p:nvPr>
        </p:nvSpPr>
        <p:spPr>
          <a:xfrm>
            <a:off x="457200" y="304800"/>
            <a:ext cx="11277600" cy="530859"/>
          </a:xfrm>
        </p:spPr>
        <p:txBody>
          <a:bodyPr>
            <a:normAutofit fontScale="90000"/>
          </a:bodyPr>
          <a:lstStyle/>
          <a:p>
            <a:br>
              <a:rPr lang="en-US" dirty="0">
                <a:solidFill>
                  <a:srgbClr val="C00000"/>
                </a:solidFill>
              </a:rPr>
            </a:br>
            <a:r>
              <a:rPr lang="en-US" sz="3200" b="1" dirty="0">
                <a:solidFill>
                  <a:srgbClr val="002060"/>
                </a:solidFill>
              </a:rPr>
              <a:t>POLL EVERYWHERE: </a:t>
            </a:r>
            <a:r>
              <a:rPr lang="en-US" sz="3200" b="1" dirty="0">
                <a:solidFill>
                  <a:srgbClr val="C00000"/>
                </a:solidFill>
              </a:rPr>
              <a:t>In which type of agency do bureaucrats typically exert the most power over agency decisions?</a:t>
            </a:r>
          </a:p>
        </p:txBody>
      </p:sp>
      <p:graphicFrame>
        <p:nvGraphicFramePr>
          <p:cNvPr id="4" name="Content Placeholder 3">
            <a:extLst>
              <a:ext uri="{FF2B5EF4-FFF2-40B4-BE49-F238E27FC236}">
                <a16:creationId xmlns:a16="http://schemas.microsoft.com/office/drawing/2014/main" id="{8101A45C-C5E7-493C-8C14-305D9391E71B}"/>
              </a:ext>
            </a:extLst>
          </p:cNvPr>
          <p:cNvGraphicFramePr>
            <a:graphicFrameLocks noGrp="1"/>
          </p:cNvGraphicFramePr>
          <p:nvPr>
            <p:ph sz="quarter" idx="11"/>
            <p:extLst>
              <p:ext uri="{D42A27DB-BD31-4B8C-83A1-F6EECF244321}">
                <p14:modId xmlns:p14="http://schemas.microsoft.com/office/powerpoint/2010/main" val="4176768894"/>
              </p:ext>
            </p:extLst>
          </p:nvPr>
        </p:nvGraphicFramePr>
        <p:xfrm>
          <a:off x="711201" y="1869441"/>
          <a:ext cx="8534399" cy="402335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9">
            <a:extLst>
              <a:ext uri="{FF2B5EF4-FFF2-40B4-BE49-F238E27FC236}">
                <a16:creationId xmlns:a16="http://schemas.microsoft.com/office/drawing/2014/main" id="{EA9C062B-77C9-4C6E-B29F-C74D7944F0C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8F35F53-C6B6-408C-8BF2-569FF4CBA91D}"/>
              </a:ext>
            </a:extLst>
          </p:cNvPr>
          <p:cNvSpPr>
            <a:spLocks noGrp="1"/>
          </p:cNvSpPr>
          <p:nvPr>
            <p:ph type="sldNum" sz="quarter" idx="10"/>
          </p:nvPr>
        </p:nvSpPr>
        <p:spPr/>
        <p:txBody>
          <a:bodyPr>
            <a:normAutofit lnSpcReduction="10000"/>
          </a:bodyPr>
          <a:lstStyle/>
          <a:p>
            <a:fld id="{68151E55-6873-49E2-B8D5-2F265E6F1973}" type="slidenum">
              <a:rPr lang="en-US" smtClean="0"/>
              <a:t>17</a:t>
            </a:fld>
            <a:endParaRPr lang="en-US" dirty="0"/>
          </a:p>
        </p:txBody>
      </p:sp>
      <p:sp>
        <p:nvSpPr>
          <p:cNvPr id="11" name="Text Placeholder 10">
            <a:extLst>
              <a:ext uri="{FF2B5EF4-FFF2-40B4-BE49-F238E27FC236}">
                <a16:creationId xmlns:a16="http://schemas.microsoft.com/office/drawing/2014/main" id="{E44DB45C-F5EF-46A9-9DFF-0D876060848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033721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ED9D86-BF92-4014-9205-672A17D1AD2F}"/>
              </a:ext>
            </a:extLst>
          </p:cNvPr>
          <p:cNvSpPr>
            <a:spLocks noGrp="1"/>
          </p:cNvSpPr>
          <p:nvPr>
            <p:ph type="title"/>
          </p:nvPr>
        </p:nvSpPr>
        <p:spPr>
          <a:xfrm>
            <a:off x="457200" y="304800"/>
            <a:ext cx="11277600" cy="530859"/>
          </a:xfrm>
        </p:spPr>
        <p:txBody>
          <a:bodyPr>
            <a:normAutofit fontScale="90000"/>
          </a:bodyPr>
          <a:lstStyle/>
          <a:p>
            <a:br>
              <a:rPr lang="en-US" dirty="0">
                <a:solidFill>
                  <a:srgbClr val="C00000"/>
                </a:solidFill>
              </a:rPr>
            </a:br>
            <a:r>
              <a:rPr lang="en-US" sz="3200" b="1" dirty="0">
                <a:solidFill>
                  <a:srgbClr val="002060"/>
                </a:solidFill>
              </a:rPr>
              <a:t>POLL EVERYWHERE: </a:t>
            </a:r>
            <a:r>
              <a:rPr lang="en-US" sz="3200" b="1" dirty="0">
                <a:solidFill>
                  <a:srgbClr val="C00000"/>
                </a:solidFill>
              </a:rPr>
              <a:t>In which type of agency do bureaucrats typically exert the most power over agency decisions?</a:t>
            </a:r>
          </a:p>
        </p:txBody>
      </p:sp>
      <p:graphicFrame>
        <p:nvGraphicFramePr>
          <p:cNvPr id="4" name="Content Placeholder 3">
            <a:extLst>
              <a:ext uri="{FF2B5EF4-FFF2-40B4-BE49-F238E27FC236}">
                <a16:creationId xmlns:a16="http://schemas.microsoft.com/office/drawing/2014/main" id="{8101A45C-C5E7-493C-8C14-305D9391E71B}"/>
              </a:ext>
            </a:extLst>
          </p:cNvPr>
          <p:cNvGraphicFramePr>
            <a:graphicFrameLocks noGrp="1"/>
          </p:cNvGraphicFramePr>
          <p:nvPr>
            <p:ph sz="quarter" idx="11"/>
            <p:extLst>
              <p:ext uri="{D42A27DB-BD31-4B8C-83A1-F6EECF244321}">
                <p14:modId xmlns:p14="http://schemas.microsoft.com/office/powerpoint/2010/main" val="1012074958"/>
              </p:ext>
            </p:extLst>
          </p:nvPr>
        </p:nvGraphicFramePr>
        <p:xfrm>
          <a:off x="711201" y="1869441"/>
          <a:ext cx="7721599" cy="402335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9">
            <a:extLst>
              <a:ext uri="{FF2B5EF4-FFF2-40B4-BE49-F238E27FC236}">
                <a16:creationId xmlns:a16="http://schemas.microsoft.com/office/drawing/2014/main" id="{EA9C062B-77C9-4C6E-B29F-C74D7944F0C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8F35F53-C6B6-408C-8BF2-569FF4CBA91D}"/>
              </a:ext>
            </a:extLst>
          </p:cNvPr>
          <p:cNvSpPr>
            <a:spLocks noGrp="1"/>
          </p:cNvSpPr>
          <p:nvPr>
            <p:ph type="sldNum" sz="quarter" idx="10"/>
          </p:nvPr>
        </p:nvSpPr>
        <p:spPr/>
        <p:txBody>
          <a:bodyPr>
            <a:normAutofit lnSpcReduction="10000"/>
          </a:bodyPr>
          <a:lstStyle/>
          <a:p>
            <a:fld id="{68151E55-6873-49E2-B8D5-2F265E6F1973}" type="slidenum">
              <a:rPr lang="en-US" smtClean="0"/>
              <a:t>18</a:t>
            </a:fld>
            <a:endParaRPr lang="en-US" dirty="0"/>
          </a:p>
        </p:txBody>
      </p:sp>
      <p:sp>
        <p:nvSpPr>
          <p:cNvPr id="11" name="Text Placeholder 10">
            <a:extLst>
              <a:ext uri="{FF2B5EF4-FFF2-40B4-BE49-F238E27FC236}">
                <a16:creationId xmlns:a16="http://schemas.microsoft.com/office/drawing/2014/main" id="{E44DB45C-F5EF-46A9-9DFF-0D8760608488}"/>
              </a:ext>
            </a:extLst>
          </p:cNvPr>
          <p:cNvSpPr>
            <a:spLocks noGrp="1"/>
          </p:cNvSpPr>
          <p:nvPr>
            <p:ph type="body" sz="quarter" idx="14"/>
          </p:nvPr>
        </p:nvSpPr>
        <p:spPr/>
        <p:txBody>
          <a:bodyPr/>
          <a:lstStyle/>
          <a:p>
            <a:endParaRPr lang="en-US"/>
          </a:p>
        </p:txBody>
      </p:sp>
      <p:sp>
        <p:nvSpPr>
          <p:cNvPr id="6" name="Rectangle 5">
            <a:extLst>
              <a:ext uri="{FF2B5EF4-FFF2-40B4-BE49-F238E27FC236}">
                <a16:creationId xmlns:a16="http://schemas.microsoft.com/office/drawing/2014/main" id="{D3ACF247-FEB5-4A6A-900A-54D04A914873}"/>
              </a:ext>
            </a:extLst>
          </p:cNvPr>
          <p:cNvSpPr/>
          <p:nvPr/>
        </p:nvSpPr>
        <p:spPr>
          <a:xfrm>
            <a:off x="8717280" y="2346961"/>
            <a:ext cx="3017520" cy="36887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Classroom management: </a:t>
            </a:r>
          </a:p>
          <a:p>
            <a:pPr marL="342900" indent="-342900" algn="ctr">
              <a:buAutoNum type="arabicPeriod"/>
            </a:pPr>
            <a:r>
              <a:rPr lang="en-US" sz="1800" dirty="0">
                <a:solidFill>
                  <a:schemeClr val="tx1"/>
                </a:solidFill>
              </a:rPr>
              <a:t>After a few minutes of discussion, repoll the question.</a:t>
            </a:r>
          </a:p>
          <a:p>
            <a:pPr marL="342900" indent="-342900" algn="ctr">
              <a:buAutoNum type="arabicPeriod"/>
            </a:pPr>
            <a:r>
              <a:rPr lang="en-US" dirty="0">
                <a:solidFill>
                  <a:schemeClr val="tx1"/>
                </a:solidFill>
              </a:rPr>
              <a:t>If there’s been a shift in the distribution, I’ll say in effect: “Some of you changed your mind. What did you hear that led you to do so?”</a:t>
            </a:r>
            <a:endParaRPr lang="en-US" dirty="0"/>
          </a:p>
        </p:txBody>
      </p:sp>
    </p:spTree>
    <p:extLst>
      <p:ext uri="{BB962C8B-B14F-4D97-AF65-F5344CB8AC3E}">
        <p14:creationId xmlns:p14="http://schemas.microsoft.com/office/powerpoint/2010/main" val="423804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BA73703-E90A-4F29-9515-BD57E8A24BE9}"/>
              </a:ext>
            </a:extLst>
          </p:cNvPr>
          <p:cNvSpPr>
            <a:spLocks noGrp="1"/>
          </p:cNvSpPr>
          <p:nvPr>
            <p:ph type="title"/>
          </p:nvPr>
        </p:nvSpPr>
        <p:spPr>
          <a:xfrm>
            <a:off x="457200" y="1"/>
            <a:ext cx="11277600" cy="994522"/>
          </a:xfrm>
        </p:spPr>
        <p:txBody>
          <a:bodyPr>
            <a:noAutofit/>
          </a:bodyPr>
          <a:lstStyle/>
          <a:p>
            <a:pPr algn="ctr"/>
            <a:r>
              <a:rPr lang="en-US" sz="3600" b="1" dirty="0">
                <a:solidFill>
                  <a:srgbClr val="C00000"/>
                </a:solidFill>
              </a:rPr>
              <a:t>How the type of agency </a:t>
            </a:r>
            <a:br>
              <a:rPr lang="en-US" sz="3600" b="1" dirty="0">
                <a:solidFill>
                  <a:srgbClr val="C00000"/>
                </a:solidFill>
              </a:rPr>
            </a:br>
            <a:r>
              <a:rPr lang="en-US" sz="3600" b="1" dirty="0">
                <a:solidFill>
                  <a:srgbClr val="C00000"/>
                </a:solidFill>
              </a:rPr>
              <a:t>affects bureaucrats’ power</a:t>
            </a:r>
          </a:p>
        </p:txBody>
      </p:sp>
      <p:sp>
        <p:nvSpPr>
          <p:cNvPr id="9" name="Content Placeholder 8">
            <a:extLst>
              <a:ext uri="{FF2B5EF4-FFF2-40B4-BE49-F238E27FC236}">
                <a16:creationId xmlns:a16="http://schemas.microsoft.com/office/drawing/2014/main" id="{0B593A19-A892-42FA-BB3E-51381E297AFF}"/>
              </a:ext>
            </a:extLst>
          </p:cNvPr>
          <p:cNvSpPr>
            <a:spLocks noGrp="1"/>
          </p:cNvSpPr>
          <p:nvPr>
            <p:ph sz="quarter" idx="11"/>
          </p:nvPr>
        </p:nvSpPr>
        <p:spPr>
          <a:xfrm>
            <a:off x="457200" y="1659573"/>
            <a:ext cx="11277600" cy="4882516"/>
          </a:xfrm>
        </p:spPr>
        <p:txBody>
          <a:bodyPr>
            <a:normAutofit/>
          </a:bodyPr>
          <a:lstStyle/>
          <a:p>
            <a:pPr marL="457200" indent="-457200">
              <a:buAutoNum type="arabicPeriod"/>
            </a:pPr>
            <a:r>
              <a:rPr lang="en-US" b="1" dirty="0"/>
              <a:t>Regulatory agencies </a:t>
            </a:r>
            <a:r>
              <a:rPr lang="en-US" dirty="0"/>
              <a:t>– </a:t>
            </a:r>
            <a:r>
              <a:rPr lang="en-US" u="sng" dirty="0"/>
              <a:t>arguably</a:t>
            </a:r>
            <a:r>
              <a:rPr lang="en-US" dirty="0"/>
              <a:t> the type of agency where bureaucrats have most power. Some regulatory agencies have </a:t>
            </a:r>
            <a:r>
              <a:rPr lang="en-US" b="1" dirty="0"/>
              <a:t>greater independence </a:t>
            </a:r>
            <a:r>
              <a:rPr lang="en-US" dirty="0"/>
              <a:t>from presidential and congressional authority than other agencies and </a:t>
            </a:r>
            <a:r>
              <a:rPr lang="en-US" b="1" dirty="0"/>
              <a:t>have a larger set of powers </a:t>
            </a:r>
            <a:r>
              <a:rPr lang="en-US" dirty="0"/>
              <a:t>– they not only issue regulations but also monitor firms for compliance and can fine violators.</a:t>
            </a:r>
          </a:p>
          <a:p>
            <a:pPr marL="457200" indent="-457200">
              <a:buAutoNum type="arabicPeriod"/>
            </a:pPr>
            <a:r>
              <a:rPr lang="en-US" b="1" dirty="0"/>
              <a:t>Independent agencies </a:t>
            </a:r>
            <a:r>
              <a:rPr lang="en-US" dirty="0"/>
              <a:t>– a good case can also be made for independent agencies such as NASA and the National Institutes of Health (NIH). Top bureaucrats in these agencies are typically highly trained (engineers, physicians, </a:t>
            </a:r>
            <a:r>
              <a:rPr lang="en-US" dirty="0" err="1"/>
              <a:t>etc</a:t>
            </a:r>
            <a:r>
              <a:rPr lang="en-US" dirty="0"/>
              <a:t>). Knowledge is power in any agency, and these agencies exemplify it.</a:t>
            </a:r>
          </a:p>
          <a:p>
            <a:pPr marL="457200" indent="-457200">
              <a:buAutoNum type="arabicPeriod"/>
            </a:pPr>
            <a:r>
              <a:rPr lang="en-US" b="1" dirty="0"/>
              <a:t>Executive (cabinet) departments </a:t>
            </a:r>
            <a:r>
              <a:rPr lang="en-US" dirty="0"/>
              <a:t>– These departments have authority over large and important policy areas, yet those same features tilt power in the departments away from bureaucrats and toward the presidential appointees (cabinet secretary, deputy secretary, assistant secretaries) at the top of the department.</a:t>
            </a:r>
          </a:p>
          <a:p>
            <a:pPr marL="457200" indent="-457200">
              <a:buAutoNum type="arabicPeriod"/>
            </a:pPr>
            <a:endParaRPr lang="en-US" dirty="0"/>
          </a:p>
        </p:txBody>
      </p:sp>
      <p:sp>
        <p:nvSpPr>
          <p:cNvPr id="10" name="Text Placeholder 9">
            <a:extLst>
              <a:ext uri="{FF2B5EF4-FFF2-40B4-BE49-F238E27FC236}">
                <a16:creationId xmlns:a16="http://schemas.microsoft.com/office/drawing/2014/main" id="{F8956C33-4993-4EDD-A9CF-DEEF7929DA34}"/>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A492C56-F1A7-49AF-B5E9-7662AD5F591F}"/>
              </a:ext>
            </a:extLst>
          </p:cNvPr>
          <p:cNvSpPr>
            <a:spLocks noGrp="1"/>
          </p:cNvSpPr>
          <p:nvPr>
            <p:ph type="sldNum" sz="quarter" idx="10"/>
          </p:nvPr>
        </p:nvSpPr>
        <p:spPr/>
        <p:txBody>
          <a:bodyPr>
            <a:normAutofit lnSpcReduction="10000"/>
          </a:bodyPr>
          <a:lstStyle/>
          <a:p>
            <a:fld id="{68151E55-6873-49E2-B8D5-2F265E6F1973}" type="slidenum">
              <a:rPr lang="en-US" smtClean="0"/>
              <a:t>19</a:t>
            </a:fld>
            <a:endParaRPr lang="en-US" dirty="0"/>
          </a:p>
        </p:txBody>
      </p:sp>
    </p:spTree>
    <p:extLst>
      <p:ext uri="{BB962C8B-B14F-4D97-AF65-F5344CB8AC3E}">
        <p14:creationId xmlns:p14="http://schemas.microsoft.com/office/powerpoint/2010/main" val="1592234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DBAA9-68FE-4F1F-8B61-30BA4EFEAE1D}"/>
              </a:ext>
            </a:extLst>
          </p:cNvPr>
          <p:cNvSpPr>
            <a:spLocks noGrp="1"/>
          </p:cNvSpPr>
          <p:nvPr>
            <p:ph type="title"/>
          </p:nvPr>
        </p:nvSpPr>
        <p:spPr/>
        <p:txBody>
          <a:bodyPr>
            <a:normAutofit/>
          </a:bodyPr>
          <a:lstStyle/>
          <a:p>
            <a:pPr algn="ctr"/>
            <a:r>
              <a:rPr lang="en-US" sz="4800" b="1" dirty="0">
                <a:solidFill>
                  <a:srgbClr val="C00000"/>
                </a:solidFill>
              </a:rPr>
              <a:t>The classroom challenge</a:t>
            </a:r>
          </a:p>
        </p:txBody>
      </p:sp>
      <p:sp>
        <p:nvSpPr>
          <p:cNvPr id="3" name="Content Placeholder 2">
            <a:extLst>
              <a:ext uri="{FF2B5EF4-FFF2-40B4-BE49-F238E27FC236}">
                <a16:creationId xmlns:a16="http://schemas.microsoft.com/office/drawing/2014/main" id="{61264E09-D5A5-4DC2-BF5D-97ACD3B775DB}"/>
              </a:ext>
            </a:extLst>
          </p:cNvPr>
          <p:cNvSpPr>
            <a:spLocks noGrp="1"/>
          </p:cNvSpPr>
          <p:nvPr>
            <p:ph idx="1"/>
          </p:nvPr>
        </p:nvSpPr>
        <p:spPr>
          <a:xfrm>
            <a:off x="2478156" y="2133600"/>
            <a:ext cx="8437493" cy="4191000"/>
          </a:xfrm>
        </p:spPr>
        <p:txBody>
          <a:bodyPr>
            <a:normAutofit lnSpcReduction="10000"/>
          </a:bodyPr>
          <a:lstStyle/>
          <a:p>
            <a:r>
              <a:rPr lang="en-US" sz="3600" dirty="0"/>
              <a:t>1. Getting students to participate</a:t>
            </a:r>
          </a:p>
          <a:p>
            <a:endParaRPr lang="en-US" sz="3600" dirty="0"/>
          </a:p>
          <a:p>
            <a:r>
              <a:rPr lang="en-US" sz="3600" dirty="0"/>
              <a:t>2. Getting them to engage in critical thinking</a:t>
            </a:r>
          </a:p>
          <a:p>
            <a:pPr marL="0" indent="0">
              <a:buNone/>
            </a:pPr>
            <a:r>
              <a:rPr lang="en-US" sz="3600" dirty="0"/>
              <a:t>	</a:t>
            </a:r>
          </a:p>
          <a:p>
            <a:pPr marL="0" indent="0">
              <a:buNone/>
            </a:pPr>
            <a:r>
              <a:rPr lang="en-US" sz="3600" dirty="0"/>
              <a:t>	</a:t>
            </a:r>
            <a:r>
              <a:rPr lang="en-US" sz="2800" dirty="0"/>
              <a:t>“Education is not the learning of facts, </a:t>
            </a:r>
            <a:br>
              <a:rPr lang="en-US" sz="2800" dirty="0"/>
            </a:br>
            <a:r>
              <a:rPr lang="en-US" sz="2800" dirty="0"/>
              <a:t>	but the training of minds to think.”</a:t>
            </a:r>
            <a:br>
              <a:rPr lang="en-US" sz="2800" dirty="0"/>
            </a:br>
            <a:r>
              <a:rPr lang="en-US" sz="2200" dirty="0"/>
              <a:t>		</a:t>
            </a:r>
            <a:r>
              <a:rPr lang="en-US" sz="1600" dirty="0"/>
              <a:t>Albert Einstein, asked in 1921 about purpose of a college education</a:t>
            </a:r>
          </a:p>
          <a:p>
            <a:pPr marL="0" indent="0">
              <a:buNone/>
            </a:pPr>
            <a:endParaRPr lang="en-US" sz="1600" dirty="0"/>
          </a:p>
          <a:p>
            <a:pPr marL="0" indent="0">
              <a:buNone/>
            </a:pPr>
            <a:endParaRPr lang="en-US" sz="3600" dirty="0"/>
          </a:p>
        </p:txBody>
      </p:sp>
    </p:spTree>
    <p:extLst>
      <p:ext uri="{BB962C8B-B14F-4D97-AF65-F5344CB8AC3E}">
        <p14:creationId xmlns:p14="http://schemas.microsoft.com/office/powerpoint/2010/main" val="1382342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BBA3-9B00-4A34-9131-A7C263718656}"/>
              </a:ext>
            </a:extLst>
          </p:cNvPr>
          <p:cNvSpPr>
            <a:spLocks noGrp="1"/>
          </p:cNvSpPr>
          <p:nvPr>
            <p:ph type="title"/>
          </p:nvPr>
        </p:nvSpPr>
        <p:spPr>
          <a:xfrm>
            <a:off x="365760" y="228600"/>
            <a:ext cx="11322304" cy="990600"/>
          </a:xfrm>
        </p:spPr>
        <p:txBody>
          <a:bodyPr>
            <a:normAutofit/>
          </a:bodyPr>
          <a:lstStyle/>
          <a:p>
            <a:r>
              <a:rPr lang="en-US" sz="4800" b="1" dirty="0">
                <a:solidFill>
                  <a:srgbClr val="C00000"/>
                </a:solidFill>
              </a:rPr>
              <a:t>Another Example</a:t>
            </a:r>
          </a:p>
        </p:txBody>
      </p:sp>
      <p:sp>
        <p:nvSpPr>
          <p:cNvPr id="3" name="Content Placeholder 2">
            <a:extLst>
              <a:ext uri="{FF2B5EF4-FFF2-40B4-BE49-F238E27FC236}">
                <a16:creationId xmlns:a16="http://schemas.microsoft.com/office/drawing/2014/main" id="{8EE5DBC6-1FD2-400C-A46E-C681FB4A8D5C}"/>
              </a:ext>
            </a:extLst>
          </p:cNvPr>
          <p:cNvSpPr>
            <a:spLocks noGrp="1"/>
          </p:cNvSpPr>
          <p:nvPr>
            <p:ph sz="quarter" idx="1"/>
          </p:nvPr>
        </p:nvSpPr>
        <p:spPr>
          <a:xfrm>
            <a:off x="816864" y="1876424"/>
            <a:ext cx="10871200" cy="4219575"/>
          </a:xfrm>
        </p:spPr>
        <p:txBody>
          <a:bodyPr>
            <a:normAutofit/>
          </a:bodyPr>
          <a:lstStyle/>
          <a:p>
            <a:pPr marL="0" indent="0">
              <a:spcBef>
                <a:spcPts val="0"/>
              </a:spcBef>
              <a:spcAft>
                <a:spcPts val="600"/>
              </a:spcAft>
              <a:buNone/>
            </a:pPr>
            <a:r>
              <a:rPr lang="en-US" sz="3200" dirty="0"/>
              <a:t>My goal with this example is to get students think about bureaucratic bias.</a:t>
            </a:r>
          </a:p>
          <a:p>
            <a:pPr marL="0" indent="0">
              <a:spcBef>
                <a:spcPts val="0"/>
              </a:spcBef>
              <a:spcAft>
                <a:spcPts val="600"/>
              </a:spcAft>
              <a:buNone/>
            </a:pPr>
            <a:r>
              <a:rPr lang="en-US" sz="3200" dirty="0"/>
              <a:t>The example differs from the previous one in that one of the answers is demonstrably better than the others.</a:t>
            </a:r>
          </a:p>
          <a:p>
            <a:pPr marL="0" indent="0">
              <a:spcBef>
                <a:spcPts val="0"/>
              </a:spcBef>
              <a:spcAft>
                <a:spcPts val="600"/>
              </a:spcAft>
              <a:buNone/>
            </a:pPr>
            <a:r>
              <a:rPr lang="en-US" sz="3200" dirty="0"/>
              <a:t>In such cases, it is nonetheless important to have alternatives that some students will find convincing because of conventional wisdom, stereotypes, partisan bias, conflation, etc.</a:t>
            </a:r>
          </a:p>
        </p:txBody>
      </p:sp>
    </p:spTree>
    <p:extLst>
      <p:ext uri="{BB962C8B-B14F-4D97-AF65-F5344CB8AC3E}">
        <p14:creationId xmlns:p14="http://schemas.microsoft.com/office/powerpoint/2010/main" val="665699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052D56-3F99-4D50-A4E9-A86C3A8DE5AA}"/>
              </a:ext>
            </a:extLst>
          </p:cNvPr>
          <p:cNvSpPr>
            <a:spLocks noGrp="1"/>
          </p:cNvSpPr>
          <p:nvPr>
            <p:ph type="title"/>
          </p:nvPr>
        </p:nvSpPr>
        <p:spPr>
          <a:xfrm>
            <a:off x="457200" y="132080"/>
            <a:ext cx="11277600" cy="1140142"/>
          </a:xfrm>
        </p:spPr>
        <p:txBody>
          <a:bodyPr>
            <a:normAutofit fontScale="90000"/>
          </a:bodyPr>
          <a:lstStyle/>
          <a:p>
            <a:pPr algn="ctr">
              <a:spcAft>
                <a:spcPts val="80"/>
              </a:spcAft>
            </a:pPr>
            <a:r>
              <a:rPr lang="en-US" dirty="0">
                <a:solidFill>
                  <a:schemeClr val="tx1"/>
                </a:solidFill>
              </a:rPr>
              <a:t>It is sometimes said that federal bureaucrats are “biased” in their policy decisions. </a:t>
            </a:r>
            <a:br>
              <a:rPr lang="en-US" dirty="0">
                <a:solidFill>
                  <a:srgbClr val="C00000"/>
                </a:solidFill>
              </a:rPr>
            </a:br>
            <a:r>
              <a:rPr lang="en-US" sz="3100" b="1" dirty="0">
                <a:solidFill>
                  <a:schemeClr val="tx1"/>
                </a:solidFill>
              </a:rPr>
              <a:t>POLL EVERYWHERE: </a:t>
            </a:r>
            <a:r>
              <a:rPr lang="en-US" sz="3100" b="1" dirty="0">
                <a:solidFill>
                  <a:srgbClr val="C00000"/>
                </a:solidFill>
              </a:rPr>
              <a:t>Which statement about bureaucrats’ “bias” is mostly clearly supported by evidence?</a:t>
            </a:r>
          </a:p>
        </p:txBody>
      </p:sp>
      <p:sp>
        <p:nvSpPr>
          <p:cNvPr id="9" name="Content Placeholder 8">
            <a:extLst>
              <a:ext uri="{FF2B5EF4-FFF2-40B4-BE49-F238E27FC236}">
                <a16:creationId xmlns:a16="http://schemas.microsoft.com/office/drawing/2014/main" id="{C925FF03-64DE-49F6-81B4-795F71766975}"/>
              </a:ext>
            </a:extLst>
          </p:cNvPr>
          <p:cNvSpPr>
            <a:spLocks noGrp="1"/>
          </p:cNvSpPr>
          <p:nvPr>
            <p:ph sz="quarter" idx="11"/>
          </p:nvPr>
        </p:nvSpPr>
        <p:spPr>
          <a:xfrm>
            <a:off x="1171574" y="1940560"/>
            <a:ext cx="9715501" cy="4307841"/>
          </a:xfrm>
        </p:spPr>
        <p:txBody>
          <a:bodyPr>
            <a:noAutofit/>
          </a:bodyPr>
          <a:lstStyle/>
          <a:p>
            <a:pPr marL="0" indent="0">
              <a:buNone/>
            </a:pPr>
            <a:r>
              <a:rPr lang="en-US" sz="2800" dirty="0"/>
              <a:t>1. Federal bureaucrats have a liberal bias – they promote policies favored by the Democratic Party.</a:t>
            </a:r>
            <a:br>
              <a:rPr lang="en-US" sz="2800" dirty="0"/>
            </a:br>
            <a:r>
              <a:rPr lang="en-US" sz="2800" dirty="0"/>
              <a:t>2. Federal bureaucrats have a conservative bias – they promote policies favored by the Republican Party.</a:t>
            </a:r>
            <a:br>
              <a:rPr lang="en-US" sz="2800" dirty="0"/>
            </a:br>
            <a:r>
              <a:rPr lang="en-US" sz="2800" dirty="0"/>
              <a:t>3. Federal bureaucrats have a bias resulting from their commitment to their agency’s mission.</a:t>
            </a:r>
            <a:br>
              <a:rPr lang="en-US" sz="2800" dirty="0"/>
            </a:br>
            <a:r>
              <a:rPr lang="en-US" sz="2800" dirty="0"/>
              <a:t>4. Federal bureaucrats have a “Beltway” bias - most of them work in the vicinity of Washington, D.C. and have adopted the outlook characteristic of government insiders.</a:t>
            </a:r>
          </a:p>
          <a:p>
            <a:pPr marL="0" indent="0">
              <a:buNone/>
            </a:pPr>
            <a:br>
              <a:rPr lang="en-US" sz="2800" dirty="0"/>
            </a:br>
            <a:r>
              <a:rPr lang="en-US" sz="2800" dirty="0"/>
              <a:t> </a:t>
            </a:r>
          </a:p>
          <a:p>
            <a:pPr marL="0" indent="0">
              <a:buNone/>
            </a:pPr>
            <a:r>
              <a:rPr lang="en-US" sz="2800" dirty="0"/>
              <a:t>	</a:t>
            </a:r>
          </a:p>
        </p:txBody>
      </p:sp>
      <p:sp>
        <p:nvSpPr>
          <p:cNvPr id="10" name="Text Placeholder 9">
            <a:extLst>
              <a:ext uri="{FF2B5EF4-FFF2-40B4-BE49-F238E27FC236}">
                <a16:creationId xmlns:a16="http://schemas.microsoft.com/office/drawing/2014/main" id="{385EFACB-1FF4-4520-98E1-6CC4B94893B9}"/>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1BA9D6FA-0B47-4D09-8A45-D8830CCD9396}"/>
              </a:ext>
            </a:extLst>
          </p:cNvPr>
          <p:cNvSpPr>
            <a:spLocks noGrp="1"/>
          </p:cNvSpPr>
          <p:nvPr>
            <p:ph type="sldNum" sz="quarter" idx="10"/>
          </p:nvPr>
        </p:nvSpPr>
        <p:spPr/>
        <p:txBody>
          <a:bodyPr>
            <a:normAutofit lnSpcReduction="10000"/>
          </a:bodyPr>
          <a:lstStyle/>
          <a:p>
            <a:fld id="{68151E55-6873-49E2-B8D5-2F265E6F1973}" type="slidenum">
              <a:rPr lang="en-US" smtClean="0"/>
              <a:t>21</a:t>
            </a:fld>
            <a:endParaRPr lang="en-US" dirty="0"/>
          </a:p>
        </p:txBody>
      </p:sp>
    </p:spTree>
    <p:extLst>
      <p:ext uri="{BB962C8B-B14F-4D97-AF65-F5344CB8AC3E}">
        <p14:creationId xmlns:p14="http://schemas.microsoft.com/office/powerpoint/2010/main" val="1561605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F36F6-5778-4124-98B9-6F16BBBA466B}"/>
              </a:ext>
            </a:extLst>
          </p:cNvPr>
          <p:cNvSpPr>
            <a:spLocks noGrp="1"/>
          </p:cNvSpPr>
          <p:nvPr>
            <p:ph type="title"/>
          </p:nvPr>
        </p:nvSpPr>
        <p:spPr/>
        <p:txBody>
          <a:bodyPr>
            <a:normAutofit fontScale="90000"/>
          </a:bodyPr>
          <a:lstStyle/>
          <a:p>
            <a:pPr algn="ctr"/>
            <a:r>
              <a:rPr kumimoji="0" lang="en-US" sz="2200" b="1" i="0" u="none" strike="noStrike" kern="1200" cap="none" spc="0" normalizeH="0" baseline="0" noProof="0" dirty="0">
                <a:ln>
                  <a:noFill/>
                </a:ln>
                <a:solidFill>
                  <a:schemeClr val="tx1"/>
                </a:solidFill>
                <a:effectLst/>
                <a:uLnTx/>
                <a:uFillTx/>
                <a:latin typeface="Tw Cen MT"/>
                <a:ea typeface="+mj-ea"/>
                <a:cs typeface="+mj-cs"/>
              </a:rPr>
              <a:t>It is sometimes said that federal bureaucrats are “biased” in their policy decisions. </a:t>
            </a:r>
            <a:br>
              <a:rPr kumimoji="0" lang="en-US" sz="2200" b="0" i="0" u="none" strike="noStrike" kern="1200" cap="none" spc="0" normalizeH="0" baseline="0" noProof="0" dirty="0">
                <a:ln>
                  <a:noFill/>
                </a:ln>
                <a:solidFill>
                  <a:srgbClr val="C00000"/>
                </a:solidFill>
                <a:effectLst/>
                <a:uLnTx/>
                <a:uFillTx/>
                <a:latin typeface="Tw Cen MT"/>
                <a:ea typeface="+mj-ea"/>
                <a:cs typeface="+mj-cs"/>
              </a:rPr>
            </a:br>
            <a:r>
              <a:rPr kumimoji="0" lang="en-US" sz="2900" b="1" i="0" u="none" strike="noStrike" kern="1200" cap="none" spc="0" normalizeH="0" baseline="0" noProof="0" dirty="0">
                <a:ln>
                  <a:noFill/>
                </a:ln>
                <a:solidFill>
                  <a:schemeClr val="tx1"/>
                </a:solidFill>
                <a:effectLst/>
                <a:uLnTx/>
                <a:uFillTx/>
                <a:latin typeface="Tw Cen MT"/>
                <a:ea typeface="+mj-ea"/>
                <a:cs typeface="+mj-cs"/>
              </a:rPr>
              <a:t>POLL EVERYWHERE: </a:t>
            </a:r>
            <a:r>
              <a:rPr kumimoji="0" lang="en-US" sz="3600" b="1" i="0" u="none" strike="noStrike" kern="1200" cap="none" spc="0" normalizeH="0" baseline="0" noProof="0" dirty="0">
                <a:ln>
                  <a:noFill/>
                </a:ln>
                <a:solidFill>
                  <a:srgbClr val="C00000"/>
                </a:solidFill>
                <a:effectLst/>
                <a:uLnTx/>
                <a:uFillTx/>
                <a:latin typeface="Tw Cen MT"/>
                <a:ea typeface="+mj-ea"/>
                <a:cs typeface="+mj-cs"/>
              </a:rPr>
              <a:t>Which statement about bureaucrats’ “bias” is backed by the strongest evidence?</a:t>
            </a:r>
            <a:endParaRPr lang="en-US" sz="3600" b="1" dirty="0"/>
          </a:p>
        </p:txBody>
      </p:sp>
      <p:graphicFrame>
        <p:nvGraphicFramePr>
          <p:cNvPr id="8" name="Content Placeholder 7">
            <a:extLst>
              <a:ext uri="{FF2B5EF4-FFF2-40B4-BE49-F238E27FC236}">
                <a16:creationId xmlns:a16="http://schemas.microsoft.com/office/drawing/2014/main" id="{8DE568A6-3503-4D0B-94B0-CAE1C59638D8}"/>
              </a:ext>
            </a:extLst>
          </p:cNvPr>
          <p:cNvGraphicFramePr>
            <a:graphicFrameLocks noGrp="1"/>
          </p:cNvGraphicFramePr>
          <p:nvPr>
            <p:ph sz="quarter" idx="11"/>
            <p:extLst>
              <p:ext uri="{D42A27DB-BD31-4B8C-83A1-F6EECF244321}">
                <p14:modId xmlns:p14="http://schemas.microsoft.com/office/powerpoint/2010/main" val="780913452"/>
              </p:ext>
            </p:extLst>
          </p:nvPr>
        </p:nvGraphicFramePr>
        <p:xfrm>
          <a:off x="528320" y="1609724"/>
          <a:ext cx="8209280" cy="463867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5C3D1D86-E427-4289-BACC-78CE39FCFC7F}"/>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386369F4-9EBD-4E00-B619-F0C65A70D2FC}"/>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994594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F36F6-5778-4124-98B9-6F16BBBA466B}"/>
              </a:ext>
            </a:extLst>
          </p:cNvPr>
          <p:cNvSpPr>
            <a:spLocks noGrp="1"/>
          </p:cNvSpPr>
          <p:nvPr>
            <p:ph type="title"/>
          </p:nvPr>
        </p:nvSpPr>
        <p:spPr/>
        <p:txBody>
          <a:bodyPr>
            <a:normAutofit fontScale="90000"/>
          </a:bodyPr>
          <a:lstStyle/>
          <a:p>
            <a:pPr algn="ctr"/>
            <a:r>
              <a:rPr kumimoji="0" lang="en-US" sz="2200" b="0" i="0" u="none" strike="noStrike" kern="1200" cap="none" spc="0" normalizeH="0" baseline="0" noProof="0" dirty="0">
                <a:ln>
                  <a:noFill/>
                </a:ln>
                <a:solidFill>
                  <a:schemeClr val="tx1"/>
                </a:solidFill>
                <a:effectLst/>
                <a:uLnTx/>
                <a:uFillTx/>
                <a:latin typeface="Tw Cen MT"/>
                <a:ea typeface="+mj-ea"/>
                <a:cs typeface="+mj-cs"/>
              </a:rPr>
              <a:t>It is sometimes said that federal bureaucrats are “biased” in their policy decisions. </a:t>
            </a:r>
            <a:br>
              <a:rPr kumimoji="0" lang="en-US" sz="2200" b="0" i="0" u="none" strike="noStrike" kern="1200" cap="none" spc="0" normalizeH="0" baseline="0" noProof="0" dirty="0">
                <a:ln>
                  <a:noFill/>
                </a:ln>
                <a:solidFill>
                  <a:srgbClr val="C00000"/>
                </a:solidFill>
                <a:effectLst/>
                <a:uLnTx/>
                <a:uFillTx/>
                <a:latin typeface="Tw Cen MT"/>
                <a:ea typeface="+mj-ea"/>
                <a:cs typeface="+mj-cs"/>
              </a:rPr>
            </a:br>
            <a:r>
              <a:rPr kumimoji="0" lang="en-US" sz="2900" b="1" i="0" u="none" strike="noStrike" kern="1200" cap="none" spc="0" normalizeH="0" baseline="0" noProof="0" dirty="0">
                <a:ln>
                  <a:noFill/>
                </a:ln>
                <a:solidFill>
                  <a:schemeClr val="tx1"/>
                </a:solidFill>
                <a:effectLst/>
                <a:uLnTx/>
                <a:uFillTx/>
                <a:latin typeface="Tw Cen MT"/>
                <a:ea typeface="+mj-ea"/>
                <a:cs typeface="+mj-cs"/>
              </a:rPr>
              <a:t>POLL EVERYWHERE: </a:t>
            </a:r>
            <a:r>
              <a:rPr kumimoji="0" lang="en-US" sz="3600" b="1" i="0" u="none" strike="noStrike" kern="1200" cap="none" spc="0" normalizeH="0" baseline="0" noProof="0" dirty="0">
                <a:ln>
                  <a:noFill/>
                </a:ln>
                <a:solidFill>
                  <a:srgbClr val="C00000"/>
                </a:solidFill>
                <a:effectLst/>
                <a:uLnTx/>
                <a:uFillTx/>
                <a:latin typeface="Tw Cen MT"/>
                <a:ea typeface="+mj-ea"/>
                <a:cs typeface="+mj-cs"/>
              </a:rPr>
              <a:t>Which statement about bureaucrats’ “bias” is backed by the strongest evidence?</a:t>
            </a:r>
            <a:endParaRPr lang="en-US" sz="3600" b="1" dirty="0"/>
          </a:p>
        </p:txBody>
      </p:sp>
      <p:graphicFrame>
        <p:nvGraphicFramePr>
          <p:cNvPr id="8" name="Content Placeholder 7">
            <a:extLst>
              <a:ext uri="{FF2B5EF4-FFF2-40B4-BE49-F238E27FC236}">
                <a16:creationId xmlns:a16="http://schemas.microsoft.com/office/drawing/2014/main" id="{8DE568A6-3503-4D0B-94B0-CAE1C59638D8}"/>
              </a:ext>
            </a:extLst>
          </p:cNvPr>
          <p:cNvGraphicFramePr>
            <a:graphicFrameLocks noGrp="1"/>
          </p:cNvGraphicFramePr>
          <p:nvPr>
            <p:ph sz="quarter" idx="11"/>
            <p:extLst>
              <p:ext uri="{D42A27DB-BD31-4B8C-83A1-F6EECF244321}">
                <p14:modId xmlns:p14="http://schemas.microsoft.com/office/powerpoint/2010/main" val="3773807789"/>
              </p:ext>
            </p:extLst>
          </p:nvPr>
        </p:nvGraphicFramePr>
        <p:xfrm>
          <a:off x="528320" y="1609724"/>
          <a:ext cx="8209280" cy="463867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5C3D1D86-E427-4289-BACC-78CE39FCFC7F}"/>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386369F4-9EBD-4E00-B619-F0C65A70D2FC}"/>
              </a:ext>
            </a:extLst>
          </p:cNvPr>
          <p:cNvSpPr>
            <a:spLocks noGrp="1"/>
          </p:cNvSpPr>
          <p:nvPr>
            <p:ph type="body" sz="quarter" idx="14"/>
          </p:nvPr>
        </p:nvSpPr>
        <p:spPr/>
        <p:txBody>
          <a:bodyPr/>
          <a:lstStyle/>
          <a:p>
            <a:endParaRPr lang="en-US"/>
          </a:p>
        </p:txBody>
      </p:sp>
      <p:sp>
        <p:nvSpPr>
          <p:cNvPr id="9" name="Rectangle 8">
            <a:extLst>
              <a:ext uri="{FF2B5EF4-FFF2-40B4-BE49-F238E27FC236}">
                <a16:creationId xmlns:a16="http://schemas.microsoft.com/office/drawing/2014/main" id="{E183B490-B8B5-4817-8E36-BAE591896271}"/>
              </a:ext>
            </a:extLst>
          </p:cNvPr>
          <p:cNvSpPr/>
          <p:nvPr/>
        </p:nvSpPr>
        <p:spPr>
          <a:xfrm>
            <a:off x="8920480" y="2367279"/>
            <a:ext cx="2814320" cy="29870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Classroom management:</a:t>
            </a:r>
          </a:p>
          <a:p>
            <a:pPr algn="ctr"/>
            <a:r>
              <a:rPr lang="en-US" sz="1800" dirty="0">
                <a:solidFill>
                  <a:schemeClr val="tx1"/>
                </a:solidFill>
              </a:rPr>
              <a:t>I say something to the effect – “good work, most of you picked the option for which the evidence is most solid.”</a:t>
            </a:r>
          </a:p>
          <a:p>
            <a:pPr algn="ctr"/>
            <a:endParaRPr lang="en-US" dirty="0"/>
          </a:p>
        </p:txBody>
      </p:sp>
    </p:spTree>
    <p:extLst>
      <p:ext uri="{BB962C8B-B14F-4D97-AF65-F5344CB8AC3E}">
        <p14:creationId xmlns:p14="http://schemas.microsoft.com/office/powerpoint/2010/main" val="1513247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450" y="772551"/>
            <a:ext cx="9734550" cy="437124"/>
          </a:xfrm>
        </p:spPr>
        <p:txBody>
          <a:bodyPr>
            <a:noAutofit/>
          </a:bodyPr>
          <a:lstStyle/>
          <a:p>
            <a:r>
              <a:rPr lang="en-US" sz="4400" b="1" dirty="0">
                <a:solidFill>
                  <a:srgbClr val="C00000"/>
                </a:solidFill>
              </a:rPr>
              <a:t>Why bureaucrats have an</a:t>
            </a:r>
            <a:br>
              <a:rPr lang="en-US" sz="4400" b="1" dirty="0">
                <a:solidFill>
                  <a:srgbClr val="C00000"/>
                </a:solidFill>
              </a:rPr>
            </a:br>
            <a:r>
              <a:rPr lang="en-US" sz="4400" b="1" dirty="0">
                <a:solidFill>
                  <a:srgbClr val="C00000"/>
                </a:solidFill>
              </a:rPr>
              <a:t>“Agency Point of View”</a:t>
            </a:r>
            <a:br>
              <a:rPr lang="en-US" sz="4400" b="1" dirty="0">
                <a:solidFill>
                  <a:srgbClr val="C00000"/>
                </a:solidFill>
              </a:rPr>
            </a:br>
            <a:endParaRPr lang="en-US" sz="4400" b="1" dirty="0">
              <a:solidFill>
                <a:srgbClr val="C00000"/>
              </a:solidFill>
            </a:endParaRPr>
          </a:p>
        </p:txBody>
      </p:sp>
      <p:sp>
        <p:nvSpPr>
          <p:cNvPr id="3" name="Content Placeholder 2"/>
          <p:cNvSpPr>
            <a:spLocks noGrp="1"/>
          </p:cNvSpPr>
          <p:nvPr>
            <p:ph idx="1"/>
          </p:nvPr>
        </p:nvSpPr>
        <p:spPr>
          <a:xfrm>
            <a:off x="838201" y="1763152"/>
            <a:ext cx="10344150" cy="4629511"/>
          </a:xfrm>
        </p:spPr>
        <p:txBody>
          <a:bodyPr>
            <a:normAutofit/>
          </a:bodyPr>
          <a:lstStyle/>
          <a:p>
            <a:pPr marL="0" indent="0">
              <a:buNone/>
            </a:pPr>
            <a:r>
              <a:rPr lang="en-US" sz="3200" dirty="0"/>
              <a:t>“Agency Point of View” results from:</a:t>
            </a:r>
          </a:p>
          <a:p>
            <a:r>
              <a:rPr lang="en-US" sz="3200" dirty="0"/>
              <a:t>	1. belief in importance of agency programs as a result 	of working on them for years  </a:t>
            </a:r>
          </a:p>
          <a:p>
            <a:r>
              <a:rPr lang="en-US" sz="3200" dirty="0"/>
              <a:t>	2. specialized training (e.g., physicians in NIH) that 	heightens belief in importance of agency’s work</a:t>
            </a:r>
          </a:p>
          <a:p>
            <a:r>
              <a:rPr lang="en-US" sz="3200" dirty="0"/>
              <a:t>	3. self-preservation (holding onto job and authority)</a:t>
            </a:r>
          </a:p>
          <a:p>
            <a:endParaRPr lang="en-US" sz="3200" dirty="0"/>
          </a:p>
        </p:txBody>
      </p:sp>
    </p:spTree>
    <p:extLst>
      <p:ext uri="{BB962C8B-B14F-4D97-AF65-F5344CB8AC3E}">
        <p14:creationId xmlns:p14="http://schemas.microsoft.com/office/powerpoint/2010/main" val="650996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b="1" dirty="0">
                <a:solidFill>
                  <a:srgbClr val="C00000"/>
                </a:solidFill>
              </a:rPr>
              <a:t>Example of Agency Point of View:</a:t>
            </a:r>
            <a:br>
              <a:rPr lang="en-US" sz="4400" b="1" dirty="0">
                <a:solidFill>
                  <a:srgbClr val="C00000"/>
                </a:solidFill>
              </a:rPr>
            </a:br>
            <a:r>
              <a:rPr lang="en-US" sz="4400" b="1" dirty="0">
                <a:solidFill>
                  <a:srgbClr val="C00000"/>
                </a:solidFill>
              </a:rPr>
              <a:t>social welfare bureaucrats vs. all others</a:t>
            </a:r>
          </a:p>
        </p:txBody>
      </p:sp>
      <p:graphicFrame>
        <p:nvGraphicFramePr>
          <p:cNvPr id="4" name="Content Placeholder 3"/>
          <p:cNvGraphicFramePr>
            <a:graphicFrameLocks noGrp="1"/>
          </p:cNvGraphicFramePr>
          <p:nvPr>
            <p:ph idx="1"/>
          </p:nvPr>
        </p:nvGraphicFramePr>
        <p:xfrm>
          <a:off x="1750165" y="841106"/>
          <a:ext cx="8104908" cy="496914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64290" y="6294615"/>
            <a:ext cx="8359468" cy="307777"/>
          </a:xfrm>
          <a:prstGeom prst="rect">
            <a:avLst/>
          </a:prstGeom>
          <a:noFill/>
        </p:spPr>
        <p:txBody>
          <a:bodyPr wrap="none" rtlCol="0">
            <a:spAutoFit/>
          </a:bodyPr>
          <a:lstStyle/>
          <a:p>
            <a:r>
              <a:rPr lang="en-US" sz="1400" dirty="0"/>
              <a:t>Source: </a:t>
            </a:r>
            <a:r>
              <a:rPr lang="en-US" sz="1400" dirty="0" err="1"/>
              <a:t>Aberbach</a:t>
            </a:r>
            <a:r>
              <a:rPr lang="en-US" sz="1400" dirty="0"/>
              <a:t> and Rockman, “Clashing Beliefs within the Executive Branch,” </a:t>
            </a:r>
            <a:r>
              <a:rPr lang="en-US" sz="1400" i="1" dirty="0"/>
              <a:t>APSR</a:t>
            </a:r>
            <a:r>
              <a:rPr lang="en-US" sz="1400" dirty="0"/>
              <a:t> (1976): 461.</a:t>
            </a:r>
          </a:p>
        </p:txBody>
      </p:sp>
    </p:spTree>
    <p:extLst>
      <p:ext uri="{BB962C8B-B14F-4D97-AF65-F5344CB8AC3E}">
        <p14:creationId xmlns:p14="http://schemas.microsoft.com/office/powerpoint/2010/main" val="2457128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EE13F-1B5F-460A-BEF6-942DDEF358EF}"/>
              </a:ext>
            </a:extLst>
          </p:cNvPr>
          <p:cNvSpPr>
            <a:spLocks noGrp="1"/>
          </p:cNvSpPr>
          <p:nvPr>
            <p:ph type="title"/>
          </p:nvPr>
        </p:nvSpPr>
        <p:spPr/>
        <p:txBody>
          <a:bodyPr>
            <a:normAutofit/>
          </a:bodyPr>
          <a:lstStyle/>
          <a:p>
            <a:r>
              <a:rPr lang="en-US" b="1" dirty="0">
                <a:solidFill>
                  <a:srgbClr val="C00000"/>
                </a:solidFill>
              </a:rPr>
              <a:t>Ways that Bureaucrats Promote Their Agency</a:t>
            </a:r>
          </a:p>
        </p:txBody>
      </p:sp>
      <p:sp>
        <p:nvSpPr>
          <p:cNvPr id="3" name="Content Placeholder 2">
            <a:extLst>
              <a:ext uri="{FF2B5EF4-FFF2-40B4-BE49-F238E27FC236}">
                <a16:creationId xmlns:a16="http://schemas.microsoft.com/office/drawing/2014/main" id="{8E69D44F-8006-4E39-B293-50EB595CE76A}"/>
              </a:ext>
            </a:extLst>
          </p:cNvPr>
          <p:cNvSpPr>
            <a:spLocks noGrp="1"/>
          </p:cNvSpPr>
          <p:nvPr>
            <p:ph idx="1"/>
          </p:nvPr>
        </p:nvSpPr>
        <p:spPr>
          <a:xfrm>
            <a:off x="1412240" y="1645920"/>
            <a:ext cx="8798560" cy="4831080"/>
          </a:xfrm>
        </p:spPr>
        <p:txBody>
          <a:bodyPr>
            <a:normAutofit/>
          </a:bodyPr>
          <a:lstStyle/>
          <a:p>
            <a:pPr marL="514350" indent="-514350">
              <a:buAutoNum type="arabicPeriod"/>
            </a:pPr>
            <a:r>
              <a:rPr lang="en-US" sz="2800" b="1" dirty="0"/>
              <a:t>Specialized knowledge </a:t>
            </a:r>
            <a:r>
              <a:rPr lang="en-US" sz="2800" dirty="0"/>
              <a:t>– bureaucrats are usually better informed on their agency’s issues than are members of Congress or the president</a:t>
            </a:r>
          </a:p>
          <a:p>
            <a:pPr marL="514350" indent="-514350">
              <a:buAutoNum type="arabicPeriod"/>
            </a:pPr>
            <a:r>
              <a:rPr lang="en-US" sz="2800" b="1" dirty="0"/>
              <a:t>Help of friends in high places </a:t>
            </a:r>
            <a:r>
              <a:rPr lang="en-US" sz="2800" dirty="0"/>
              <a:t>– agencies naturally have backers in Congress and/or White House – for example, farm-state representatives tend to support Department of Agriculture programs and funding</a:t>
            </a:r>
          </a:p>
          <a:p>
            <a:pPr marL="514350" indent="-514350">
              <a:buAutoNum type="arabicPeriod"/>
            </a:pPr>
            <a:r>
              <a:rPr lang="en-US" sz="2800" b="1" dirty="0"/>
              <a:t>Clientele groups </a:t>
            </a:r>
            <a:r>
              <a:rPr lang="en-US" sz="2800" dirty="0"/>
              <a:t>– agencies can count on the backing of groups that benefit from the agency’s programs</a:t>
            </a:r>
          </a:p>
          <a:p>
            <a:pPr marL="514350" indent="-514350">
              <a:buAutoNum type="arabicPeriod"/>
            </a:pPr>
            <a:endParaRPr lang="en-US" sz="2800" dirty="0"/>
          </a:p>
        </p:txBody>
      </p:sp>
    </p:spTree>
    <p:extLst>
      <p:ext uri="{BB962C8B-B14F-4D97-AF65-F5344CB8AC3E}">
        <p14:creationId xmlns:p14="http://schemas.microsoft.com/office/powerpoint/2010/main" val="1923777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8A268-966A-4EA6-98B4-FAF9198D9ED1}"/>
              </a:ext>
            </a:extLst>
          </p:cNvPr>
          <p:cNvSpPr>
            <a:spLocks noGrp="1"/>
          </p:cNvSpPr>
          <p:nvPr>
            <p:ph type="title"/>
          </p:nvPr>
        </p:nvSpPr>
        <p:spPr/>
        <p:txBody>
          <a:bodyPr/>
          <a:lstStyle/>
          <a:p>
            <a:r>
              <a:rPr lang="en-US" b="1" dirty="0">
                <a:solidFill>
                  <a:srgbClr val="C00000"/>
                </a:solidFill>
              </a:rPr>
              <a:t>Party Identification of Federal Employees</a:t>
            </a:r>
          </a:p>
        </p:txBody>
      </p:sp>
      <p:graphicFrame>
        <p:nvGraphicFramePr>
          <p:cNvPr id="8" name="Content Placeholder 7">
            <a:extLst>
              <a:ext uri="{FF2B5EF4-FFF2-40B4-BE49-F238E27FC236}">
                <a16:creationId xmlns:a16="http://schemas.microsoft.com/office/drawing/2014/main" id="{C5BD0FCD-1645-43B1-8276-C1356F8B6BC3}"/>
              </a:ext>
            </a:extLst>
          </p:cNvPr>
          <p:cNvGraphicFramePr>
            <a:graphicFrameLocks noGrp="1"/>
          </p:cNvGraphicFramePr>
          <p:nvPr>
            <p:ph sz="quarter" idx="1"/>
            <p:extLst>
              <p:ext uri="{D42A27DB-BD31-4B8C-83A1-F6EECF244321}">
                <p14:modId xmlns:p14="http://schemas.microsoft.com/office/powerpoint/2010/main" val="3420173118"/>
              </p:ext>
            </p:extLst>
          </p:nvPr>
        </p:nvGraphicFramePr>
        <p:xfrm>
          <a:off x="816864" y="1590040"/>
          <a:ext cx="108712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20BBFD1F-3E4E-4E98-AD14-79C9CE44C99E}"/>
              </a:ext>
            </a:extLst>
          </p:cNvPr>
          <p:cNvSpPr txBox="1"/>
          <p:nvPr/>
        </p:nvSpPr>
        <p:spPr>
          <a:xfrm>
            <a:off x="345440" y="6248209"/>
            <a:ext cx="1925685" cy="276999"/>
          </a:xfrm>
          <a:prstGeom prst="rect">
            <a:avLst/>
          </a:prstGeom>
          <a:noFill/>
        </p:spPr>
        <p:txBody>
          <a:bodyPr wrap="square" rtlCol="0">
            <a:spAutoFit/>
          </a:bodyPr>
          <a:lstStyle/>
          <a:p>
            <a:r>
              <a:rPr lang="en-US" sz="1200"/>
              <a:t>Source: Gallup poll, 2010</a:t>
            </a:r>
            <a:endParaRPr lang="en-US" sz="1200" dirty="0"/>
          </a:p>
        </p:txBody>
      </p:sp>
    </p:spTree>
    <p:extLst>
      <p:ext uri="{BB962C8B-B14F-4D97-AF65-F5344CB8AC3E}">
        <p14:creationId xmlns:p14="http://schemas.microsoft.com/office/powerpoint/2010/main" val="37736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13FBA-4081-4077-8ED9-8CEAC1904806}"/>
              </a:ext>
            </a:extLst>
          </p:cNvPr>
          <p:cNvSpPr>
            <a:spLocks noGrp="1"/>
          </p:cNvSpPr>
          <p:nvPr>
            <p:ph type="title"/>
          </p:nvPr>
        </p:nvSpPr>
        <p:spPr>
          <a:xfrm>
            <a:off x="751840" y="-243840"/>
            <a:ext cx="10779760" cy="1796415"/>
          </a:xfrm>
        </p:spPr>
        <p:txBody>
          <a:bodyPr>
            <a:noAutofit/>
          </a:bodyPr>
          <a:lstStyle/>
          <a:p>
            <a:pPr algn="ctr"/>
            <a:r>
              <a:rPr lang="en-US" sz="4000" b="1" dirty="0">
                <a:solidFill>
                  <a:srgbClr val="C00000"/>
                </a:solidFill>
              </a:rPr>
              <a:t>Explaining the distribution of Republicans &amp; Democrats in federal bureaucracy</a:t>
            </a:r>
          </a:p>
        </p:txBody>
      </p:sp>
      <p:sp>
        <p:nvSpPr>
          <p:cNvPr id="3" name="Content Placeholder 2">
            <a:extLst>
              <a:ext uri="{FF2B5EF4-FFF2-40B4-BE49-F238E27FC236}">
                <a16:creationId xmlns:a16="http://schemas.microsoft.com/office/drawing/2014/main" id="{2B6DFB28-F488-45BD-A7F3-B760AB82B97F}"/>
              </a:ext>
            </a:extLst>
          </p:cNvPr>
          <p:cNvSpPr>
            <a:spLocks noGrp="1"/>
          </p:cNvSpPr>
          <p:nvPr>
            <p:ph idx="1"/>
          </p:nvPr>
        </p:nvSpPr>
        <p:spPr>
          <a:xfrm>
            <a:off x="2162176" y="2053883"/>
            <a:ext cx="8029574" cy="3480142"/>
          </a:xfrm>
        </p:spPr>
        <p:txBody>
          <a:bodyPr>
            <a:noAutofit/>
          </a:bodyPr>
          <a:lstStyle/>
          <a:p>
            <a:r>
              <a:rPr lang="en-US" sz="3200" dirty="0"/>
              <a:t>Only a third of federal employees work in Washington, DC and adjoining states, which are Democratic areas.</a:t>
            </a:r>
          </a:p>
          <a:p>
            <a:r>
              <a:rPr lang="en-US" sz="3200" dirty="0"/>
              <a:t>Most federal employees are hired from the community where they live. For instance, almost all civilian employees at military bases are “locals.”</a:t>
            </a:r>
          </a:p>
          <a:p>
            <a:endParaRPr lang="en-US" sz="3200" dirty="0"/>
          </a:p>
        </p:txBody>
      </p:sp>
    </p:spTree>
    <p:extLst>
      <p:ext uri="{BB962C8B-B14F-4D97-AF65-F5344CB8AC3E}">
        <p14:creationId xmlns:p14="http://schemas.microsoft.com/office/powerpoint/2010/main" val="30971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F82DD-8953-47A1-9715-87164E652D35}"/>
              </a:ext>
            </a:extLst>
          </p:cNvPr>
          <p:cNvSpPr>
            <a:spLocks noGrp="1"/>
          </p:cNvSpPr>
          <p:nvPr>
            <p:ph type="title"/>
          </p:nvPr>
        </p:nvSpPr>
        <p:spPr/>
        <p:txBody>
          <a:bodyPr>
            <a:normAutofit/>
          </a:bodyPr>
          <a:lstStyle/>
          <a:p>
            <a:r>
              <a:rPr lang="en-US" sz="4000" b="1" dirty="0">
                <a:solidFill>
                  <a:srgbClr val="C00000"/>
                </a:solidFill>
              </a:rPr>
              <a:t>Federal employees – top 7 locations</a:t>
            </a:r>
          </a:p>
        </p:txBody>
      </p:sp>
      <p:sp>
        <p:nvSpPr>
          <p:cNvPr id="3" name="Content Placeholder 2">
            <a:extLst>
              <a:ext uri="{FF2B5EF4-FFF2-40B4-BE49-F238E27FC236}">
                <a16:creationId xmlns:a16="http://schemas.microsoft.com/office/drawing/2014/main" id="{DBB7A285-4E2D-4097-8C32-ED492A418D5A}"/>
              </a:ext>
            </a:extLst>
          </p:cNvPr>
          <p:cNvSpPr>
            <a:spLocks noGrp="1"/>
          </p:cNvSpPr>
          <p:nvPr>
            <p:ph idx="1"/>
          </p:nvPr>
        </p:nvSpPr>
        <p:spPr>
          <a:xfrm>
            <a:off x="3434079" y="1717040"/>
            <a:ext cx="6776721" cy="4759960"/>
          </a:xfrm>
        </p:spPr>
        <p:txBody>
          <a:bodyPr>
            <a:normAutofit/>
          </a:bodyPr>
          <a:lstStyle/>
          <a:p>
            <a:r>
              <a:rPr lang="en-US" sz="3200" cap="small" dirty="0"/>
              <a:t>CALIFORNIA 152,466</a:t>
            </a:r>
          </a:p>
          <a:p>
            <a:r>
              <a:rPr lang="en-US" sz="3200" cap="small" dirty="0"/>
              <a:t>VIRGINIA 144,295</a:t>
            </a:r>
          </a:p>
          <a:p>
            <a:r>
              <a:rPr lang="en-US" sz="3200" cap="small" dirty="0"/>
              <a:t>DISTRICT OF COLUMBIA 141,367</a:t>
            </a:r>
          </a:p>
          <a:p>
            <a:r>
              <a:rPr lang="en-US" sz="3200" cap="small" dirty="0"/>
              <a:t>TEXAS 132,952</a:t>
            </a:r>
          </a:p>
          <a:p>
            <a:r>
              <a:rPr lang="en-US" sz="3200" cap="small" dirty="0"/>
              <a:t>MARYLAND 120,705</a:t>
            </a:r>
          </a:p>
          <a:p>
            <a:r>
              <a:rPr lang="en-US" sz="3200" cap="small" dirty="0"/>
              <a:t>FLORIDA 89,504</a:t>
            </a:r>
          </a:p>
          <a:p>
            <a:r>
              <a:rPr lang="en-US" sz="3200" cap="small" dirty="0"/>
              <a:t>GEORGIA 71,739</a:t>
            </a:r>
          </a:p>
          <a:p>
            <a:endParaRPr lang="en-US" sz="3200" dirty="0"/>
          </a:p>
        </p:txBody>
      </p:sp>
    </p:spTree>
    <p:extLst>
      <p:ext uri="{BB962C8B-B14F-4D97-AF65-F5344CB8AC3E}">
        <p14:creationId xmlns:p14="http://schemas.microsoft.com/office/powerpoint/2010/main" val="2344865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002926" y="247976"/>
            <a:ext cx="9898754" cy="866450"/>
          </a:xfrm>
        </p:spPr>
        <p:txBody>
          <a:bodyPr>
            <a:noAutofit/>
          </a:bodyPr>
          <a:lstStyle/>
          <a:p>
            <a:r>
              <a:rPr lang="en-US" b="1" dirty="0">
                <a:solidFill>
                  <a:srgbClr val="C00000"/>
                </a:solidFill>
              </a:rPr>
              <a:t>How Poll Everywhere addresses the challenge</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745875" y="1766808"/>
            <a:ext cx="9369800" cy="4448013"/>
          </a:xfrm>
        </p:spPr>
        <p:txBody>
          <a:bodyPr>
            <a:noAutofit/>
          </a:bodyPr>
          <a:lstStyle/>
          <a:p>
            <a:pPr marL="0" indent="0">
              <a:buNone/>
            </a:pPr>
            <a:r>
              <a:rPr lang="en-US" sz="2800" b="1" dirty="0"/>
              <a:t>Poll Everywhere questions promote:</a:t>
            </a:r>
          </a:p>
          <a:p>
            <a:r>
              <a:rPr lang="en-US" sz="2800" dirty="0"/>
              <a:t>	</a:t>
            </a:r>
            <a:r>
              <a:rPr lang="en-US" sz="2800" b="1" dirty="0"/>
              <a:t>in-class participation </a:t>
            </a:r>
            <a:r>
              <a:rPr lang="en-US" sz="2800" dirty="0"/>
              <a:t>– begins with responding to the 	question and then explaining and defending one’s 	position to others in the class</a:t>
            </a:r>
          </a:p>
          <a:p>
            <a:r>
              <a:rPr lang="en-US" sz="2800" b="1" dirty="0"/>
              <a:t>	critical thinking – </a:t>
            </a:r>
            <a:r>
              <a:rPr lang="en-US" sz="2800" dirty="0"/>
              <a:t>begins when deciding between the 	question alternatives and forming an explanation for 	why it’s the best alternative and then judging it in the 	context of what other students are saying</a:t>
            </a:r>
          </a:p>
          <a:p>
            <a:pPr marL="0" indent="0">
              <a:buNone/>
            </a:pPr>
            <a:r>
              <a:rPr lang="en-US" sz="2800" dirty="0"/>
              <a:t>		</a:t>
            </a:r>
          </a:p>
        </p:txBody>
      </p:sp>
    </p:spTree>
    <p:extLst>
      <p:ext uri="{BB962C8B-B14F-4D97-AF65-F5344CB8AC3E}">
        <p14:creationId xmlns:p14="http://schemas.microsoft.com/office/powerpoint/2010/main" val="28156310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BBA3-9B00-4A34-9131-A7C263718656}"/>
              </a:ext>
            </a:extLst>
          </p:cNvPr>
          <p:cNvSpPr>
            <a:spLocks noGrp="1"/>
          </p:cNvSpPr>
          <p:nvPr>
            <p:ph type="title"/>
          </p:nvPr>
        </p:nvSpPr>
        <p:spPr>
          <a:xfrm>
            <a:off x="365760" y="228600"/>
            <a:ext cx="11322304" cy="990600"/>
          </a:xfrm>
        </p:spPr>
        <p:txBody>
          <a:bodyPr>
            <a:normAutofit/>
          </a:bodyPr>
          <a:lstStyle/>
          <a:p>
            <a:r>
              <a:rPr lang="en-US" sz="4800" b="1" dirty="0">
                <a:solidFill>
                  <a:srgbClr val="C00000"/>
                </a:solidFill>
              </a:rPr>
              <a:t>Another Example</a:t>
            </a:r>
          </a:p>
        </p:txBody>
      </p:sp>
      <p:sp>
        <p:nvSpPr>
          <p:cNvPr id="3" name="Content Placeholder 2">
            <a:extLst>
              <a:ext uri="{FF2B5EF4-FFF2-40B4-BE49-F238E27FC236}">
                <a16:creationId xmlns:a16="http://schemas.microsoft.com/office/drawing/2014/main" id="{8EE5DBC6-1FD2-400C-A46E-C681FB4A8D5C}"/>
              </a:ext>
            </a:extLst>
          </p:cNvPr>
          <p:cNvSpPr>
            <a:spLocks noGrp="1"/>
          </p:cNvSpPr>
          <p:nvPr>
            <p:ph sz="quarter" idx="1"/>
          </p:nvPr>
        </p:nvSpPr>
        <p:spPr>
          <a:xfrm>
            <a:off x="1290320" y="1876424"/>
            <a:ext cx="9489440" cy="4219575"/>
          </a:xfrm>
        </p:spPr>
        <p:txBody>
          <a:bodyPr>
            <a:normAutofit/>
          </a:bodyPr>
          <a:lstStyle/>
          <a:p>
            <a:pPr marL="0" indent="0">
              <a:spcBef>
                <a:spcPts val="0"/>
              </a:spcBef>
              <a:spcAft>
                <a:spcPts val="600"/>
              </a:spcAft>
              <a:buNone/>
            </a:pPr>
            <a:r>
              <a:rPr lang="en-US" sz="4000" dirty="0"/>
              <a:t>My goal with this example is to get students to think about constitutional restraints on bureaucrats’ power.</a:t>
            </a:r>
          </a:p>
        </p:txBody>
      </p:sp>
    </p:spTree>
    <p:extLst>
      <p:ext uri="{BB962C8B-B14F-4D97-AF65-F5344CB8AC3E}">
        <p14:creationId xmlns:p14="http://schemas.microsoft.com/office/powerpoint/2010/main" val="1801901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13E86-6A3C-433B-B0AB-262A87A4D419}"/>
              </a:ext>
            </a:extLst>
          </p:cNvPr>
          <p:cNvSpPr>
            <a:spLocks noGrp="1"/>
          </p:cNvSpPr>
          <p:nvPr>
            <p:ph type="title"/>
          </p:nvPr>
        </p:nvSpPr>
        <p:spPr/>
        <p:txBody>
          <a:bodyPr>
            <a:normAutofit fontScale="90000"/>
          </a:bodyPr>
          <a:lstStyle/>
          <a:p>
            <a:r>
              <a:rPr lang="en-US" b="1" dirty="0"/>
              <a:t>POLL EVERYWHERE: </a:t>
            </a:r>
            <a:r>
              <a:rPr lang="en-US" sz="4000" b="1" dirty="0">
                <a:solidFill>
                  <a:srgbClr val="C00000"/>
                </a:solidFill>
              </a:rPr>
              <a:t>Which is the larger constitutional restraint on bureaucrats’ power?</a:t>
            </a:r>
          </a:p>
        </p:txBody>
      </p:sp>
      <p:sp>
        <p:nvSpPr>
          <p:cNvPr id="3" name="Content Placeholder 2">
            <a:extLst>
              <a:ext uri="{FF2B5EF4-FFF2-40B4-BE49-F238E27FC236}">
                <a16:creationId xmlns:a16="http://schemas.microsoft.com/office/drawing/2014/main" id="{CB6D6483-EF99-46BB-B9F1-18E20C3F6CE5}"/>
              </a:ext>
            </a:extLst>
          </p:cNvPr>
          <p:cNvSpPr>
            <a:spLocks noGrp="1"/>
          </p:cNvSpPr>
          <p:nvPr>
            <p:ph sz="quarter" idx="1"/>
          </p:nvPr>
        </p:nvSpPr>
        <p:spPr>
          <a:xfrm>
            <a:off x="1270000" y="1981200"/>
            <a:ext cx="9875520" cy="4114800"/>
          </a:xfrm>
        </p:spPr>
        <p:txBody>
          <a:bodyPr>
            <a:normAutofit fontScale="92500"/>
          </a:bodyPr>
          <a:lstStyle/>
          <a:p>
            <a:pPr marL="514350" indent="-514350">
              <a:buAutoNum type="arabicPeriod"/>
            </a:pPr>
            <a:r>
              <a:rPr lang="en-US" sz="3600" dirty="0"/>
              <a:t>Congress’s constitutional authority over programs and funding</a:t>
            </a:r>
          </a:p>
          <a:p>
            <a:pPr marL="514350" indent="-514350">
              <a:buFont typeface="Wingdings"/>
              <a:buAutoNum type="arabicPeriod"/>
            </a:pPr>
            <a:r>
              <a:rPr lang="en-US" sz="3600" dirty="0"/>
              <a:t>President’s constitutional authority as Chief Executive, which places the president at the head of all federal agencies and gives president the power to appoint all agency heads (e.g., Secretary of Defense).</a:t>
            </a:r>
          </a:p>
          <a:p>
            <a:pPr marL="514350" indent="-514350">
              <a:buFont typeface="Wingdings"/>
              <a:buAutoNum type="arabicPeriod"/>
            </a:pPr>
            <a:r>
              <a:rPr lang="en-US" sz="3600" dirty="0"/>
              <a:t>Not sure</a:t>
            </a:r>
          </a:p>
        </p:txBody>
      </p:sp>
    </p:spTree>
    <p:extLst>
      <p:ext uri="{BB962C8B-B14F-4D97-AF65-F5344CB8AC3E}">
        <p14:creationId xmlns:p14="http://schemas.microsoft.com/office/powerpoint/2010/main" val="1924682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1A4C9-FBCB-4C07-9457-8631C4104D55}"/>
              </a:ext>
            </a:extLst>
          </p:cNvPr>
          <p:cNvSpPr>
            <a:spLocks noGrp="1"/>
          </p:cNvSpPr>
          <p:nvPr>
            <p:ph type="title"/>
          </p:nvPr>
        </p:nvSpPr>
        <p:spPr/>
        <p:txBody>
          <a:bodyPr>
            <a:normAutofit fontScale="90000"/>
          </a:bodyPr>
          <a:lstStyle/>
          <a:p>
            <a:r>
              <a:rPr lang="en-US" b="1" dirty="0"/>
              <a:t>POLL EVERYWHERE: </a:t>
            </a:r>
            <a:r>
              <a:rPr lang="en-US" sz="4400" dirty="0">
                <a:solidFill>
                  <a:srgbClr val="C00000"/>
                </a:solidFill>
              </a:rPr>
              <a:t>Which is the larger constraint on bureaucrats’ power?</a:t>
            </a:r>
          </a:p>
        </p:txBody>
      </p:sp>
      <p:graphicFrame>
        <p:nvGraphicFramePr>
          <p:cNvPr id="6" name="Content Placeholder 5">
            <a:extLst>
              <a:ext uri="{FF2B5EF4-FFF2-40B4-BE49-F238E27FC236}">
                <a16:creationId xmlns:a16="http://schemas.microsoft.com/office/drawing/2014/main" id="{8A73D86E-D011-490C-BA28-0A84531CBE04}"/>
              </a:ext>
            </a:extLst>
          </p:cNvPr>
          <p:cNvGraphicFramePr>
            <a:graphicFrameLocks noGrp="1"/>
          </p:cNvGraphicFramePr>
          <p:nvPr>
            <p:ph sz="quarter" idx="1"/>
            <p:extLst>
              <p:ext uri="{D42A27DB-BD31-4B8C-83A1-F6EECF244321}">
                <p14:modId xmlns:p14="http://schemas.microsoft.com/office/powerpoint/2010/main" val="2388324954"/>
              </p:ext>
            </p:extLst>
          </p:nvPr>
        </p:nvGraphicFramePr>
        <p:xfrm>
          <a:off x="817563" y="1600200"/>
          <a:ext cx="5857557"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C28FAB43-5E4F-4219-9380-77600758A7FD}"/>
              </a:ext>
            </a:extLst>
          </p:cNvPr>
          <p:cNvSpPr/>
          <p:nvPr/>
        </p:nvSpPr>
        <p:spPr>
          <a:xfrm>
            <a:off x="7325360" y="2072641"/>
            <a:ext cx="4409440" cy="39630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Classroom management:</a:t>
            </a:r>
          </a:p>
          <a:p>
            <a:pPr marL="240030" marR="0" lvl="0" indent="-240030" algn="l" defTabSz="914400" rtl="0" eaLnBrk="1" fontAlgn="auto" latinLnBrk="0" hangingPunct="1">
              <a:lnSpc>
                <a:spcPct val="100000"/>
              </a:lnSpc>
              <a:spcBef>
                <a:spcPts val="525"/>
              </a:spcBef>
              <a:spcAft>
                <a:spcPts val="0"/>
              </a:spcAft>
              <a:buClr>
                <a:srgbClr val="C00000"/>
              </a:buClr>
              <a:buSzPct val="60000"/>
              <a:buFont typeface="Wingdings"/>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This question is suited to an alternative way of getting students to participate.</a:t>
            </a:r>
          </a:p>
          <a:p>
            <a:pPr marL="240030" marR="0" lvl="0" indent="-240030" algn="l" defTabSz="914400" rtl="0" eaLnBrk="1" fontAlgn="auto" latinLnBrk="0" hangingPunct="1">
              <a:lnSpc>
                <a:spcPct val="100000"/>
              </a:lnSpc>
              <a:spcBef>
                <a:spcPts val="525"/>
              </a:spcBef>
              <a:spcAft>
                <a:spcPts val="0"/>
              </a:spcAft>
              <a:buClr>
                <a:srgbClr val="C00000"/>
              </a:buClr>
              <a:buSzPct val="60000"/>
              <a:buFont typeface="Wingdings"/>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Have students form into small groups consisting of those sitting close to them and ask them to discuss the pros and cons of the alternatives.</a:t>
            </a:r>
          </a:p>
          <a:p>
            <a:pPr marL="240030" marR="0" lvl="0" indent="-240030" algn="l" defTabSz="914400" rtl="0" eaLnBrk="1" fontAlgn="auto" latinLnBrk="0" hangingPunct="1">
              <a:lnSpc>
                <a:spcPct val="100000"/>
              </a:lnSpc>
              <a:spcBef>
                <a:spcPts val="525"/>
              </a:spcBef>
              <a:spcAft>
                <a:spcPts val="0"/>
              </a:spcAft>
              <a:buClr>
                <a:srgbClr val="C00000"/>
              </a:buClr>
              <a:buSzPct val="60000"/>
              <a:buFont typeface="Wingdings"/>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After roughly five minutes, either </a:t>
            </a:r>
          </a:p>
          <a:p>
            <a:pPr marL="480060" marR="0" lvl="1" indent="-205740" algn="l" defTabSz="914400" rtl="0" eaLnBrk="1" fontAlgn="auto" latinLnBrk="0" hangingPunct="1">
              <a:lnSpc>
                <a:spcPct val="100000"/>
              </a:lnSpc>
              <a:spcBef>
                <a:spcPts val="413"/>
              </a:spcBef>
              <a:spcAft>
                <a:spcPts val="0"/>
              </a:spcAft>
              <a:buClr>
                <a:srgbClr val="002060"/>
              </a:buClr>
              <a:buSzPct val="70000"/>
              <a:buFont typeface="Wingdings 2"/>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1) open the discussion to the full class before repolling or </a:t>
            </a:r>
          </a:p>
          <a:p>
            <a:pPr marL="480060" marR="0" lvl="1" indent="-205740" algn="l" defTabSz="914400" rtl="0" eaLnBrk="1" fontAlgn="auto" latinLnBrk="0" hangingPunct="1">
              <a:lnSpc>
                <a:spcPct val="100000"/>
              </a:lnSpc>
              <a:spcBef>
                <a:spcPts val="413"/>
              </a:spcBef>
              <a:spcAft>
                <a:spcPts val="0"/>
              </a:spcAft>
              <a:buClr>
                <a:srgbClr val="002060"/>
              </a:buClr>
              <a:buSzPct val="70000"/>
              <a:buFont typeface="Wingdings 2"/>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2) repoll immediately. </a:t>
            </a:r>
          </a:p>
          <a:p>
            <a:pPr algn="ctr"/>
            <a:endParaRPr lang="en-US" b="1" dirty="0">
              <a:solidFill>
                <a:schemeClr val="tx1"/>
              </a:solidFill>
            </a:endParaRPr>
          </a:p>
          <a:p>
            <a:pPr algn="ctr"/>
            <a:endParaRPr lang="en-US" dirty="0"/>
          </a:p>
        </p:txBody>
      </p:sp>
    </p:spTree>
    <p:extLst>
      <p:ext uri="{BB962C8B-B14F-4D97-AF65-F5344CB8AC3E}">
        <p14:creationId xmlns:p14="http://schemas.microsoft.com/office/powerpoint/2010/main" val="2845845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C22C8-E0D4-4587-960E-FC9D421C1A25}"/>
              </a:ext>
            </a:extLst>
          </p:cNvPr>
          <p:cNvSpPr>
            <a:spLocks noGrp="1"/>
          </p:cNvSpPr>
          <p:nvPr>
            <p:ph type="title"/>
          </p:nvPr>
        </p:nvSpPr>
        <p:spPr/>
        <p:txBody>
          <a:bodyPr>
            <a:normAutofit/>
          </a:bodyPr>
          <a:lstStyle/>
          <a:p>
            <a:r>
              <a:rPr lang="en-US" sz="4400" b="1" dirty="0">
                <a:solidFill>
                  <a:srgbClr val="C00000"/>
                </a:solidFill>
              </a:rPr>
              <a:t>The Major Constraint on Bureaucracy</a:t>
            </a:r>
          </a:p>
        </p:txBody>
      </p:sp>
      <p:sp>
        <p:nvSpPr>
          <p:cNvPr id="3" name="Content Placeholder 2">
            <a:extLst>
              <a:ext uri="{FF2B5EF4-FFF2-40B4-BE49-F238E27FC236}">
                <a16:creationId xmlns:a16="http://schemas.microsoft.com/office/drawing/2014/main" id="{4D7B41D3-CD64-4EC5-88D5-C0FD9492E1D3}"/>
              </a:ext>
            </a:extLst>
          </p:cNvPr>
          <p:cNvSpPr>
            <a:spLocks noGrp="1"/>
          </p:cNvSpPr>
          <p:nvPr>
            <p:ph idx="1"/>
          </p:nvPr>
        </p:nvSpPr>
        <p:spPr>
          <a:xfrm>
            <a:off x="609600" y="1635759"/>
            <a:ext cx="11366736" cy="4688841"/>
          </a:xfrm>
        </p:spPr>
        <p:txBody>
          <a:bodyPr>
            <a:noAutofit/>
          </a:bodyPr>
          <a:lstStyle/>
          <a:p>
            <a:r>
              <a:rPr lang="en-US" sz="2800" b="1" dirty="0"/>
              <a:t>Although the president is chief executive, Congress has stronger tools through which to control the bureaucracy</a:t>
            </a:r>
            <a:r>
              <a:rPr lang="en-US" sz="2800" dirty="0"/>
              <a:t>, e.g.,</a:t>
            </a:r>
          </a:p>
          <a:p>
            <a:r>
              <a:rPr lang="en-US" sz="2800" dirty="0"/>
              <a:t>	- No agency or major program can exist unless authorized by Congress</a:t>
            </a:r>
            <a:br>
              <a:rPr lang="en-US" sz="2800" dirty="0"/>
            </a:br>
            <a:r>
              <a:rPr lang="en-US" sz="2800" dirty="0"/>
              <a:t>	- Congress determines the funding that will be granted to each agency 	and agency 	program</a:t>
            </a:r>
            <a:br>
              <a:rPr lang="en-US" sz="2800" dirty="0"/>
            </a:br>
            <a:r>
              <a:rPr lang="en-US" sz="2800" dirty="0"/>
              <a:t>	- Congress can kill or modify an agency’s program</a:t>
            </a:r>
            <a:br>
              <a:rPr lang="en-US" sz="2800" dirty="0"/>
            </a:br>
            <a:r>
              <a:rPr lang="en-US" sz="2800" dirty="0"/>
              <a:t>	- Through oversight hearings, Congress can question bureaucrats and 	demand compliance with the law</a:t>
            </a:r>
            <a:br>
              <a:rPr lang="en-US" sz="2800" dirty="0"/>
            </a:br>
            <a:r>
              <a:rPr lang="en-US" sz="2800" dirty="0"/>
              <a:t>	- Through its Government Accountability Office (GAO), Congress 	tracks agency spending and program implementation to ensure that they 	comply with congressional authorizations.</a:t>
            </a:r>
            <a:br>
              <a:rPr lang="en-US" sz="2800" dirty="0"/>
            </a:br>
            <a:r>
              <a:rPr lang="en-US" sz="2800" dirty="0"/>
              <a:t>	</a:t>
            </a:r>
          </a:p>
        </p:txBody>
      </p:sp>
      <p:sp>
        <p:nvSpPr>
          <p:cNvPr id="5" name="Slide Number Placeholder 4">
            <a:extLst>
              <a:ext uri="{FF2B5EF4-FFF2-40B4-BE49-F238E27FC236}">
                <a16:creationId xmlns:a16="http://schemas.microsoft.com/office/drawing/2014/main" id="{D99EDDCE-8589-4EFE-B49F-2B25FA701729}"/>
              </a:ext>
            </a:extLst>
          </p:cNvPr>
          <p:cNvSpPr>
            <a:spLocks noGrp="1"/>
          </p:cNvSpPr>
          <p:nvPr>
            <p:ph type="sldNum" sz="quarter" idx="12"/>
          </p:nvPr>
        </p:nvSpPr>
        <p:spPr/>
        <p:txBody>
          <a:bodyPr>
            <a:normAutofit lnSpcReduction="10000"/>
          </a:bodyPr>
          <a:lstStyle/>
          <a:p>
            <a:fld id="{20BC5037-A240-4F61-9152-036A0AF9E395}" type="slidenum">
              <a:rPr lang="en-US" smtClean="0"/>
              <a:t>33</a:t>
            </a:fld>
            <a:endParaRPr lang="en-US"/>
          </a:p>
        </p:txBody>
      </p:sp>
    </p:spTree>
    <p:extLst>
      <p:ext uri="{BB962C8B-B14F-4D97-AF65-F5344CB8AC3E}">
        <p14:creationId xmlns:p14="http://schemas.microsoft.com/office/powerpoint/2010/main" val="2977049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BBA3-9B00-4A34-9131-A7C263718656}"/>
              </a:ext>
            </a:extLst>
          </p:cNvPr>
          <p:cNvSpPr>
            <a:spLocks noGrp="1"/>
          </p:cNvSpPr>
          <p:nvPr>
            <p:ph type="title"/>
          </p:nvPr>
        </p:nvSpPr>
        <p:spPr/>
        <p:txBody>
          <a:bodyPr>
            <a:normAutofit/>
          </a:bodyPr>
          <a:lstStyle/>
          <a:p>
            <a:r>
              <a:rPr lang="en-US" b="1" dirty="0">
                <a:solidFill>
                  <a:srgbClr val="C00000"/>
                </a:solidFill>
              </a:rPr>
              <a:t>Another Use of Poll Everywhere: In-Class Debate</a:t>
            </a:r>
          </a:p>
        </p:txBody>
      </p:sp>
      <p:sp>
        <p:nvSpPr>
          <p:cNvPr id="3" name="Content Placeholder 2">
            <a:extLst>
              <a:ext uri="{FF2B5EF4-FFF2-40B4-BE49-F238E27FC236}">
                <a16:creationId xmlns:a16="http://schemas.microsoft.com/office/drawing/2014/main" id="{8EE5DBC6-1FD2-400C-A46E-C681FB4A8D5C}"/>
              </a:ext>
            </a:extLst>
          </p:cNvPr>
          <p:cNvSpPr>
            <a:spLocks noGrp="1"/>
          </p:cNvSpPr>
          <p:nvPr>
            <p:ph sz="quarter" idx="1"/>
          </p:nvPr>
        </p:nvSpPr>
        <p:spPr>
          <a:xfrm>
            <a:off x="816864" y="1876424"/>
            <a:ext cx="10871200" cy="4412616"/>
          </a:xfrm>
        </p:spPr>
        <p:txBody>
          <a:bodyPr>
            <a:normAutofit fontScale="85000" lnSpcReduction="20000"/>
          </a:bodyPr>
          <a:lstStyle/>
          <a:p>
            <a:pPr marL="0" indent="0">
              <a:spcBef>
                <a:spcPts val="0"/>
              </a:spcBef>
              <a:spcAft>
                <a:spcPts val="600"/>
              </a:spcAft>
              <a:buNone/>
            </a:pPr>
            <a:r>
              <a:rPr lang="en-US" sz="3200" dirty="0"/>
              <a:t>If there’s extra time, I use Poll Everywhere to stage an in-class debate. </a:t>
            </a:r>
          </a:p>
          <a:p>
            <a:pPr marL="0" indent="0">
              <a:spcBef>
                <a:spcPts val="0"/>
              </a:spcBef>
              <a:spcAft>
                <a:spcPts val="600"/>
              </a:spcAft>
              <a:buNone/>
            </a:pPr>
            <a:r>
              <a:rPr lang="en-US" sz="3200" dirty="0"/>
              <a:t>For the class debate, I don’t suggest that there’s a “right answer,” but I do indicate that there are weak arguments (opinions that lack reference to values or empirical evidence) and strong arguments (those that stem from a clearly stated value and/or are backed by empirical evidence).</a:t>
            </a:r>
          </a:p>
          <a:p>
            <a:pPr marL="0" indent="0">
              <a:spcBef>
                <a:spcPts val="0"/>
              </a:spcBef>
              <a:spcAft>
                <a:spcPts val="600"/>
              </a:spcAft>
              <a:buNone/>
            </a:pPr>
            <a:endParaRPr lang="en-US" sz="3200" dirty="0"/>
          </a:p>
          <a:p>
            <a:pPr marL="0" indent="0">
              <a:spcBef>
                <a:spcPts val="0"/>
              </a:spcBef>
              <a:spcAft>
                <a:spcPts val="600"/>
              </a:spcAft>
              <a:buNone/>
            </a:pPr>
            <a:r>
              <a:rPr lang="en-US" sz="3200" dirty="0"/>
              <a:t>In my session on public opinion, for example, the in-class debate centers on the question of gun control versus gun rights.</a:t>
            </a:r>
          </a:p>
          <a:p>
            <a:pPr marL="0" indent="0">
              <a:spcBef>
                <a:spcPts val="0"/>
              </a:spcBef>
              <a:spcAft>
                <a:spcPts val="600"/>
              </a:spcAft>
              <a:buNone/>
            </a:pPr>
            <a:endParaRPr lang="en-US" sz="3200" dirty="0"/>
          </a:p>
          <a:p>
            <a:pPr marL="0" indent="0">
              <a:spcBef>
                <a:spcPts val="0"/>
              </a:spcBef>
              <a:spcAft>
                <a:spcPts val="600"/>
              </a:spcAft>
              <a:buNone/>
            </a:pPr>
            <a:r>
              <a:rPr lang="en-US" sz="3200" dirty="0"/>
              <a:t>I typically reserve about 10 minutes at the end of the class session for an in-class debate.</a:t>
            </a:r>
          </a:p>
        </p:txBody>
      </p:sp>
    </p:spTree>
    <p:extLst>
      <p:ext uri="{BB962C8B-B14F-4D97-AF65-F5344CB8AC3E}">
        <p14:creationId xmlns:p14="http://schemas.microsoft.com/office/powerpoint/2010/main" val="1392874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54735-4A8B-4C75-BA3D-EEBC2EB89050}"/>
              </a:ext>
            </a:extLst>
          </p:cNvPr>
          <p:cNvSpPr>
            <a:spLocks noGrp="1"/>
          </p:cNvSpPr>
          <p:nvPr>
            <p:ph type="title"/>
          </p:nvPr>
        </p:nvSpPr>
        <p:spPr/>
        <p:txBody>
          <a:bodyPr>
            <a:noAutofit/>
          </a:bodyPr>
          <a:lstStyle/>
          <a:p>
            <a:r>
              <a:rPr lang="en-US" b="1" dirty="0">
                <a:solidFill>
                  <a:srgbClr val="C00000"/>
                </a:solidFill>
              </a:rPr>
              <a:t>In-Class Bureaucracy Debate –</a:t>
            </a:r>
            <a:br>
              <a:rPr lang="en-US" b="1" dirty="0">
                <a:solidFill>
                  <a:srgbClr val="C00000"/>
                </a:solidFill>
              </a:rPr>
            </a:br>
            <a:r>
              <a:rPr lang="en-US" b="1" dirty="0">
                <a:solidFill>
                  <a:srgbClr val="C00000"/>
                </a:solidFill>
              </a:rPr>
              <a:t>The Deep State Theory</a:t>
            </a:r>
          </a:p>
        </p:txBody>
      </p:sp>
      <p:sp>
        <p:nvSpPr>
          <p:cNvPr id="3" name="Content Placeholder 2">
            <a:extLst>
              <a:ext uri="{FF2B5EF4-FFF2-40B4-BE49-F238E27FC236}">
                <a16:creationId xmlns:a16="http://schemas.microsoft.com/office/drawing/2014/main" id="{CC73C180-0213-43C5-B965-B06FA8FD2D4F}"/>
              </a:ext>
            </a:extLst>
          </p:cNvPr>
          <p:cNvSpPr>
            <a:spLocks noGrp="1"/>
          </p:cNvSpPr>
          <p:nvPr>
            <p:ph sz="quarter" idx="1"/>
          </p:nvPr>
        </p:nvSpPr>
        <p:spPr>
          <a:xfrm>
            <a:off x="1422400" y="2042160"/>
            <a:ext cx="9408160" cy="4318000"/>
          </a:xfrm>
        </p:spPr>
        <p:txBody>
          <a:bodyPr>
            <a:noAutofit/>
          </a:bodyPr>
          <a:lstStyle/>
          <a:p>
            <a:pPr marL="0" indent="0">
              <a:buNone/>
            </a:pPr>
            <a:r>
              <a:rPr lang="en-US" sz="2800" dirty="0"/>
              <a:t>The “Deep State Theory” holds that a set of unelected bureaucrats (particularly those in the defense, intelligence, and justice agencies) </a:t>
            </a:r>
            <a:r>
              <a:rPr lang="en-US" sz="2800" b="1" dirty="0"/>
              <a:t>secretly conspire </a:t>
            </a:r>
            <a:r>
              <a:rPr lang="en-US" sz="2800" dirty="0"/>
              <a:t>to control and manipulate national policy. When they disagree with the president over policy, they are said to engage in a </a:t>
            </a:r>
            <a:r>
              <a:rPr lang="en-US" sz="2800" b="1" dirty="0"/>
              <a:t>coordinated effort </a:t>
            </a:r>
            <a:r>
              <a:rPr lang="en-US" sz="2800" dirty="0"/>
              <a:t>to thwart it – for example, by ignoring or delaying presidential orders, leaking information to the news media, and encouraging prominent leaders outside of government to act as proxies in attacking the president’s policy.</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br>
              <a:rPr lang="en-US" sz="2800" dirty="0">
                <a:effectLst/>
                <a:latin typeface="Calibri" panose="020F0502020204030204" pitchFamily="34" charset="0"/>
                <a:ea typeface="Calibri" panose="020F0502020204030204" pitchFamily="34" charset="0"/>
                <a:cs typeface="Times New Roman" panose="02020603050405020304" pitchFamily="18" charset="0"/>
              </a:rPr>
            </a:br>
            <a:endParaRPr lang="en-US" sz="2800" dirty="0"/>
          </a:p>
        </p:txBody>
      </p:sp>
    </p:spTree>
    <p:extLst>
      <p:ext uri="{BB962C8B-B14F-4D97-AF65-F5344CB8AC3E}">
        <p14:creationId xmlns:p14="http://schemas.microsoft.com/office/powerpoint/2010/main" val="2757120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81281" y="858838"/>
            <a:ext cx="11623040" cy="1315719"/>
          </a:xfrm>
        </p:spPr>
        <p:txBody>
          <a:bodyPr>
            <a:noAutofit/>
          </a:bodyPr>
          <a:lstStyle/>
          <a:p>
            <a:pPr>
              <a:lnSpc>
                <a:spcPct val="107000"/>
              </a:lnSpc>
              <a:spcBef>
                <a:spcPts val="0"/>
              </a:spcBef>
              <a:spcAft>
                <a:spcPts val="800"/>
              </a:spcAft>
            </a:pPr>
            <a:r>
              <a:rPr lang="en-US" b="1" dirty="0"/>
              <a:t>POLL EVERYWHERE:</a:t>
            </a:r>
            <a:r>
              <a:rPr lang="en-US" dirty="0"/>
              <a:t> </a:t>
            </a:r>
            <a:r>
              <a:rPr lang="en-US" dirty="0">
                <a:solidFill>
                  <a:srgbClr val="C00000"/>
                </a:solidFill>
              </a:rPr>
              <a:t>Does the Deep State . . . ?</a:t>
            </a:r>
            <a:br>
              <a:rPr lang="en-US" dirty="0">
                <a:solidFill>
                  <a:srgbClr val="C00000"/>
                </a:solidFill>
              </a:rPr>
            </a:br>
            <a:br>
              <a:rPr lang="en-US" dirty="0"/>
            </a:br>
            <a:r>
              <a:rPr lang="en-US" dirty="0">
                <a:effectLst/>
                <a:latin typeface="Calibri" panose="020F0502020204030204" pitchFamily="34" charset="0"/>
                <a:ea typeface="Calibri" panose="020F0502020204030204" pitchFamily="34" charset="0"/>
                <a:cs typeface="Times New Roman" panose="02020603050405020304" pitchFamily="18" charset="0"/>
              </a:rPr>
              <a:t> </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9600" y="2113279"/>
            <a:ext cx="7559675" cy="4211319"/>
          </a:xfrm>
        </p:spPr>
        <p:txBody>
          <a:bodyPr>
            <a:normAutofit/>
          </a:bodyPr>
          <a:lstStyle/>
          <a:p>
            <a:pPr marL="0" indent="0">
              <a:buNone/>
            </a:pPr>
            <a:endParaRPr lang="en-US" sz="3200" dirty="0">
              <a:solidFill>
                <a:srgbClr val="C00000"/>
              </a:solidFill>
            </a:endParaRPr>
          </a:p>
          <a:p>
            <a:pPr marL="0" indent="0">
              <a:buNone/>
            </a:pPr>
            <a:r>
              <a:rPr lang="en-US" sz="3200" dirty="0"/>
              <a:t>	</a:t>
            </a:r>
            <a:r>
              <a:rPr lang="en-US" sz="3600" dirty="0"/>
              <a:t>1. Definitely or probably exist</a:t>
            </a:r>
          </a:p>
          <a:p>
            <a:pPr marL="0" indent="0">
              <a:buNone/>
            </a:pPr>
            <a:r>
              <a:rPr lang="en-US" sz="3600" dirty="0"/>
              <a:t>	2. Definitely or probably not exist</a:t>
            </a:r>
          </a:p>
          <a:p>
            <a:pPr marL="0" indent="0">
              <a:buNone/>
            </a:pPr>
            <a:r>
              <a:rPr lang="en-US" sz="3600" dirty="0"/>
              <a:t>	3. Not sure</a:t>
            </a:r>
          </a:p>
          <a:p>
            <a:endParaRPr lang="en-US" sz="3200"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lnSpcReduction="10000"/>
          </a:bodyPr>
          <a:lstStyle/>
          <a:p>
            <a:fld id="{20BC5037-A240-4F61-9152-036A0AF9E395}" type="slidenum">
              <a:rPr lang="en-US" smtClean="0"/>
              <a:t>36</a:t>
            </a:fld>
            <a:endParaRPr lang="en-US"/>
          </a:p>
        </p:txBody>
      </p:sp>
    </p:spTree>
    <p:extLst>
      <p:ext uri="{BB962C8B-B14F-4D97-AF65-F5344CB8AC3E}">
        <p14:creationId xmlns:p14="http://schemas.microsoft.com/office/powerpoint/2010/main" val="3182463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5B75D-7982-435F-8C0F-C0A473A5A0E2}"/>
              </a:ext>
            </a:extLst>
          </p:cNvPr>
          <p:cNvSpPr>
            <a:spLocks noGrp="1"/>
          </p:cNvSpPr>
          <p:nvPr>
            <p:ph type="title"/>
          </p:nvPr>
        </p:nvSpPr>
        <p:spPr/>
        <p:txBody>
          <a:bodyPr>
            <a:normAutofit/>
          </a:bodyPr>
          <a:lstStyle/>
          <a:p>
            <a:r>
              <a:rPr lang="en-US" sz="4000" b="1" dirty="0">
                <a:solidFill>
                  <a:srgbClr val="C00000"/>
                </a:solidFill>
              </a:rPr>
              <a:t>When staging an in-class debate</a:t>
            </a:r>
          </a:p>
        </p:txBody>
      </p:sp>
      <p:sp>
        <p:nvSpPr>
          <p:cNvPr id="3" name="Content Placeholder 2">
            <a:extLst>
              <a:ext uri="{FF2B5EF4-FFF2-40B4-BE49-F238E27FC236}">
                <a16:creationId xmlns:a16="http://schemas.microsoft.com/office/drawing/2014/main" id="{F0499A66-A327-41D1-8E9B-40BAECD6C02A}"/>
              </a:ext>
            </a:extLst>
          </p:cNvPr>
          <p:cNvSpPr>
            <a:spLocks noGrp="1"/>
          </p:cNvSpPr>
          <p:nvPr>
            <p:ph sz="quarter" idx="1"/>
          </p:nvPr>
        </p:nvSpPr>
        <p:spPr>
          <a:xfrm>
            <a:off x="816864" y="1757680"/>
            <a:ext cx="10871200" cy="4612640"/>
          </a:xfrm>
        </p:spPr>
        <p:txBody>
          <a:bodyPr>
            <a:normAutofit lnSpcReduction="10000"/>
          </a:bodyPr>
          <a:lstStyle/>
          <a:p>
            <a:pPr marL="0" indent="0">
              <a:buNone/>
            </a:pPr>
            <a:r>
              <a:rPr lang="en-US" sz="3200" dirty="0"/>
              <a:t>I poll the students at the start and then again at the end of the debate to see if opinions shifted as a result of what students heard during the debate.</a:t>
            </a:r>
          </a:p>
          <a:p>
            <a:pPr marL="0" indent="0">
              <a:buNone/>
            </a:pPr>
            <a:endParaRPr lang="en-US" sz="3200" dirty="0"/>
          </a:p>
          <a:p>
            <a:pPr marL="0" indent="0">
              <a:buNone/>
            </a:pPr>
            <a:r>
              <a:rPr lang="en-US" sz="3200" dirty="0"/>
              <a:t>If there’s been a noticeable shift in opinion, I ask students what they heard that led them to change their mind.</a:t>
            </a:r>
          </a:p>
          <a:p>
            <a:pPr marL="0" indent="0">
              <a:buNone/>
            </a:pPr>
            <a:endParaRPr lang="en-US" sz="3200" dirty="0"/>
          </a:p>
          <a:p>
            <a:pPr marL="0" indent="0">
              <a:buNone/>
            </a:pPr>
            <a:r>
              <a:rPr lang="en-US" sz="3200" dirty="0"/>
              <a:t>At the end of the debate, I typically show students a slide that shows Americans’ opinions on the debate question.</a:t>
            </a:r>
          </a:p>
        </p:txBody>
      </p:sp>
    </p:spTree>
    <p:extLst>
      <p:ext uri="{BB962C8B-B14F-4D97-AF65-F5344CB8AC3E}">
        <p14:creationId xmlns:p14="http://schemas.microsoft.com/office/powerpoint/2010/main" val="2023626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203200"/>
            <a:ext cx="11277600" cy="1793239"/>
          </a:xfrm>
        </p:spPr>
        <p:txBody>
          <a:bodyPr>
            <a:normAutofit/>
          </a:bodyPr>
          <a:lstStyle/>
          <a:p>
            <a:r>
              <a:rPr lang="en-US" sz="4000" b="1" dirty="0">
                <a:solidFill>
                  <a:srgbClr val="C00000"/>
                </a:solidFill>
              </a:rPr>
              <a:t>Americans’ opinions on the </a:t>
            </a:r>
            <a:br>
              <a:rPr lang="en-US" sz="4000" b="1" dirty="0">
                <a:solidFill>
                  <a:srgbClr val="C00000"/>
                </a:solidFill>
              </a:rPr>
            </a:br>
            <a:r>
              <a:rPr lang="en-US" sz="4000" b="1" dirty="0">
                <a:solidFill>
                  <a:srgbClr val="C00000"/>
                </a:solidFill>
              </a:rPr>
              <a:t>likelihood of a Deep State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517364908"/>
              </p:ext>
            </p:extLst>
          </p:nvPr>
        </p:nvGraphicFramePr>
        <p:xfrm>
          <a:off x="1087120" y="1590040"/>
          <a:ext cx="1022096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38</a:t>
            </a:fld>
            <a:endParaRPr lang="en-US"/>
          </a:p>
        </p:txBody>
      </p:sp>
      <p:sp>
        <p:nvSpPr>
          <p:cNvPr id="3" name="TextBox 2">
            <a:extLst>
              <a:ext uri="{FF2B5EF4-FFF2-40B4-BE49-F238E27FC236}">
                <a16:creationId xmlns:a16="http://schemas.microsoft.com/office/drawing/2014/main" id="{03590AA4-E962-4298-9B86-080FA3314DB5}"/>
              </a:ext>
            </a:extLst>
          </p:cNvPr>
          <p:cNvSpPr txBox="1"/>
          <p:nvPr/>
        </p:nvSpPr>
        <p:spPr>
          <a:xfrm>
            <a:off x="457200" y="6014720"/>
            <a:ext cx="2650213" cy="369332"/>
          </a:xfrm>
          <a:prstGeom prst="rect">
            <a:avLst/>
          </a:prstGeom>
          <a:noFill/>
        </p:spPr>
        <p:txBody>
          <a:bodyPr wrap="none" rtlCol="0">
            <a:spAutoFit/>
          </a:bodyPr>
          <a:lstStyle/>
          <a:p>
            <a:r>
              <a:rPr lang="en-US" dirty="0"/>
              <a:t>Source: </a:t>
            </a:r>
            <a:r>
              <a:rPr lang="en-US" dirty="0" err="1"/>
              <a:t>Ispos</a:t>
            </a:r>
            <a:r>
              <a:rPr lang="en-US" dirty="0"/>
              <a:t> Survey, 2020</a:t>
            </a:r>
          </a:p>
        </p:txBody>
      </p:sp>
    </p:spTree>
    <p:extLst>
      <p:ext uri="{BB962C8B-B14F-4D97-AF65-F5344CB8AC3E}">
        <p14:creationId xmlns:p14="http://schemas.microsoft.com/office/powerpoint/2010/main" val="4173439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62ADB-8263-495D-817F-C1DABF54FC7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6609CB1-4BF8-4256-96D7-36BE42249DD9}"/>
              </a:ext>
            </a:extLst>
          </p:cNvPr>
          <p:cNvSpPr>
            <a:spLocks noGrp="1"/>
          </p:cNvSpPr>
          <p:nvPr>
            <p:ph sz="quarter" idx="1"/>
          </p:nvPr>
        </p:nvSpPr>
        <p:spPr>
          <a:xfrm>
            <a:off x="816864" y="2062480"/>
            <a:ext cx="10871200" cy="4033520"/>
          </a:xfrm>
        </p:spPr>
        <p:txBody>
          <a:bodyPr>
            <a:normAutofit/>
          </a:bodyPr>
          <a:lstStyle/>
          <a:p>
            <a:pPr marL="0" indent="0" algn="ctr">
              <a:buNone/>
            </a:pPr>
            <a:r>
              <a:rPr lang="en-US" sz="6000" b="1" dirty="0"/>
              <a:t>Thank You</a:t>
            </a:r>
          </a:p>
          <a:p>
            <a:pPr algn="ctr"/>
            <a:endParaRPr lang="en-US" sz="3600" b="1" dirty="0"/>
          </a:p>
          <a:p>
            <a:pPr marL="0" indent="0" algn="ctr">
              <a:buNone/>
            </a:pPr>
            <a:r>
              <a:rPr lang="en-US" sz="3600" b="1" dirty="0"/>
              <a:t>Questions, Comments, Objections, Suggestions?</a:t>
            </a:r>
          </a:p>
        </p:txBody>
      </p:sp>
    </p:spTree>
    <p:extLst>
      <p:ext uri="{BB962C8B-B14F-4D97-AF65-F5344CB8AC3E}">
        <p14:creationId xmlns:p14="http://schemas.microsoft.com/office/powerpoint/2010/main" val="4127041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3EC37-096B-490D-8AA7-1424C6EFC1CD}"/>
              </a:ext>
            </a:extLst>
          </p:cNvPr>
          <p:cNvSpPr>
            <a:spLocks noGrp="1"/>
          </p:cNvSpPr>
          <p:nvPr>
            <p:ph type="title"/>
          </p:nvPr>
        </p:nvSpPr>
        <p:spPr>
          <a:xfrm>
            <a:off x="816864" y="0"/>
            <a:ext cx="10871200" cy="944880"/>
          </a:xfrm>
        </p:spPr>
        <p:txBody>
          <a:bodyPr>
            <a:normAutofit fontScale="90000"/>
          </a:bodyPr>
          <a:lstStyle/>
          <a:p>
            <a:br>
              <a:rPr lang="en-US" dirty="0"/>
            </a:br>
            <a:r>
              <a:rPr lang="en-US" sz="4000" b="1" dirty="0">
                <a:solidFill>
                  <a:srgbClr val="C00000"/>
                </a:solidFill>
              </a:rPr>
              <a:t>The Trade Off –</a:t>
            </a:r>
            <a:br>
              <a:rPr lang="en-US" sz="4000" b="1" dirty="0">
                <a:solidFill>
                  <a:srgbClr val="C00000"/>
                </a:solidFill>
              </a:rPr>
            </a:br>
            <a:r>
              <a:rPr lang="en-US" sz="4000" b="1" dirty="0">
                <a:solidFill>
                  <a:srgbClr val="C00000"/>
                </a:solidFill>
              </a:rPr>
              <a:t>Poll Everywhere vs. Straight Lecture</a:t>
            </a:r>
          </a:p>
        </p:txBody>
      </p:sp>
      <p:sp>
        <p:nvSpPr>
          <p:cNvPr id="3" name="Content Placeholder 2">
            <a:extLst>
              <a:ext uri="{FF2B5EF4-FFF2-40B4-BE49-F238E27FC236}">
                <a16:creationId xmlns:a16="http://schemas.microsoft.com/office/drawing/2014/main" id="{22C425CA-585B-44A8-AD2C-2663DC99C455}"/>
              </a:ext>
            </a:extLst>
          </p:cNvPr>
          <p:cNvSpPr>
            <a:spLocks noGrp="1"/>
          </p:cNvSpPr>
          <p:nvPr>
            <p:ph sz="quarter" idx="1"/>
          </p:nvPr>
        </p:nvSpPr>
        <p:spPr>
          <a:xfrm>
            <a:off x="822960" y="1869440"/>
            <a:ext cx="10865104" cy="4226560"/>
          </a:xfrm>
        </p:spPr>
        <p:txBody>
          <a:bodyPr>
            <a:normAutofit/>
          </a:bodyPr>
          <a:lstStyle/>
          <a:p>
            <a:pPr marL="457200" indent="-457200">
              <a:buAutoNum type="arabicPeriod"/>
            </a:pPr>
            <a:r>
              <a:rPr lang="en-US" sz="3200" dirty="0"/>
              <a:t>The use of Poll Everywhere involves a trade-off: an instructor cannot cover as many topics as would be the case with a straight lecture.</a:t>
            </a:r>
          </a:p>
          <a:p>
            <a:pPr marL="457200" indent="-457200">
              <a:buAutoNum type="arabicPeriod"/>
            </a:pPr>
            <a:r>
              <a:rPr lang="en-US" sz="3200" dirty="0"/>
              <a:t>In using Poll Everywhere, my approach is to first determine the 3 or 4 main ideas that I’d like to get across during the class session and then to create Poll Everywhere and related slides that highlight these ideas.</a:t>
            </a:r>
          </a:p>
          <a:p>
            <a:pPr marL="457200" indent="-457200">
              <a:buAutoNum type="arabicPeriod"/>
            </a:pPr>
            <a:endParaRPr lang="en-US" sz="3200" dirty="0"/>
          </a:p>
        </p:txBody>
      </p:sp>
    </p:spTree>
    <p:extLst>
      <p:ext uri="{BB962C8B-B14F-4D97-AF65-F5344CB8AC3E}">
        <p14:creationId xmlns:p14="http://schemas.microsoft.com/office/powerpoint/2010/main" val="1429301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169669" y="83981"/>
            <a:ext cx="9229725" cy="1295078"/>
          </a:xfrm>
        </p:spPr>
        <p:txBody>
          <a:bodyPr>
            <a:noAutofit/>
          </a:bodyPr>
          <a:lstStyle/>
          <a:p>
            <a:r>
              <a:rPr lang="en-US" sz="4000" b="1" dirty="0">
                <a:solidFill>
                  <a:srgbClr val="C00000"/>
                </a:solidFill>
              </a:rPr>
              <a:t>Getting started with Poll Everywhere</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2240056" y="2076450"/>
            <a:ext cx="7970744" cy="4050030"/>
          </a:xfrm>
        </p:spPr>
        <p:txBody>
          <a:bodyPr>
            <a:normAutofit/>
          </a:bodyPr>
          <a:lstStyle/>
          <a:p>
            <a:pPr marL="514350" indent="-514350">
              <a:buAutoNum type="arabicPeriod"/>
            </a:pPr>
            <a:r>
              <a:rPr lang="en-US" sz="3600" dirty="0"/>
              <a:t>Poll Everywhere app is easy to install and use.</a:t>
            </a:r>
          </a:p>
          <a:p>
            <a:pPr marL="514350" indent="-514350">
              <a:buAutoNum type="arabicPeriod"/>
            </a:pPr>
            <a:r>
              <a:rPr lang="en-US" sz="3600" dirty="0"/>
              <a:t>There are brief tutorials on the internet that cover everything you need to know to start using Poll Everywhere.</a:t>
            </a:r>
          </a:p>
          <a:p>
            <a:pPr marL="514350" indent="-514350">
              <a:buAutoNum type="arabicPeriod"/>
            </a:pPr>
            <a:endParaRPr lang="en-US" sz="3600" dirty="0"/>
          </a:p>
        </p:txBody>
      </p:sp>
      <p:pic>
        <p:nvPicPr>
          <p:cNvPr id="5" name="Picture 4">
            <a:extLst>
              <a:ext uri="{FF2B5EF4-FFF2-40B4-BE49-F238E27FC236}">
                <a16:creationId xmlns:a16="http://schemas.microsoft.com/office/drawing/2014/main" id="{FB3AF41A-09DB-4459-A8C7-7D99390B6F21}"/>
              </a:ext>
            </a:extLst>
          </p:cNvPr>
          <p:cNvPicPr>
            <a:picLocks noChangeAspect="1"/>
          </p:cNvPicPr>
          <p:nvPr/>
        </p:nvPicPr>
        <p:blipFill>
          <a:blip r:embed="rId2"/>
          <a:stretch>
            <a:fillRect/>
          </a:stretch>
        </p:blipFill>
        <p:spPr>
          <a:xfrm>
            <a:off x="10301227" y="5600702"/>
            <a:ext cx="366775" cy="400049"/>
          </a:xfrm>
          <a:prstGeom prst="rect">
            <a:avLst/>
          </a:prstGeom>
        </p:spPr>
      </p:pic>
    </p:spTree>
    <p:extLst>
      <p:ext uri="{BB962C8B-B14F-4D97-AF65-F5344CB8AC3E}">
        <p14:creationId xmlns:p14="http://schemas.microsoft.com/office/powerpoint/2010/main" val="1469412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B1901-130B-4A82-AF67-F88E1C14724E}"/>
              </a:ext>
            </a:extLst>
          </p:cNvPr>
          <p:cNvSpPr>
            <a:spLocks noGrp="1"/>
          </p:cNvSpPr>
          <p:nvPr>
            <p:ph type="title"/>
          </p:nvPr>
        </p:nvSpPr>
        <p:spPr/>
        <p:txBody>
          <a:bodyPr>
            <a:normAutofit/>
          </a:bodyPr>
          <a:lstStyle/>
          <a:p>
            <a:r>
              <a:rPr lang="en-US" sz="4800" b="1" dirty="0">
                <a:solidFill>
                  <a:srgbClr val="C00000"/>
                </a:solidFill>
              </a:rPr>
              <a:t>Today’s Session</a:t>
            </a:r>
          </a:p>
        </p:txBody>
      </p:sp>
      <p:sp>
        <p:nvSpPr>
          <p:cNvPr id="3" name="Content Placeholder 2">
            <a:extLst>
              <a:ext uri="{FF2B5EF4-FFF2-40B4-BE49-F238E27FC236}">
                <a16:creationId xmlns:a16="http://schemas.microsoft.com/office/drawing/2014/main" id="{8F37EA8E-5C77-4B61-A898-6068E2494A19}"/>
              </a:ext>
            </a:extLst>
          </p:cNvPr>
          <p:cNvSpPr>
            <a:spLocks noGrp="1"/>
          </p:cNvSpPr>
          <p:nvPr>
            <p:ph sz="quarter" idx="1"/>
          </p:nvPr>
        </p:nvSpPr>
        <p:spPr>
          <a:xfrm>
            <a:off x="816864" y="1600200"/>
            <a:ext cx="11375136" cy="4495800"/>
          </a:xfrm>
        </p:spPr>
        <p:txBody>
          <a:bodyPr>
            <a:normAutofit/>
          </a:bodyPr>
          <a:lstStyle/>
          <a:p>
            <a:pPr marL="457200" indent="-457200">
              <a:buAutoNum type="arabicPeriod"/>
            </a:pPr>
            <a:r>
              <a:rPr lang="en-US" sz="3200" dirty="0"/>
              <a:t>Some examples how I use Poll Everywhere in the classroom</a:t>
            </a:r>
          </a:p>
          <a:p>
            <a:pPr marL="240030" lvl="1" indent="0">
              <a:buNone/>
            </a:pPr>
            <a:r>
              <a:rPr lang="en-US" sz="3200" dirty="0"/>
              <a:t>	- examples are from my session on the federal bureaucracy -			a subject that students often say is “boring”</a:t>
            </a:r>
          </a:p>
          <a:p>
            <a:pPr marL="457200" indent="-457200">
              <a:buAutoNum type="arabicPeriod"/>
            </a:pPr>
            <a:endParaRPr lang="en-US" sz="3200" dirty="0"/>
          </a:p>
          <a:p>
            <a:pPr marL="457200" indent="-457200">
              <a:buAutoNum type="arabicPeriod"/>
            </a:pPr>
            <a:r>
              <a:rPr lang="en-US" sz="3200" dirty="0"/>
              <a:t>My pedagogical strategy in designing Poll Everywhere questions and handling student responses.</a:t>
            </a:r>
          </a:p>
          <a:p>
            <a:pPr marL="457200" indent="-457200">
              <a:buAutoNum type="arabicPeriod"/>
            </a:pPr>
            <a:endParaRPr lang="en-US" sz="3200" dirty="0"/>
          </a:p>
          <a:p>
            <a:pPr marL="0" indent="0">
              <a:buNone/>
            </a:pPr>
            <a:r>
              <a:rPr lang="en-US" sz="3200" dirty="0"/>
              <a:t>	</a:t>
            </a:r>
          </a:p>
        </p:txBody>
      </p:sp>
    </p:spTree>
    <p:extLst>
      <p:ext uri="{BB962C8B-B14F-4D97-AF65-F5344CB8AC3E}">
        <p14:creationId xmlns:p14="http://schemas.microsoft.com/office/powerpoint/2010/main" val="2862306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BBA3-9B00-4A34-9131-A7C263718656}"/>
              </a:ext>
            </a:extLst>
          </p:cNvPr>
          <p:cNvSpPr>
            <a:spLocks noGrp="1"/>
          </p:cNvSpPr>
          <p:nvPr>
            <p:ph type="title"/>
          </p:nvPr>
        </p:nvSpPr>
        <p:spPr>
          <a:xfrm>
            <a:off x="251968" y="266701"/>
            <a:ext cx="11688064" cy="990600"/>
          </a:xfrm>
        </p:spPr>
        <p:txBody>
          <a:bodyPr>
            <a:normAutofit/>
          </a:bodyPr>
          <a:lstStyle/>
          <a:p>
            <a:r>
              <a:rPr lang="en-US" b="1" dirty="0">
                <a:solidFill>
                  <a:srgbClr val="C00000"/>
                </a:solidFill>
              </a:rPr>
              <a:t>Use of Poll Everywhere: “Warm Up” Question</a:t>
            </a:r>
          </a:p>
        </p:txBody>
      </p:sp>
      <p:sp>
        <p:nvSpPr>
          <p:cNvPr id="3" name="Content Placeholder 2">
            <a:extLst>
              <a:ext uri="{FF2B5EF4-FFF2-40B4-BE49-F238E27FC236}">
                <a16:creationId xmlns:a16="http://schemas.microsoft.com/office/drawing/2014/main" id="{8EE5DBC6-1FD2-400C-A46E-C681FB4A8D5C}"/>
              </a:ext>
            </a:extLst>
          </p:cNvPr>
          <p:cNvSpPr>
            <a:spLocks noGrp="1"/>
          </p:cNvSpPr>
          <p:nvPr>
            <p:ph sz="quarter" idx="1"/>
          </p:nvPr>
        </p:nvSpPr>
        <p:spPr>
          <a:xfrm>
            <a:off x="1320800" y="1876424"/>
            <a:ext cx="9398000" cy="4219575"/>
          </a:xfrm>
        </p:spPr>
        <p:txBody>
          <a:bodyPr>
            <a:normAutofit/>
          </a:bodyPr>
          <a:lstStyle/>
          <a:p>
            <a:pPr marL="0" indent="0">
              <a:spcBef>
                <a:spcPts val="0"/>
              </a:spcBef>
              <a:spcAft>
                <a:spcPts val="600"/>
              </a:spcAft>
              <a:buNone/>
            </a:pPr>
            <a:r>
              <a:rPr lang="en-US" sz="3200" dirty="0"/>
              <a:t>As students are coming into the classroom, I often have a Poll Everywhere slide on the screen.</a:t>
            </a:r>
          </a:p>
          <a:p>
            <a:pPr marL="0" indent="0">
              <a:spcBef>
                <a:spcPts val="0"/>
              </a:spcBef>
              <a:spcAft>
                <a:spcPts val="600"/>
              </a:spcAft>
              <a:buNone/>
            </a:pPr>
            <a:endParaRPr lang="en-US" sz="3200" dirty="0"/>
          </a:p>
          <a:p>
            <a:pPr marL="0" indent="0">
              <a:spcBef>
                <a:spcPts val="0"/>
              </a:spcBef>
              <a:spcAft>
                <a:spcPts val="600"/>
              </a:spcAft>
              <a:buNone/>
            </a:pPr>
            <a:r>
              <a:rPr lang="en-US" sz="3200" dirty="0"/>
              <a:t>The slide is intended as a “warm-up question” to ease them into the day’s subject. It’s not meant to spark discussion.</a:t>
            </a:r>
          </a:p>
          <a:p>
            <a:pPr marL="0" indent="0">
              <a:spcBef>
                <a:spcPts val="0"/>
              </a:spcBef>
              <a:spcAft>
                <a:spcPts val="600"/>
              </a:spcAft>
              <a:buNone/>
            </a:pPr>
            <a:endParaRPr lang="en-US" sz="3200" dirty="0"/>
          </a:p>
        </p:txBody>
      </p:sp>
    </p:spTree>
    <p:extLst>
      <p:ext uri="{BB962C8B-B14F-4D97-AF65-F5344CB8AC3E}">
        <p14:creationId xmlns:p14="http://schemas.microsoft.com/office/powerpoint/2010/main" val="2751416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29DE6-E313-4570-82EB-F5B80715ED2C}"/>
              </a:ext>
            </a:extLst>
          </p:cNvPr>
          <p:cNvSpPr>
            <a:spLocks noGrp="1"/>
          </p:cNvSpPr>
          <p:nvPr>
            <p:ph type="title"/>
          </p:nvPr>
        </p:nvSpPr>
        <p:spPr>
          <a:xfrm>
            <a:off x="66675" y="0"/>
            <a:ext cx="10858500" cy="1365738"/>
          </a:xfrm>
        </p:spPr>
        <p:txBody>
          <a:bodyPr>
            <a:normAutofit fontScale="90000"/>
          </a:bodyPr>
          <a:lstStyle/>
          <a:p>
            <a:pPr algn="ctr"/>
            <a:r>
              <a:rPr lang="en-US" b="1" dirty="0"/>
              <a:t>POLL EVERYWHERE: </a:t>
            </a:r>
            <a:r>
              <a:rPr lang="en-US" b="1" dirty="0">
                <a:solidFill>
                  <a:srgbClr val="C00000"/>
                </a:solidFill>
              </a:rPr>
              <a:t>While waiting for everyone to arrive–</a:t>
            </a:r>
            <a:br>
              <a:rPr lang="en-US" b="1" dirty="0">
                <a:solidFill>
                  <a:srgbClr val="C00000"/>
                </a:solidFill>
              </a:rPr>
            </a:br>
            <a:r>
              <a:rPr lang="en-US" b="1" dirty="0">
                <a:solidFill>
                  <a:srgbClr val="C00000"/>
                </a:solidFill>
              </a:rPr>
              <a:t>where do the largest number of federal employees reside?</a:t>
            </a:r>
          </a:p>
        </p:txBody>
      </p:sp>
      <p:sp>
        <p:nvSpPr>
          <p:cNvPr id="3" name="Content Placeholder 2">
            <a:extLst>
              <a:ext uri="{FF2B5EF4-FFF2-40B4-BE49-F238E27FC236}">
                <a16:creationId xmlns:a16="http://schemas.microsoft.com/office/drawing/2014/main" id="{32E9C6FE-28C5-4CB0-85C7-3CC40EF20B85}"/>
              </a:ext>
            </a:extLst>
          </p:cNvPr>
          <p:cNvSpPr>
            <a:spLocks noGrp="1"/>
          </p:cNvSpPr>
          <p:nvPr>
            <p:ph idx="1"/>
          </p:nvPr>
        </p:nvSpPr>
        <p:spPr>
          <a:xfrm>
            <a:off x="3212123" y="2349305"/>
            <a:ext cx="6998677" cy="4127695"/>
          </a:xfrm>
        </p:spPr>
        <p:txBody>
          <a:bodyPr>
            <a:normAutofit/>
          </a:bodyPr>
          <a:lstStyle/>
          <a:p>
            <a:pPr marL="457200" indent="-457200">
              <a:buAutoNum type="arabicPeriod"/>
            </a:pPr>
            <a:r>
              <a:rPr lang="en-US" sz="3200" dirty="0"/>
              <a:t>District of Columbia</a:t>
            </a:r>
          </a:p>
          <a:p>
            <a:pPr marL="457200" indent="-457200">
              <a:buAutoNum type="arabicPeriod"/>
            </a:pPr>
            <a:r>
              <a:rPr lang="en-US" sz="3200" dirty="0"/>
              <a:t>Maryland</a:t>
            </a:r>
          </a:p>
          <a:p>
            <a:pPr marL="457200" indent="-457200">
              <a:buAutoNum type="arabicPeriod"/>
            </a:pPr>
            <a:r>
              <a:rPr lang="en-US" sz="3200" dirty="0"/>
              <a:t>Virginia</a:t>
            </a:r>
          </a:p>
          <a:p>
            <a:pPr marL="457200" indent="-457200">
              <a:buAutoNum type="arabicPeriod"/>
            </a:pPr>
            <a:r>
              <a:rPr lang="en-US" sz="3200" dirty="0"/>
              <a:t>California </a:t>
            </a:r>
          </a:p>
          <a:p>
            <a:pPr marL="457200" indent="-457200">
              <a:buAutoNum type="arabicPeriod"/>
            </a:pPr>
            <a:r>
              <a:rPr lang="en-US" sz="3200" dirty="0"/>
              <a:t>Florida</a:t>
            </a:r>
          </a:p>
          <a:p>
            <a:pPr marL="457200" indent="-457200">
              <a:buAutoNum type="arabicPeriod"/>
            </a:pPr>
            <a:r>
              <a:rPr lang="en-US" sz="3200" dirty="0"/>
              <a:t>Texas</a:t>
            </a:r>
          </a:p>
        </p:txBody>
      </p:sp>
    </p:spTree>
    <p:extLst>
      <p:ext uri="{BB962C8B-B14F-4D97-AF65-F5344CB8AC3E}">
        <p14:creationId xmlns:p14="http://schemas.microsoft.com/office/powerpoint/2010/main" val="3046667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4B53D-9087-4393-9F40-49B00710634F}"/>
              </a:ext>
            </a:extLst>
          </p:cNvPr>
          <p:cNvSpPr>
            <a:spLocks noGrp="1"/>
          </p:cNvSpPr>
          <p:nvPr>
            <p:ph type="title"/>
          </p:nvPr>
        </p:nvSpPr>
        <p:spPr/>
        <p:txBody>
          <a:bodyPr>
            <a:normAutofit fontScale="90000"/>
          </a:bodyPr>
          <a:lstStyle/>
          <a:p>
            <a:r>
              <a:rPr kumimoji="0" lang="en-US" sz="3200" b="1" i="0" u="none" strike="noStrike" kern="1200" cap="none" spc="0" normalizeH="0" baseline="0" noProof="0" dirty="0">
                <a:ln>
                  <a:noFill/>
                </a:ln>
                <a:solidFill>
                  <a:srgbClr val="002060"/>
                </a:solidFill>
                <a:effectLst/>
                <a:uLnTx/>
                <a:uFillTx/>
                <a:latin typeface="Tw Cen MT"/>
                <a:ea typeface="+mj-ea"/>
                <a:cs typeface="+mj-cs"/>
              </a:rPr>
              <a:t>POLL EVERYWHERE: </a:t>
            </a:r>
            <a:r>
              <a:rPr kumimoji="0" lang="en-US" sz="3200" b="1" i="0" u="none" strike="noStrike" kern="1200" cap="none" spc="0" normalizeH="0" baseline="0" noProof="0" dirty="0">
                <a:ln>
                  <a:noFill/>
                </a:ln>
                <a:solidFill>
                  <a:srgbClr val="C00000"/>
                </a:solidFill>
                <a:effectLst/>
                <a:uLnTx/>
                <a:uFillTx/>
                <a:latin typeface="Tw Cen MT"/>
                <a:ea typeface="+mj-ea"/>
                <a:cs typeface="+mj-cs"/>
              </a:rPr>
              <a:t>While waiting for everyone to arrive–</a:t>
            </a:r>
            <a:br>
              <a:rPr kumimoji="0" lang="en-US" sz="3200" b="1" i="0" u="none" strike="noStrike" kern="1200" cap="none" spc="0" normalizeH="0" baseline="0" noProof="0" dirty="0">
                <a:ln>
                  <a:noFill/>
                </a:ln>
                <a:solidFill>
                  <a:srgbClr val="C00000"/>
                </a:solidFill>
                <a:effectLst/>
                <a:uLnTx/>
                <a:uFillTx/>
                <a:latin typeface="Tw Cen MT"/>
                <a:ea typeface="+mj-ea"/>
                <a:cs typeface="+mj-cs"/>
              </a:rPr>
            </a:br>
            <a:r>
              <a:rPr kumimoji="0" lang="en-US" sz="3200" b="1" i="0" u="none" strike="noStrike" kern="1200" cap="none" spc="0" normalizeH="0" baseline="0" noProof="0" dirty="0">
                <a:ln>
                  <a:noFill/>
                </a:ln>
                <a:solidFill>
                  <a:srgbClr val="C00000"/>
                </a:solidFill>
                <a:effectLst/>
                <a:uLnTx/>
                <a:uFillTx/>
                <a:latin typeface="Tw Cen MT"/>
                <a:ea typeface="+mj-ea"/>
                <a:cs typeface="+mj-cs"/>
              </a:rPr>
              <a:t>where do the largest number of federal employees reside?</a:t>
            </a:r>
            <a:endParaRPr lang="en-US" b="1" dirty="0">
              <a:solidFill>
                <a:srgbClr val="C00000"/>
              </a:solidFill>
            </a:endParaRPr>
          </a:p>
        </p:txBody>
      </p:sp>
      <p:graphicFrame>
        <p:nvGraphicFramePr>
          <p:cNvPr id="6" name="Content Placeholder 5">
            <a:extLst>
              <a:ext uri="{FF2B5EF4-FFF2-40B4-BE49-F238E27FC236}">
                <a16:creationId xmlns:a16="http://schemas.microsoft.com/office/drawing/2014/main" id="{6D187A49-9AF8-43A2-B7DA-09898C1D00F1}"/>
              </a:ext>
            </a:extLst>
          </p:cNvPr>
          <p:cNvGraphicFramePr>
            <a:graphicFrameLocks noGrp="1"/>
          </p:cNvGraphicFramePr>
          <p:nvPr>
            <p:ph sz="quarter" idx="1"/>
            <p:extLst>
              <p:ext uri="{D42A27DB-BD31-4B8C-83A1-F6EECF244321}">
                <p14:modId xmlns:p14="http://schemas.microsoft.com/office/powerpoint/2010/main" val="2850942123"/>
              </p:ext>
            </p:extLst>
          </p:nvPr>
        </p:nvGraphicFramePr>
        <p:xfrm>
          <a:off x="817563" y="1600200"/>
          <a:ext cx="108712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76058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Default Theme">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6573</TotalTime>
  <Words>2408</Words>
  <Application>Microsoft Office PowerPoint</Application>
  <PresentationFormat>Widescreen</PresentationFormat>
  <Paragraphs>168</Paragraphs>
  <Slides>39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Calibri</vt:lpstr>
      <vt:lpstr>Sanserif</vt:lpstr>
      <vt:lpstr>Tw Cen MT</vt:lpstr>
      <vt:lpstr>Wingdings</vt:lpstr>
      <vt:lpstr>Wingdings 2</vt:lpstr>
      <vt:lpstr>Default Theme</vt:lpstr>
      <vt:lpstr>   McGraw-Hill Webinar October 21, 2021  Using  Poll Everywhere  in Classroom </vt:lpstr>
      <vt:lpstr>The classroom challenge</vt:lpstr>
      <vt:lpstr>How Poll Everywhere addresses the challenge</vt:lpstr>
      <vt:lpstr> The Trade Off – Poll Everywhere vs. Straight Lecture</vt:lpstr>
      <vt:lpstr>Getting started with Poll Everywhere</vt:lpstr>
      <vt:lpstr>Today’s Session</vt:lpstr>
      <vt:lpstr>Use of Poll Everywhere: “Warm Up” Question</vt:lpstr>
      <vt:lpstr>POLL EVERYWHERE: While waiting for everyone to arrive– where do the largest number of federal employees reside?</vt:lpstr>
      <vt:lpstr>POLL EVERYWHERE: While waiting for everyone to arrive– where do the largest number of federal employees reside?</vt:lpstr>
      <vt:lpstr>Another version of a warm-up question</vt:lpstr>
      <vt:lpstr>Poll Everywhere: In one or two words, what comes to mind when you think of the federal bureaucracy?</vt:lpstr>
      <vt:lpstr>Poll Everywhere - Discussion Questions</vt:lpstr>
      <vt:lpstr>Discussion Question Example</vt:lpstr>
      <vt:lpstr>Types of Federal Agencies</vt:lpstr>
      <vt:lpstr>Bureaucratic Power</vt:lpstr>
      <vt:lpstr> POLL EVERYWHERE: In which type of agency do bureaucrats typically have the most power over agency decisions?</vt:lpstr>
      <vt:lpstr> POLL EVERYWHERE: In which type of agency do bureaucrats typically exert the most power over agency decisions?</vt:lpstr>
      <vt:lpstr> POLL EVERYWHERE: In which type of agency do bureaucrats typically exert the most power over agency decisions?</vt:lpstr>
      <vt:lpstr>How the type of agency  affects bureaucrats’ power</vt:lpstr>
      <vt:lpstr>Another Example</vt:lpstr>
      <vt:lpstr>It is sometimes said that federal bureaucrats are “biased” in their policy decisions.  POLL EVERYWHERE: Which statement about bureaucrats’ “bias” is mostly clearly supported by evidence?</vt:lpstr>
      <vt:lpstr>It is sometimes said that federal bureaucrats are “biased” in their policy decisions.  POLL EVERYWHERE: Which statement about bureaucrats’ “bias” is backed by the strongest evidence?</vt:lpstr>
      <vt:lpstr>It is sometimes said that federal bureaucrats are “biased” in their policy decisions.  POLL EVERYWHERE: Which statement about bureaucrats’ “bias” is backed by the strongest evidence?</vt:lpstr>
      <vt:lpstr>Why bureaucrats have an “Agency Point of View” </vt:lpstr>
      <vt:lpstr>Example of Agency Point of View: social welfare bureaucrats vs. all others</vt:lpstr>
      <vt:lpstr>Ways that Bureaucrats Promote Their Agency</vt:lpstr>
      <vt:lpstr>Party Identification of Federal Employees</vt:lpstr>
      <vt:lpstr>Explaining the distribution of Republicans &amp; Democrats in federal bureaucracy</vt:lpstr>
      <vt:lpstr>Federal employees – top 7 locations</vt:lpstr>
      <vt:lpstr>Another Example</vt:lpstr>
      <vt:lpstr>POLL EVERYWHERE: Which is the larger constitutional restraint on bureaucrats’ power?</vt:lpstr>
      <vt:lpstr>POLL EVERYWHERE: Which is the larger constraint on bureaucrats’ power?</vt:lpstr>
      <vt:lpstr>The Major Constraint on Bureaucracy</vt:lpstr>
      <vt:lpstr>Another Use of Poll Everywhere: In-Class Debate</vt:lpstr>
      <vt:lpstr>In-Class Bureaucracy Debate – The Deep State Theory</vt:lpstr>
      <vt:lpstr>POLL EVERYWHERE: Does the Deep State . . . ?    </vt:lpstr>
      <vt:lpstr>When staging an in-class debate</vt:lpstr>
      <vt:lpstr>Americans’ opinions on the  likelihood of a Deep State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Patterson, Thomas E.</dc:creator>
  <cp:lastModifiedBy>Patterson, Thomas E.</cp:lastModifiedBy>
  <cp:revision>102</cp:revision>
  <dcterms:created xsi:type="dcterms:W3CDTF">2021-09-12T11:58:47Z</dcterms:created>
  <dcterms:modified xsi:type="dcterms:W3CDTF">2021-10-27T11:12:16Z</dcterms:modified>
</cp:coreProperties>
</file>