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5.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5.xml" ContentType="application/vnd.openxmlformats-officedocument.drawingml.chartshapes+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6.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charts/chart12.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7.xml" ContentType="application/vnd.openxmlformats-officedocument.drawingml.chartshapes+xml"/>
  <Override PartName="/ppt/charts/chart13.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9"/>
  </p:notesMasterIdLst>
  <p:sldIdLst>
    <p:sldId id="258" r:id="rId3"/>
    <p:sldId id="598" r:id="rId4"/>
    <p:sldId id="1036" r:id="rId5"/>
    <p:sldId id="973" r:id="rId6"/>
    <p:sldId id="984" r:id="rId7"/>
    <p:sldId id="989" r:id="rId8"/>
    <p:sldId id="1032" r:id="rId9"/>
    <p:sldId id="1033" r:id="rId10"/>
    <p:sldId id="1022" r:id="rId11"/>
    <p:sldId id="633" r:id="rId12"/>
    <p:sldId id="726" r:id="rId13"/>
    <p:sldId id="729" r:id="rId14"/>
    <p:sldId id="991" r:id="rId15"/>
    <p:sldId id="996" r:id="rId16"/>
    <p:sldId id="1034" r:id="rId17"/>
    <p:sldId id="435" r:id="rId18"/>
    <p:sldId id="995" r:id="rId19"/>
    <p:sldId id="1030" r:id="rId20"/>
    <p:sldId id="997" r:id="rId21"/>
    <p:sldId id="1023" r:id="rId22"/>
    <p:sldId id="1005" r:id="rId23"/>
    <p:sldId id="1006" r:id="rId24"/>
    <p:sldId id="459" r:id="rId25"/>
    <p:sldId id="1026" r:id="rId26"/>
    <p:sldId id="1001" r:id="rId27"/>
    <p:sldId id="660" r:id="rId28"/>
    <p:sldId id="1025" r:id="rId29"/>
    <p:sldId id="1004" r:id="rId30"/>
    <p:sldId id="1008" r:id="rId31"/>
    <p:sldId id="1028" r:id="rId32"/>
    <p:sldId id="1010" r:id="rId33"/>
    <p:sldId id="1009" r:id="rId34"/>
    <p:sldId id="1011" r:id="rId35"/>
    <p:sldId id="1031" r:id="rId36"/>
    <p:sldId id="1020" r:id="rId37"/>
    <p:sldId id="102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6.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8.xml"/><Relationship Id="rId1" Type="http://schemas.microsoft.com/office/2011/relationships/chartStyle" Target="style8.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7.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2400" b="0" dirty="0"/>
              <a:t>percentage of Mississippi</a:t>
            </a:r>
            <a:r>
              <a:rPr lang="en-US" sz="2400" b="0" baseline="0" dirty="0"/>
              <a:t> </a:t>
            </a:r>
            <a:r>
              <a:rPr lang="en-US" sz="2400" b="0" dirty="0"/>
              <a:t> adults registered to vote in 1964</a:t>
            </a:r>
          </a:p>
        </c:rich>
      </c:tx>
      <c:layout>
        <c:manualLayout>
          <c:xMode val="edge"/>
          <c:yMode val="edge"/>
          <c:x val="0.11673417512000191"/>
          <c:y val="3.3672391930733854E-2"/>
        </c:manualLayout>
      </c:layout>
      <c:overlay val="0"/>
    </c:title>
    <c:autoTitleDeleted val="0"/>
    <c:plotArea>
      <c:layout/>
      <c:barChart>
        <c:barDir val="bar"/>
        <c:grouping val="clustered"/>
        <c:varyColors val="0"/>
        <c:ser>
          <c:idx val="0"/>
          <c:order val="0"/>
          <c:tx>
            <c:strRef>
              <c:f>Sheet1!$B$1</c:f>
              <c:strCache>
                <c:ptCount val="1"/>
                <c:pt idx="0">
                  <c:v>percentage of adults registered to vote</c:v>
                </c:pt>
              </c:strCache>
            </c:strRef>
          </c:tx>
          <c:spPr>
            <a:solidFill>
              <a:srgbClr val="FF0000"/>
            </a:solidFill>
          </c:spPr>
          <c:invertIfNegative val="0"/>
          <c:dPt>
            <c:idx val="0"/>
            <c:invertIfNegative val="0"/>
            <c:bubble3D val="0"/>
            <c:extLst>
              <c:ext xmlns:c16="http://schemas.microsoft.com/office/drawing/2014/chart" uri="{C3380CC4-5D6E-409C-BE32-E72D297353CC}">
                <c16:uniqueId val="{00000000-3907-49B8-85EA-E605B4829AB6}"/>
              </c:ext>
            </c:extLst>
          </c:dPt>
          <c:dPt>
            <c:idx val="1"/>
            <c:invertIfNegative val="0"/>
            <c:bubble3D val="0"/>
            <c:spPr>
              <a:solidFill>
                <a:srgbClr val="0070C0"/>
              </a:solidFill>
            </c:spPr>
            <c:extLst>
              <c:ext xmlns:c16="http://schemas.microsoft.com/office/drawing/2014/chart" uri="{C3380CC4-5D6E-409C-BE32-E72D297353CC}">
                <c16:uniqueId val="{00000002-3907-49B8-85EA-E605B4829AB6}"/>
              </c:ext>
            </c:extLst>
          </c:dPt>
          <c:dLbls>
            <c:dLbl>
              <c:idx val="0"/>
              <c:delete val="1"/>
              <c:extLst>
                <c:ext xmlns:c15="http://schemas.microsoft.com/office/drawing/2012/chart" uri="{CE6537A1-D6FC-4f65-9D91-7224C49458BB}"/>
                <c:ext xmlns:c16="http://schemas.microsoft.com/office/drawing/2014/chart" uri="{C3380CC4-5D6E-409C-BE32-E72D297353CC}">
                  <c16:uniqueId val="{00000000-3907-49B8-85EA-E605B4829AB6}"/>
                </c:ext>
              </c:extLst>
            </c:dLbl>
            <c:dLbl>
              <c:idx val="1"/>
              <c:tx>
                <c:rich>
                  <a:bodyPr/>
                  <a:lstStyle/>
                  <a:p>
                    <a:r>
                      <a:rPr lang="en-US" sz="2400" b="1" dirty="0"/>
                      <a:t>65%</a:t>
                    </a:r>
                    <a:endParaRPr lang="en-US" sz="24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907-49B8-85EA-E605B4829AB6}"/>
                </c:ext>
              </c:extLst>
            </c:dLbl>
            <c:spPr>
              <a:noFill/>
              <a:ln>
                <a:noFill/>
              </a:ln>
              <a:effectLst/>
            </c:spPr>
            <c:txPr>
              <a:bodyPr/>
              <a:lstStyle/>
              <a:p>
                <a:pPr>
                  <a:defRPr sz="2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Blacks</c:v>
                </c:pt>
                <c:pt idx="1">
                  <c:v>Whites</c:v>
                </c:pt>
              </c:strCache>
            </c:strRef>
          </c:cat>
          <c:val>
            <c:numRef>
              <c:f>Sheet1!$B$2:$B$3</c:f>
              <c:numCache>
                <c:formatCode>General</c:formatCode>
                <c:ptCount val="2"/>
                <c:pt idx="0">
                  <c:v>5</c:v>
                </c:pt>
                <c:pt idx="1">
                  <c:v>65</c:v>
                </c:pt>
              </c:numCache>
            </c:numRef>
          </c:val>
          <c:extLst>
            <c:ext xmlns:c16="http://schemas.microsoft.com/office/drawing/2014/chart" uri="{C3380CC4-5D6E-409C-BE32-E72D297353CC}">
              <c16:uniqueId val="{00000003-3907-49B8-85EA-E605B4829AB6}"/>
            </c:ext>
          </c:extLst>
        </c:ser>
        <c:dLbls>
          <c:showLegendKey val="0"/>
          <c:showVal val="0"/>
          <c:showCatName val="0"/>
          <c:showSerName val="0"/>
          <c:showPercent val="0"/>
          <c:showBubbleSize val="0"/>
        </c:dLbls>
        <c:gapWidth val="150"/>
        <c:axId val="190311808"/>
        <c:axId val="190596224"/>
      </c:barChart>
      <c:catAx>
        <c:axId val="190311808"/>
        <c:scaling>
          <c:orientation val="minMax"/>
        </c:scaling>
        <c:delete val="0"/>
        <c:axPos val="l"/>
        <c:numFmt formatCode="General" sourceLinked="0"/>
        <c:majorTickMark val="out"/>
        <c:minorTickMark val="none"/>
        <c:tickLblPos val="nextTo"/>
        <c:txPr>
          <a:bodyPr/>
          <a:lstStyle/>
          <a:p>
            <a:pPr>
              <a:defRPr sz="2800" b="1"/>
            </a:pPr>
            <a:endParaRPr lang="en-US"/>
          </a:p>
        </c:txPr>
        <c:crossAx val="190596224"/>
        <c:crosses val="autoZero"/>
        <c:auto val="1"/>
        <c:lblAlgn val="ctr"/>
        <c:lblOffset val="100"/>
        <c:noMultiLvlLbl val="0"/>
      </c:catAx>
      <c:valAx>
        <c:axId val="190596224"/>
        <c:scaling>
          <c:orientation val="minMax"/>
        </c:scaling>
        <c:delete val="1"/>
        <c:axPos val="b"/>
        <c:numFmt formatCode="General" sourceLinked="1"/>
        <c:majorTickMark val="out"/>
        <c:minorTickMark val="none"/>
        <c:tickLblPos val="nextTo"/>
        <c:crossAx val="19031180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Democratic percentage of two-party vote</a:t>
            </a:r>
          </a:p>
        </c:rich>
      </c:tx>
      <c:layout>
        <c:manualLayout>
          <c:xMode val="edge"/>
          <c:yMode val="edge"/>
          <c:x val="0.23608824941737333"/>
          <c:y val="2.4617746487609712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399638681397637"/>
          <c:y val="0.14147120056561294"/>
          <c:w val="0.71415775695714201"/>
          <c:h val="0.82349149611793204"/>
        </c:manualLayout>
      </c:layout>
      <c:barChart>
        <c:barDir val="bar"/>
        <c:grouping val="clustered"/>
        <c:varyColors val="0"/>
        <c:ser>
          <c:idx val="0"/>
          <c:order val="0"/>
          <c:tx>
            <c:strRef>
              <c:f>Sheet1!$B$1</c:f>
              <c:strCache>
                <c:ptCount val="1"/>
                <c:pt idx="0">
                  <c:v>Democratic percentage of two-party vote</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3-E6A4-4E4C-8DD7-9ECB01EEC835}"/>
              </c:ext>
            </c:extLst>
          </c:dPt>
          <c:dPt>
            <c:idx val="4"/>
            <c:invertIfNegative val="0"/>
            <c:bubble3D val="0"/>
            <c:spPr>
              <a:solidFill>
                <a:srgbClr val="FF0000"/>
              </a:solidFill>
              <a:ln>
                <a:noFill/>
              </a:ln>
              <a:effectLst/>
            </c:spPr>
            <c:extLst>
              <c:ext xmlns:c16="http://schemas.microsoft.com/office/drawing/2014/chart" uri="{C3380CC4-5D6E-409C-BE32-E72D297353CC}">
                <c16:uniqueId val="{00000002-E6A4-4E4C-8DD7-9ECB01EEC835}"/>
              </c:ext>
            </c:extLst>
          </c:dPt>
          <c:dPt>
            <c:idx val="8"/>
            <c:invertIfNegative val="0"/>
            <c:bubble3D val="0"/>
            <c:spPr>
              <a:solidFill>
                <a:srgbClr val="FF0000"/>
              </a:solidFill>
              <a:ln>
                <a:noFill/>
              </a:ln>
              <a:effectLst/>
            </c:spPr>
            <c:extLst>
              <c:ext xmlns:c16="http://schemas.microsoft.com/office/drawing/2014/chart" uri="{C3380CC4-5D6E-409C-BE32-E72D297353CC}">
                <c16:uniqueId val="{00000001-E6A4-4E4C-8DD7-9ECB01EEC835}"/>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18-24</c:v>
                </c:pt>
                <c:pt idx="1">
                  <c:v>25 or older</c:v>
                </c:pt>
                <c:pt idx="3">
                  <c:v>less than 25K</c:v>
                </c:pt>
                <c:pt idx="4">
                  <c:v>more than 150K</c:v>
                </c:pt>
                <c:pt idx="6">
                  <c:v>Black</c:v>
                </c:pt>
                <c:pt idx="7">
                  <c:v>Hispanic</c:v>
                </c:pt>
                <c:pt idx="8">
                  <c:v>White</c:v>
                </c:pt>
              </c:strCache>
            </c:strRef>
          </c:cat>
          <c:val>
            <c:numRef>
              <c:f>Sheet1!$B$2:$B$11</c:f>
              <c:numCache>
                <c:formatCode>General</c:formatCode>
                <c:ptCount val="10"/>
                <c:pt idx="0">
                  <c:v>63</c:v>
                </c:pt>
                <c:pt idx="1">
                  <c:v>50</c:v>
                </c:pt>
                <c:pt idx="3">
                  <c:v>59</c:v>
                </c:pt>
                <c:pt idx="4">
                  <c:v>46</c:v>
                </c:pt>
                <c:pt idx="6">
                  <c:v>91</c:v>
                </c:pt>
                <c:pt idx="7">
                  <c:v>69</c:v>
                </c:pt>
                <c:pt idx="8">
                  <c:v>40</c:v>
                </c:pt>
              </c:numCache>
            </c:numRef>
          </c:val>
          <c:extLst>
            <c:ext xmlns:c16="http://schemas.microsoft.com/office/drawing/2014/chart" uri="{C3380CC4-5D6E-409C-BE32-E72D297353CC}">
              <c16:uniqueId val="{00000000-E6AA-4EFF-AD47-94C8B22079AE}"/>
            </c:ext>
          </c:extLst>
        </c:ser>
        <c:dLbls>
          <c:showLegendKey val="0"/>
          <c:showVal val="0"/>
          <c:showCatName val="0"/>
          <c:showSerName val="0"/>
          <c:showPercent val="0"/>
          <c:showBubbleSize val="0"/>
        </c:dLbls>
        <c:gapWidth val="182"/>
        <c:axId val="512191840"/>
        <c:axId val="512192168"/>
      </c:barChart>
      <c:catAx>
        <c:axId val="512191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12192168"/>
        <c:crosses val="autoZero"/>
        <c:auto val="1"/>
        <c:lblAlgn val="ctr"/>
        <c:lblOffset val="100"/>
        <c:noMultiLvlLbl val="0"/>
      </c:catAx>
      <c:valAx>
        <c:axId val="512192168"/>
        <c:scaling>
          <c:orientation val="minMax"/>
        </c:scaling>
        <c:delete val="1"/>
        <c:axPos val="b"/>
        <c:numFmt formatCode="General" sourceLinked="1"/>
        <c:majorTickMark val="none"/>
        <c:minorTickMark val="none"/>
        <c:tickLblPos val="nextTo"/>
        <c:crossAx val="512191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400" b="0" dirty="0"/>
              <a:t>percentage of presidential vote</a:t>
            </a:r>
          </a:p>
        </c:rich>
      </c:tx>
      <c:layout>
        <c:manualLayout>
          <c:xMode val="edge"/>
          <c:yMode val="edge"/>
          <c:x val="0.3310953034279806"/>
          <c:y val="1.5785319652722968E-2"/>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voters</c:v>
                </c:pt>
                <c:pt idx="1">
                  <c:v>Mail/absentee ballot voters</c:v>
                </c:pt>
              </c:strCache>
            </c:strRef>
          </c:cat>
          <c:val>
            <c:numRef>
              <c:f>Sheet1!$B$2:$B$3</c:f>
              <c:numCache>
                <c:formatCode>General</c:formatCode>
                <c:ptCount val="2"/>
                <c:pt idx="0">
                  <c:v>62</c:v>
                </c:pt>
                <c:pt idx="1">
                  <c:v>36</c:v>
                </c:pt>
              </c:numCache>
            </c:numRef>
          </c:val>
          <c:extLst>
            <c:ext xmlns:c16="http://schemas.microsoft.com/office/drawing/2014/chart" uri="{C3380CC4-5D6E-409C-BE32-E72D297353CC}">
              <c16:uniqueId val="{00000000-98E9-4678-943D-E5602717CEA7}"/>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voters</c:v>
                </c:pt>
                <c:pt idx="1">
                  <c:v>Mail/absentee ballot voters</c:v>
                </c:pt>
              </c:strCache>
            </c:strRef>
          </c:cat>
          <c:val>
            <c:numRef>
              <c:f>Sheet1!$C$2:$C$3</c:f>
              <c:numCache>
                <c:formatCode>General</c:formatCode>
                <c:ptCount val="2"/>
                <c:pt idx="0">
                  <c:v>38</c:v>
                </c:pt>
                <c:pt idx="1">
                  <c:v>64</c:v>
                </c:pt>
              </c:numCache>
            </c:numRef>
          </c:val>
          <c:extLst>
            <c:ext xmlns:c16="http://schemas.microsoft.com/office/drawing/2014/chart" uri="{C3380CC4-5D6E-409C-BE32-E72D297353CC}">
              <c16:uniqueId val="{00000001-98E9-4678-943D-E5602717CEA7}"/>
            </c:ext>
          </c:extLst>
        </c:ser>
        <c:dLbls>
          <c:showLegendKey val="0"/>
          <c:showVal val="0"/>
          <c:showCatName val="0"/>
          <c:showSerName val="0"/>
          <c:showPercent val="0"/>
          <c:showBubbleSize val="0"/>
        </c:dLbls>
        <c:gapWidth val="182"/>
        <c:axId val="199059288"/>
        <c:axId val="199055352"/>
      </c:barChart>
      <c:catAx>
        <c:axId val="199059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99055352"/>
        <c:crosses val="autoZero"/>
        <c:auto val="1"/>
        <c:lblAlgn val="ctr"/>
        <c:lblOffset val="100"/>
        <c:noMultiLvlLbl val="0"/>
      </c:catAx>
      <c:valAx>
        <c:axId val="199055352"/>
        <c:scaling>
          <c:orientation val="minMax"/>
        </c:scaling>
        <c:delete val="1"/>
        <c:axPos val="b"/>
        <c:numFmt formatCode="General" sourceLinked="1"/>
        <c:majorTickMark val="none"/>
        <c:minorTickMark val="none"/>
        <c:tickLblPos val="nextTo"/>
        <c:crossAx val="199059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608415780581283E-2"/>
          <c:y val="2.5397263444863816E-2"/>
          <c:w val="0.95906148528272117"/>
          <c:h val="0.82662643100205957"/>
        </c:manualLayout>
      </c:layout>
      <c:barChart>
        <c:barDir val="col"/>
        <c:grouping val="clustered"/>
        <c:varyColors val="0"/>
        <c:ser>
          <c:idx val="0"/>
          <c:order val="0"/>
          <c:tx>
            <c:strRef>
              <c:f>Sheet1!$B$1</c:f>
              <c:strCache>
                <c:ptCount val="1"/>
                <c:pt idx="0">
                  <c:v>possibly illegal</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voting</c:v>
                </c:pt>
                <c:pt idx="1">
                  <c:v>mail-in ballot</c:v>
                </c:pt>
              </c:strCache>
            </c:strRef>
          </c:cat>
          <c:val>
            <c:numRef>
              <c:f>Sheet1!$B$2:$B$3</c:f>
              <c:numCache>
                <c:formatCode>General</c:formatCode>
                <c:ptCount val="2"/>
                <c:pt idx="0">
                  <c:v>4.0000000000000003E-5</c:v>
                </c:pt>
                <c:pt idx="1">
                  <c:v>2.5000000000000001E-3</c:v>
                </c:pt>
              </c:numCache>
            </c:numRef>
          </c:val>
          <c:extLst>
            <c:ext xmlns:c16="http://schemas.microsoft.com/office/drawing/2014/chart" uri="{C3380CC4-5D6E-409C-BE32-E72D297353CC}">
              <c16:uniqueId val="{00000000-93F5-4997-8737-F1E16428DF16}"/>
            </c:ext>
          </c:extLst>
        </c:ser>
        <c:ser>
          <c:idx val="1"/>
          <c:order val="1"/>
          <c:tx>
            <c:strRef>
              <c:f>Sheet1!$C$1</c:f>
              <c:strCache>
                <c:ptCount val="1"/>
                <c:pt idx="0">
                  <c:v>valid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in-person voting</c:v>
                </c:pt>
                <c:pt idx="1">
                  <c:v>mail-in ballot</c:v>
                </c:pt>
              </c:strCache>
            </c:strRef>
          </c:cat>
          <c:val>
            <c:numRef>
              <c:f>Sheet1!$C$2:$C$3</c:f>
              <c:numCache>
                <c:formatCode>General</c:formatCode>
                <c:ptCount val="2"/>
                <c:pt idx="0">
                  <c:v>99.999960000000002</c:v>
                </c:pt>
                <c:pt idx="1">
                  <c:v>99.997500000000002</c:v>
                </c:pt>
              </c:numCache>
            </c:numRef>
          </c:val>
          <c:extLst>
            <c:ext xmlns:c16="http://schemas.microsoft.com/office/drawing/2014/chart" uri="{C3380CC4-5D6E-409C-BE32-E72D297353CC}">
              <c16:uniqueId val="{00000004-93F5-4997-8737-F1E16428DF16}"/>
            </c:ext>
          </c:extLst>
        </c:ser>
        <c:dLbls>
          <c:showLegendKey val="0"/>
          <c:showVal val="0"/>
          <c:showCatName val="0"/>
          <c:showSerName val="0"/>
          <c:showPercent val="0"/>
          <c:showBubbleSize val="0"/>
        </c:dLbls>
        <c:gapWidth val="219"/>
        <c:overlap val="-27"/>
        <c:axId val="547422144"/>
        <c:axId val="547421488"/>
      </c:barChart>
      <c:catAx>
        <c:axId val="54742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47421488"/>
        <c:crosses val="autoZero"/>
        <c:auto val="1"/>
        <c:lblAlgn val="ctr"/>
        <c:lblOffset val="100"/>
        <c:noMultiLvlLbl val="0"/>
      </c:catAx>
      <c:valAx>
        <c:axId val="547421488"/>
        <c:scaling>
          <c:orientation val="minMax"/>
        </c:scaling>
        <c:delete val="1"/>
        <c:axPos val="l"/>
        <c:numFmt formatCode="General" sourceLinked="1"/>
        <c:majorTickMark val="none"/>
        <c:minorTickMark val="none"/>
        <c:tickLblPos val="nextTo"/>
        <c:crossAx val="547422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7236412394254E-2"/>
          <c:y val="3.9080634537023748E-2"/>
          <c:w val="0.94288159169631314"/>
          <c:h val="0.86974705646103112"/>
        </c:manualLayout>
      </c:layout>
      <c:scatterChart>
        <c:scatterStyle val="lineMarker"/>
        <c:varyColors val="0"/>
        <c:ser>
          <c:idx val="0"/>
          <c:order val="0"/>
          <c:tx>
            <c:strRef>
              <c:f>Sheet1!$C$1</c:f>
              <c:strCache>
                <c:ptCount val="1"/>
                <c:pt idx="0">
                  <c:v>Y-Values</c:v>
                </c:pt>
              </c:strCache>
            </c:strRef>
          </c:tx>
          <c:spPr>
            <a:ln w="38100" cap="rnd">
              <a:noFill/>
              <a:round/>
            </a:ln>
            <a:effectLst/>
          </c:spPr>
          <c:marker>
            <c:symbol val="circle"/>
            <c:size val="5"/>
            <c:spPr>
              <a:solidFill>
                <a:schemeClr val="accent1"/>
              </a:solidFill>
              <a:ln w="9525">
                <a:solidFill>
                  <a:schemeClr val="accent1"/>
                </a:solidFill>
              </a:ln>
              <a:effectLst/>
            </c:spPr>
          </c:marker>
          <c:dLbls>
            <c:dLbl>
              <c:idx val="0"/>
              <c:tx>
                <c:rich>
                  <a:bodyPr/>
                  <a:lstStyle/>
                  <a:p>
                    <a:fld id="{D61D9367-34D4-4FCE-8F80-A3CAED69EF0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4EF-994A-B69E-112AF33C1CF3}"/>
                </c:ext>
              </c:extLst>
            </c:dLbl>
            <c:dLbl>
              <c:idx val="1"/>
              <c:tx>
                <c:rich>
                  <a:bodyPr/>
                  <a:lstStyle/>
                  <a:p>
                    <a:fld id="{B8ACFA13-C036-4383-9EFF-C984F8BC04D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4EF-994A-B69E-112AF33C1CF3}"/>
                </c:ext>
              </c:extLst>
            </c:dLbl>
            <c:dLbl>
              <c:idx val="2"/>
              <c:tx>
                <c:rich>
                  <a:bodyPr/>
                  <a:lstStyle/>
                  <a:p>
                    <a:fld id="{DABC43A3-51CD-4494-A4A6-DB75CB7BDF9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4EF-994A-B69E-112AF33C1CF3}"/>
                </c:ext>
              </c:extLst>
            </c:dLbl>
            <c:dLbl>
              <c:idx val="3"/>
              <c:tx>
                <c:rich>
                  <a:bodyPr/>
                  <a:lstStyle/>
                  <a:p>
                    <a:fld id="{CFE17298-D357-43B3-91C2-FC14509D46A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4EF-994A-B69E-112AF33C1CF3}"/>
                </c:ext>
              </c:extLst>
            </c:dLbl>
            <c:dLbl>
              <c:idx val="4"/>
              <c:tx>
                <c:rich>
                  <a:bodyPr/>
                  <a:lstStyle/>
                  <a:p>
                    <a:fld id="{C9A0B4B0-72A1-4901-8354-8B6AD8B9679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4EF-994A-B69E-112AF33C1CF3}"/>
                </c:ext>
              </c:extLst>
            </c:dLbl>
            <c:dLbl>
              <c:idx val="5"/>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7C34B56A-F077-46AB-8126-258AA3754AFC}" type="CELLRANGE">
                      <a:rPr lang="en-US"/>
                      <a:pPr>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4EF-994A-B69E-112AF33C1CF3}"/>
                </c:ext>
              </c:extLst>
            </c:dLbl>
            <c:dLbl>
              <c:idx val="6"/>
              <c:tx>
                <c:rich>
                  <a:bodyPr/>
                  <a:lstStyle/>
                  <a:p>
                    <a:fld id="{D929D600-CEFD-4222-A289-27CA206FEE8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4EF-994A-B69E-112AF33C1CF3}"/>
                </c:ext>
              </c:extLst>
            </c:dLbl>
            <c:dLbl>
              <c:idx val="7"/>
              <c:tx>
                <c:rich>
                  <a:bodyPr/>
                  <a:lstStyle/>
                  <a:p>
                    <a:fld id="{F63669AA-4A1B-48C6-A0C5-E2A915C76FF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4EF-994A-B69E-112AF33C1CF3}"/>
                </c:ext>
              </c:extLst>
            </c:dLbl>
            <c:dLbl>
              <c:idx val="8"/>
              <c:tx>
                <c:rich>
                  <a:bodyPr/>
                  <a:lstStyle/>
                  <a:p>
                    <a:fld id="{18E9E171-916A-4C94-8AAA-3D1857A742F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4EF-994A-B69E-112AF33C1CF3}"/>
                </c:ext>
              </c:extLst>
            </c:dLbl>
            <c:dLbl>
              <c:idx val="9"/>
              <c:tx>
                <c:rich>
                  <a:bodyPr/>
                  <a:lstStyle/>
                  <a:p>
                    <a:fld id="{3014D192-87E6-413A-9EC8-97ECCCDE7BA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4EF-994A-B69E-112AF33C1CF3}"/>
                </c:ext>
              </c:extLst>
            </c:dLbl>
            <c:dLbl>
              <c:idx val="10"/>
              <c:tx>
                <c:rich>
                  <a:bodyPr/>
                  <a:lstStyle/>
                  <a:p>
                    <a:fld id="{6A382EE8-734A-440D-B4D6-0FDB507F5B2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4EF-994A-B69E-112AF33C1CF3}"/>
                </c:ext>
              </c:extLst>
            </c:dLbl>
            <c:dLbl>
              <c:idx val="11"/>
              <c:tx>
                <c:rich>
                  <a:bodyPr/>
                  <a:lstStyle/>
                  <a:p>
                    <a:fld id="{4D387E00-83D1-4C57-B84E-B2C1FF5CA44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14EF-994A-B69E-112AF33C1CF3}"/>
                </c:ext>
              </c:extLst>
            </c:dLbl>
            <c:dLbl>
              <c:idx val="12"/>
              <c:tx>
                <c:rich>
                  <a:bodyPr/>
                  <a:lstStyle/>
                  <a:p>
                    <a:fld id="{29C2D3F4-CCC1-40F6-8CEC-A7CB4D02C51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4EF-994A-B69E-112AF33C1CF3}"/>
                </c:ext>
              </c:extLst>
            </c:dLbl>
            <c:dLbl>
              <c:idx val="13"/>
              <c:tx>
                <c:rich>
                  <a:bodyPr/>
                  <a:lstStyle/>
                  <a:p>
                    <a:fld id="{08ADDC5C-51BA-45D1-86E7-A85E29507EE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14EF-994A-B69E-112AF33C1CF3}"/>
                </c:ext>
              </c:extLst>
            </c:dLbl>
            <c:dLbl>
              <c:idx val="14"/>
              <c:tx>
                <c:rich>
                  <a:bodyPr/>
                  <a:lstStyle/>
                  <a:p>
                    <a:fld id="{114271D8-A724-4B0C-89A4-1362D186427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4EF-994A-B69E-112AF33C1CF3}"/>
                </c:ext>
              </c:extLst>
            </c:dLbl>
            <c:dLbl>
              <c:idx val="15"/>
              <c:tx>
                <c:rich>
                  <a:bodyPr/>
                  <a:lstStyle/>
                  <a:p>
                    <a:fld id="{B8AF4D45-BC48-4A10-A84F-1DCAE48F445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14EF-994A-B69E-112AF33C1CF3}"/>
                </c:ext>
              </c:extLst>
            </c:dLbl>
            <c:dLbl>
              <c:idx val="16"/>
              <c:tx>
                <c:rich>
                  <a:bodyPr/>
                  <a:lstStyle/>
                  <a:p>
                    <a:fld id="{EBA6939D-6079-4BA8-97D1-0F295DFA8E5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4EF-994A-B69E-112AF33C1CF3}"/>
                </c:ext>
              </c:extLst>
            </c:dLbl>
            <c:dLbl>
              <c:idx val="17"/>
              <c:tx>
                <c:rich>
                  <a:bodyPr/>
                  <a:lstStyle/>
                  <a:p>
                    <a:fld id="{16FB215B-47C4-4E3E-A576-8C128F0F629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14EF-994A-B69E-112AF33C1CF3}"/>
                </c:ext>
              </c:extLst>
            </c:dLbl>
            <c:dLbl>
              <c:idx val="18"/>
              <c:tx>
                <c:rich>
                  <a:bodyPr/>
                  <a:lstStyle/>
                  <a:p>
                    <a:fld id="{6168F2D5-7920-40B1-80B6-39B04EB40BC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4EF-994A-B69E-112AF33C1CF3}"/>
                </c:ext>
              </c:extLst>
            </c:dLbl>
            <c:dLbl>
              <c:idx val="19"/>
              <c:tx>
                <c:rich>
                  <a:bodyPr/>
                  <a:lstStyle/>
                  <a:p>
                    <a:fld id="{EF32AE43-3D79-456C-9547-556144249AC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14EF-994A-B69E-112AF33C1CF3}"/>
                </c:ext>
              </c:extLst>
            </c:dLbl>
            <c:dLbl>
              <c:idx val="20"/>
              <c:tx>
                <c:rich>
                  <a:bodyPr/>
                  <a:lstStyle/>
                  <a:p>
                    <a:fld id="{4D5CD978-A751-4D1B-9C28-D797A80906A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4EF-994A-B69E-112AF33C1CF3}"/>
                </c:ext>
              </c:extLst>
            </c:dLbl>
            <c:dLbl>
              <c:idx val="21"/>
              <c:tx>
                <c:rich>
                  <a:bodyPr/>
                  <a:lstStyle/>
                  <a:p>
                    <a:fld id="{F6B8397C-A64A-4B6A-A13F-BD285AA3C4D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14EF-994A-B69E-112AF33C1CF3}"/>
                </c:ext>
              </c:extLst>
            </c:dLbl>
            <c:dLbl>
              <c:idx val="22"/>
              <c:tx>
                <c:rich>
                  <a:bodyPr/>
                  <a:lstStyle/>
                  <a:p>
                    <a:fld id="{EE33D62D-D6D4-44FB-B235-365591FF177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4EF-994A-B69E-112AF33C1CF3}"/>
                </c:ext>
              </c:extLst>
            </c:dLbl>
            <c:dLbl>
              <c:idx val="23"/>
              <c:tx>
                <c:rich>
                  <a:bodyPr/>
                  <a:lstStyle/>
                  <a:p>
                    <a:fld id="{F6BD93BE-6673-4C05-8830-E62D117B0D5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14EF-994A-B69E-112AF33C1CF3}"/>
                </c:ext>
              </c:extLst>
            </c:dLbl>
            <c:dLbl>
              <c:idx val="24"/>
              <c:tx>
                <c:rich>
                  <a:bodyPr/>
                  <a:lstStyle/>
                  <a:p>
                    <a:fld id="{88A23A03-2EA9-4E3E-B23B-BE315671CB4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4EF-994A-B69E-112AF33C1CF3}"/>
                </c:ext>
              </c:extLst>
            </c:dLbl>
            <c:dLbl>
              <c:idx val="25"/>
              <c:tx>
                <c:rich>
                  <a:bodyPr/>
                  <a:lstStyle/>
                  <a:p>
                    <a:fld id="{23CB1853-BCD2-4C97-857F-123BD346363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14EF-994A-B69E-112AF33C1CF3}"/>
                </c:ext>
              </c:extLst>
            </c:dLbl>
            <c:dLbl>
              <c:idx val="26"/>
              <c:tx>
                <c:rich>
                  <a:bodyPr/>
                  <a:lstStyle/>
                  <a:p>
                    <a:fld id="{076DE5D4-1FEE-4BA8-BE6E-32E42E1CDFE1}" type="CELLRANGE">
                      <a:rPr lang="en-US"/>
                      <a:pPr/>
                      <a:t>[CELLRANGE]</a:t>
                    </a:fld>
                    <a:endParaRPr lang="en-US"/>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14EF-994A-B69E-112AF33C1CF3}"/>
                </c:ext>
              </c:extLst>
            </c:dLbl>
            <c:dLbl>
              <c:idx val="27"/>
              <c:tx>
                <c:rich>
                  <a:bodyPr/>
                  <a:lstStyle/>
                  <a:p>
                    <a:fld id="{7C74A915-0ED3-49B3-B006-9230921BD06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14EF-994A-B69E-112AF33C1CF3}"/>
                </c:ext>
              </c:extLst>
            </c:dLbl>
            <c:dLbl>
              <c:idx val="28"/>
              <c:tx>
                <c:rich>
                  <a:bodyPr/>
                  <a:lstStyle/>
                  <a:p>
                    <a:fld id="{0C2BE4CB-F106-476F-9816-482020ED496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4EF-994A-B69E-112AF33C1CF3}"/>
                </c:ext>
              </c:extLst>
            </c:dLbl>
            <c:dLbl>
              <c:idx val="29"/>
              <c:tx>
                <c:rich>
                  <a:bodyPr/>
                  <a:lstStyle/>
                  <a:p>
                    <a:fld id="{2004595F-7745-418D-A377-CFACB6DA056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14EF-994A-B69E-112AF33C1CF3}"/>
                </c:ext>
              </c:extLst>
            </c:dLbl>
            <c:dLbl>
              <c:idx val="30"/>
              <c:tx>
                <c:rich>
                  <a:bodyPr/>
                  <a:lstStyle/>
                  <a:p>
                    <a:fld id="{B95D4448-3573-4175-98A3-1F463CE0BD1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1-14EF-994A-B69E-112AF33C1CF3}"/>
                </c:ext>
              </c:extLst>
            </c:dLbl>
            <c:dLbl>
              <c:idx val="31"/>
              <c:tx>
                <c:rich>
                  <a:bodyPr/>
                  <a:lstStyle/>
                  <a:p>
                    <a:fld id="{146A980A-49D2-4C6E-83CB-3E1EF5C3AAA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14EF-994A-B69E-112AF33C1CF3}"/>
                </c:ext>
              </c:extLst>
            </c:dLbl>
            <c:dLbl>
              <c:idx val="32"/>
              <c:tx>
                <c:rich>
                  <a:bodyPr/>
                  <a:lstStyle/>
                  <a:p>
                    <a:fld id="{EDB4C73A-FF71-46BC-883E-F0023655415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14EF-994A-B69E-112AF33C1CF3}"/>
                </c:ext>
              </c:extLst>
            </c:dLbl>
            <c:dLbl>
              <c:idx val="33"/>
              <c:tx>
                <c:rich>
                  <a:bodyPr/>
                  <a:lstStyle/>
                  <a:p>
                    <a:fld id="{7EB62788-023D-47E2-A1F4-DA6AF6DEA2B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14EF-994A-B69E-112AF33C1CF3}"/>
                </c:ext>
              </c:extLst>
            </c:dLbl>
            <c:dLbl>
              <c:idx val="34"/>
              <c:tx>
                <c:rich>
                  <a:bodyPr/>
                  <a:lstStyle/>
                  <a:p>
                    <a:fld id="{EB2F9AF0-BE6A-4379-91D0-05F8C113F03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4EF-994A-B69E-112AF33C1CF3}"/>
                </c:ext>
              </c:extLst>
            </c:dLbl>
            <c:dLbl>
              <c:idx val="35"/>
              <c:tx>
                <c:rich>
                  <a:bodyPr/>
                  <a:lstStyle/>
                  <a:p>
                    <a:fld id="{4729ED01-BF71-44B5-A59E-9243873ACC9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14EF-994A-B69E-112AF33C1CF3}"/>
                </c:ext>
              </c:extLst>
            </c:dLbl>
            <c:dLbl>
              <c:idx val="36"/>
              <c:tx>
                <c:rich>
                  <a:bodyPr/>
                  <a:lstStyle/>
                  <a:p>
                    <a:fld id="{63D444BD-A6A6-4825-9D6E-3B121EEFB7A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14EF-994A-B69E-112AF33C1CF3}"/>
                </c:ext>
              </c:extLst>
            </c:dLbl>
            <c:dLbl>
              <c:idx val="37"/>
              <c:tx>
                <c:rich>
                  <a:bodyPr/>
                  <a:lstStyle/>
                  <a:p>
                    <a:fld id="{ED5568E3-D31D-4987-B75C-93A378D0BB9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14EF-994A-B69E-112AF33C1CF3}"/>
                </c:ext>
              </c:extLst>
            </c:dLbl>
            <c:dLbl>
              <c:idx val="38"/>
              <c:tx>
                <c:rich>
                  <a:bodyPr/>
                  <a:lstStyle/>
                  <a:p>
                    <a:fld id="{954EF05E-D339-489E-849C-11AAB64337C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14EF-994A-B69E-112AF33C1CF3}"/>
                </c:ext>
              </c:extLst>
            </c:dLbl>
            <c:dLbl>
              <c:idx val="39"/>
              <c:tx>
                <c:rich>
                  <a:bodyPr/>
                  <a:lstStyle/>
                  <a:p>
                    <a:fld id="{BD83D2EB-40A9-49B8-8830-88ABFAF7523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14EF-994A-B69E-112AF33C1CF3}"/>
                </c:ext>
              </c:extLst>
            </c:dLbl>
            <c:dLbl>
              <c:idx val="40"/>
              <c:tx>
                <c:rich>
                  <a:bodyPr/>
                  <a:lstStyle/>
                  <a:p>
                    <a:fld id="{EFC03CC1-6E9C-4EEB-B774-E8008EDBA8E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14EF-994A-B69E-112AF33C1CF3}"/>
                </c:ext>
              </c:extLst>
            </c:dLbl>
            <c:dLbl>
              <c:idx val="41"/>
              <c:tx>
                <c:rich>
                  <a:bodyPr/>
                  <a:lstStyle/>
                  <a:p>
                    <a:fld id="{81350242-40D7-452D-9F33-38B13329491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B-14EF-994A-B69E-112AF33C1CF3}"/>
                </c:ext>
              </c:extLst>
            </c:dLbl>
            <c:dLbl>
              <c:idx val="42"/>
              <c:tx>
                <c:rich>
                  <a:bodyPr/>
                  <a:lstStyle/>
                  <a:p>
                    <a:fld id="{702CD121-9D50-49AF-97F8-028F95880F2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C-14EF-994A-B69E-112AF33C1CF3}"/>
                </c:ext>
              </c:extLst>
            </c:dLbl>
            <c:dLbl>
              <c:idx val="43"/>
              <c:tx>
                <c:rich>
                  <a:bodyPr/>
                  <a:lstStyle/>
                  <a:p>
                    <a:fld id="{DBA5E762-52DB-4B2B-B63D-155F2E90611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14EF-994A-B69E-112AF33C1CF3}"/>
                </c:ext>
              </c:extLst>
            </c:dLbl>
            <c:dLbl>
              <c:idx val="44"/>
              <c:tx>
                <c:rich>
                  <a:bodyPr/>
                  <a:lstStyle/>
                  <a:p>
                    <a:fld id="{93CF8D53-5B68-4F70-B27F-16A5FA7D905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14EF-994A-B69E-112AF33C1CF3}"/>
                </c:ext>
              </c:extLst>
            </c:dLbl>
            <c:dLbl>
              <c:idx val="45"/>
              <c:tx>
                <c:rich>
                  <a:bodyPr/>
                  <a:lstStyle/>
                  <a:p>
                    <a:fld id="{141C56BC-67C1-4945-B159-886CED6B464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14EF-994A-B69E-112AF33C1CF3}"/>
                </c:ext>
              </c:extLst>
            </c:dLbl>
            <c:dLbl>
              <c:idx val="46"/>
              <c:tx>
                <c:rich>
                  <a:bodyPr/>
                  <a:lstStyle/>
                  <a:p>
                    <a:fld id="{C55173E6-C9E9-48D0-9397-7050B6E4737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14EF-994A-B69E-112AF33C1CF3}"/>
                </c:ext>
              </c:extLst>
            </c:dLbl>
            <c:dLbl>
              <c:idx val="47"/>
              <c:tx>
                <c:rich>
                  <a:bodyPr/>
                  <a:lstStyle/>
                  <a:p>
                    <a:fld id="{3283EACD-E157-47F4-B0F5-4B4DCE6AB52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4EF-994A-B69E-112AF33C1CF3}"/>
                </c:ext>
              </c:extLst>
            </c:dLbl>
            <c:dLbl>
              <c:idx val="48"/>
              <c:tx>
                <c:rich>
                  <a:bodyPr/>
                  <a:lstStyle/>
                  <a:p>
                    <a:fld id="{AF6FA3DE-950B-464D-8AFA-B2810549ED5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14EF-994A-B69E-112AF33C1CF3}"/>
                </c:ext>
              </c:extLst>
            </c:dLbl>
            <c:dLbl>
              <c:idx val="49"/>
              <c:tx>
                <c:rich>
                  <a:bodyPr/>
                  <a:lstStyle/>
                  <a:p>
                    <a:fld id="{D8E6AF21-EA40-4F12-9036-495ED23B7A6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14EF-994A-B69E-112AF33C1C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57150" cap="rnd">
                <a:solidFill>
                  <a:schemeClr val="accent1"/>
                </a:solidFill>
                <a:prstDash val="solid"/>
              </a:ln>
              <a:effectLst/>
            </c:spPr>
            <c:trendlineType val="linear"/>
            <c:dispRSqr val="0"/>
            <c:dispEq val="0"/>
          </c:trendline>
          <c:xVal>
            <c:numRef>
              <c:f>Sheet1!$B$2:$B$51</c:f>
              <c:numCache>
                <c:formatCode>General</c:formatCode>
                <c:ptCount val="50"/>
                <c:pt idx="0">
                  <c:v>36</c:v>
                </c:pt>
                <c:pt idx="1">
                  <c:v>39</c:v>
                </c:pt>
                <c:pt idx="2">
                  <c:v>42</c:v>
                </c:pt>
                <c:pt idx="3">
                  <c:v>30</c:v>
                </c:pt>
                <c:pt idx="4">
                  <c:v>10</c:v>
                </c:pt>
                <c:pt idx="5">
                  <c:v>7</c:v>
                </c:pt>
                <c:pt idx="6">
                  <c:v>20</c:v>
                </c:pt>
                <c:pt idx="7">
                  <c:v>33</c:v>
                </c:pt>
                <c:pt idx="8">
                  <c:v>40</c:v>
                </c:pt>
                <c:pt idx="9">
                  <c:v>49</c:v>
                </c:pt>
                <c:pt idx="10">
                  <c:v>6</c:v>
                </c:pt>
                <c:pt idx="11">
                  <c:v>24</c:v>
                </c:pt>
                <c:pt idx="12">
                  <c:v>18</c:v>
                </c:pt>
                <c:pt idx="13">
                  <c:v>4</c:v>
                </c:pt>
                <c:pt idx="14">
                  <c:v>41</c:v>
                </c:pt>
                <c:pt idx="15">
                  <c:v>38</c:v>
                </c:pt>
                <c:pt idx="16">
                  <c:v>43</c:v>
                </c:pt>
                <c:pt idx="17">
                  <c:v>27</c:v>
                </c:pt>
                <c:pt idx="18">
                  <c:v>11</c:v>
                </c:pt>
                <c:pt idx="19">
                  <c:v>5</c:v>
                </c:pt>
                <c:pt idx="20">
                  <c:v>14</c:v>
                </c:pt>
                <c:pt idx="21">
                  <c:v>13</c:v>
                </c:pt>
                <c:pt idx="22">
                  <c:v>15</c:v>
                </c:pt>
                <c:pt idx="23">
                  <c:v>48</c:v>
                </c:pt>
                <c:pt idx="24">
                  <c:v>47</c:v>
                </c:pt>
                <c:pt idx="25">
                  <c:v>21</c:v>
                </c:pt>
                <c:pt idx="26">
                  <c:v>23</c:v>
                </c:pt>
                <c:pt idx="27">
                  <c:v>8</c:v>
                </c:pt>
                <c:pt idx="28">
                  <c:v>22</c:v>
                </c:pt>
                <c:pt idx="29">
                  <c:v>45</c:v>
                </c:pt>
                <c:pt idx="30">
                  <c:v>16</c:v>
                </c:pt>
                <c:pt idx="31">
                  <c:v>31</c:v>
                </c:pt>
                <c:pt idx="32">
                  <c:v>28</c:v>
                </c:pt>
                <c:pt idx="33">
                  <c:v>17</c:v>
                </c:pt>
                <c:pt idx="34">
                  <c:v>34</c:v>
                </c:pt>
                <c:pt idx="35">
                  <c:v>37</c:v>
                </c:pt>
                <c:pt idx="36">
                  <c:v>1</c:v>
                </c:pt>
                <c:pt idx="37">
                  <c:v>32</c:v>
                </c:pt>
                <c:pt idx="38">
                  <c:v>19</c:v>
                </c:pt>
                <c:pt idx="39">
                  <c:v>44</c:v>
                </c:pt>
                <c:pt idx="40">
                  <c:v>29</c:v>
                </c:pt>
                <c:pt idx="41">
                  <c:v>46</c:v>
                </c:pt>
                <c:pt idx="42">
                  <c:v>50</c:v>
                </c:pt>
                <c:pt idx="43">
                  <c:v>3</c:v>
                </c:pt>
                <c:pt idx="44">
                  <c:v>12</c:v>
                </c:pt>
                <c:pt idx="45">
                  <c:v>9</c:v>
                </c:pt>
                <c:pt idx="46">
                  <c:v>2</c:v>
                </c:pt>
                <c:pt idx="47">
                  <c:v>25</c:v>
                </c:pt>
                <c:pt idx="48">
                  <c:v>35</c:v>
                </c:pt>
                <c:pt idx="49">
                  <c:v>26</c:v>
                </c:pt>
              </c:numCache>
            </c:numRef>
          </c:xVal>
          <c:yVal>
            <c:numRef>
              <c:f>Sheet1!$C$2:$C$51</c:f>
              <c:numCache>
                <c:formatCode>General</c:formatCode>
                <c:ptCount val="50"/>
                <c:pt idx="0">
                  <c:v>10</c:v>
                </c:pt>
                <c:pt idx="1">
                  <c:v>28</c:v>
                </c:pt>
                <c:pt idx="2">
                  <c:v>2</c:v>
                </c:pt>
                <c:pt idx="3">
                  <c:v>20</c:v>
                </c:pt>
                <c:pt idx="4">
                  <c:v>27</c:v>
                </c:pt>
                <c:pt idx="5">
                  <c:v>49</c:v>
                </c:pt>
                <c:pt idx="6">
                  <c:v>35</c:v>
                </c:pt>
                <c:pt idx="7">
                  <c:v>31</c:v>
                </c:pt>
                <c:pt idx="8">
                  <c:v>36</c:v>
                </c:pt>
                <c:pt idx="9">
                  <c:v>26</c:v>
                </c:pt>
                <c:pt idx="10">
                  <c:v>3</c:v>
                </c:pt>
                <c:pt idx="11">
                  <c:v>40</c:v>
                </c:pt>
                <c:pt idx="12">
                  <c:v>25</c:v>
                </c:pt>
                <c:pt idx="13">
                  <c:v>23</c:v>
                </c:pt>
                <c:pt idx="14">
                  <c:v>9</c:v>
                </c:pt>
                <c:pt idx="15">
                  <c:v>19</c:v>
                </c:pt>
                <c:pt idx="16">
                  <c:v>16</c:v>
                </c:pt>
                <c:pt idx="17">
                  <c:v>15</c:v>
                </c:pt>
                <c:pt idx="18">
                  <c:v>37</c:v>
                </c:pt>
                <c:pt idx="19">
                  <c:v>32</c:v>
                </c:pt>
                <c:pt idx="20">
                  <c:v>48</c:v>
                </c:pt>
                <c:pt idx="21">
                  <c:v>41</c:v>
                </c:pt>
                <c:pt idx="22">
                  <c:v>50</c:v>
                </c:pt>
                <c:pt idx="23">
                  <c:v>22</c:v>
                </c:pt>
                <c:pt idx="24">
                  <c:v>6</c:v>
                </c:pt>
                <c:pt idx="25">
                  <c:v>39</c:v>
                </c:pt>
                <c:pt idx="26">
                  <c:v>34</c:v>
                </c:pt>
                <c:pt idx="27">
                  <c:v>12</c:v>
                </c:pt>
                <c:pt idx="28">
                  <c:v>30</c:v>
                </c:pt>
                <c:pt idx="29">
                  <c:v>44</c:v>
                </c:pt>
                <c:pt idx="30">
                  <c:v>43</c:v>
                </c:pt>
                <c:pt idx="31">
                  <c:v>8</c:v>
                </c:pt>
                <c:pt idx="32">
                  <c:v>17</c:v>
                </c:pt>
                <c:pt idx="33">
                  <c:v>11</c:v>
                </c:pt>
                <c:pt idx="34">
                  <c:v>24</c:v>
                </c:pt>
                <c:pt idx="35">
                  <c:v>1</c:v>
                </c:pt>
                <c:pt idx="36">
                  <c:v>45</c:v>
                </c:pt>
                <c:pt idx="37">
                  <c:v>33</c:v>
                </c:pt>
                <c:pt idx="38">
                  <c:v>18</c:v>
                </c:pt>
                <c:pt idx="39">
                  <c:v>13</c:v>
                </c:pt>
                <c:pt idx="40">
                  <c:v>21</c:v>
                </c:pt>
                <c:pt idx="41">
                  <c:v>5</c:v>
                </c:pt>
                <c:pt idx="42">
                  <c:v>7</c:v>
                </c:pt>
                <c:pt idx="43">
                  <c:v>29</c:v>
                </c:pt>
                <c:pt idx="44">
                  <c:v>38</c:v>
                </c:pt>
                <c:pt idx="45">
                  <c:v>42</c:v>
                </c:pt>
                <c:pt idx="46">
                  <c:v>46</c:v>
                </c:pt>
                <c:pt idx="47">
                  <c:v>47</c:v>
                </c:pt>
                <c:pt idx="48">
                  <c:v>4</c:v>
                </c:pt>
                <c:pt idx="49">
                  <c:v>14</c:v>
                </c:pt>
              </c:numCache>
            </c:numRef>
          </c:yVal>
          <c:smooth val="0"/>
          <c:extLst>
            <c:ext xmlns:c15="http://schemas.microsoft.com/office/drawing/2012/chart" uri="{02D57815-91ED-43cb-92C2-25804820EDAC}">
              <c15:datalabelsRange>
                <c15:f>Sheet1!$A$2:$A$51</c15:f>
                <c15:dlblRangeCache>
                  <c:ptCount val="50"/>
                  <c:pt idx="0">
                    <c:v>AK</c:v>
                  </c:pt>
                  <c:pt idx="1">
                    <c:v>AL</c:v>
                  </c:pt>
                  <c:pt idx="2">
                    <c:v>AR</c:v>
                  </c:pt>
                  <c:pt idx="3">
                    <c:v>AZ</c:v>
                  </c:pt>
                  <c:pt idx="4">
                    <c:v>CA</c:v>
                  </c:pt>
                  <c:pt idx="5">
                    <c:v>CO</c:v>
                  </c:pt>
                  <c:pt idx="6">
                    <c:v>CT</c:v>
                  </c:pt>
                  <c:pt idx="7">
                    <c:v>DE</c:v>
                  </c:pt>
                  <c:pt idx="8">
                    <c:v>FL</c:v>
                  </c:pt>
                  <c:pt idx="9">
                    <c:v>GA</c:v>
                  </c:pt>
                  <c:pt idx="10">
                    <c:v>HI</c:v>
                  </c:pt>
                  <c:pt idx="11">
                    <c:v>IA</c:v>
                  </c:pt>
                  <c:pt idx="12">
                    <c:v>ID</c:v>
                  </c:pt>
                  <c:pt idx="13">
                    <c:v>IL</c:v>
                  </c:pt>
                  <c:pt idx="14">
                    <c:v>IN</c:v>
                  </c:pt>
                  <c:pt idx="15">
                    <c:v>KS</c:v>
                  </c:pt>
                  <c:pt idx="16">
                    <c:v>KY</c:v>
                  </c:pt>
                  <c:pt idx="17">
                    <c:v>LA</c:v>
                  </c:pt>
                  <c:pt idx="18">
                    <c:v>MA</c:v>
                  </c:pt>
                  <c:pt idx="19">
                    <c:v>MD</c:v>
                  </c:pt>
                  <c:pt idx="20">
                    <c:v>ME</c:v>
                  </c:pt>
                  <c:pt idx="21">
                    <c:v>MI</c:v>
                  </c:pt>
                  <c:pt idx="22">
                    <c:v>MN</c:v>
                  </c:pt>
                  <c:pt idx="23">
                    <c:v>MO</c:v>
                  </c:pt>
                  <c:pt idx="24">
                    <c:v>MS</c:v>
                  </c:pt>
                  <c:pt idx="25">
                    <c:v>MT</c:v>
                  </c:pt>
                  <c:pt idx="26">
                    <c:v>NC</c:v>
                  </c:pt>
                  <c:pt idx="27">
                    <c:v>ND</c:v>
                  </c:pt>
                  <c:pt idx="28">
                    <c:v>NE</c:v>
                  </c:pt>
                  <c:pt idx="29">
                    <c:v>NH</c:v>
                  </c:pt>
                  <c:pt idx="30">
                    <c:v>NJ</c:v>
                  </c:pt>
                  <c:pt idx="31">
                    <c:v>NM</c:v>
                  </c:pt>
                  <c:pt idx="32">
                    <c:v>NV</c:v>
                  </c:pt>
                  <c:pt idx="33">
                    <c:v>NY</c:v>
                  </c:pt>
                  <c:pt idx="34">
                    <c:v>OH</c:v>
                  </c:pt>
                  <c:pt idx="35">
                    <c:v>OK</c:v>
                  </c:pt>
                  <c:pt idx="36">
                    <c:v>OR</c:v>
                  </c:pt>
                  <c:pt idx="37">
                    <c:v>PA</c:v>
                  </c:pt>
                  <c:pt idx="38">
                    <c:v>RI</c:v>
                  </c:pt>
                  <c:pt idx="39">
                    <c:v>SC</c:v>
                  </c:pt>
                  <c:pt idx="40">
                    <c:v>SD</c:v>
                  </c:pt>
                  <c:pt idx="41">
                    <c:v>TN</c:v>
                  </c:pt>
                  <c:pt idx="42">
                    <c:v>TX</c:v>
                  </c:pt>
                  <c:pt idx="43">
                    <c:v>UT</c:v>
                  </c:pt>
                  <c:pt idx="44">
                    <c:v>VA</c:v>
                  </c:pt>
                  <c:pt idx="45">
                    <c:v>VT</c:v>
                  </c:pt>
                  <c:pt idx="46">
                    <c:v>WA</c:v>
                  </c:pt>
                  <c:pt idx="47">
                    <c:v>WI</c:v>
                  </c:pt>
                  <c:pt idx="48">
                    <c:v>WV</c:v>
                  </c:pt>
                  <c:pt idx="49">
                    <c:v>WY</c:v>
                  </c:pt>
                </c15:dlblRangeCache>
              </c15:datalabelsRange>
            </c:ext>
            <c:ext xmlns:c16="http://schemas.microsoft.com/office/drawing/2014/chart" uri="{C3380CC4-5D6E-409C-BE32-E72D297353CC}">
              <c16:uniqueId val="{00000000-B738-4F79-B0F2-720CD6696128}"/>
            </c:ext>
          </c:extLst>
        </c:ser>
        <c:dLbls>
          <c:showLegendKey val="0"/>
          <c:showVal val="0"/>
          <c:showCatName val="0"/>
          <c:showSerName val="0"/>
          <c:showPercent val="0"/>
          <c:showBubbleSize val="0"/>
        </c:dLbls>
        <c:axId val="547430016"/>
        <c:axId val="547423784"/>
      </c:scatterChart>
      <c:valAx>
        <c:axId val="547430016"/>
        <c:scaling>
          <c:orientation val="minMax"/>
          <c:max val="5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23784"/>
        <c:crosses val="autoZero"/>
        <c:crossBetween val="midCat"/>
      </c:valAx>
      <c:valAx>
        <c:axId val="547423784"/>
        <c:scaling>
          <c:orientation val="minMax"/>
          <c:max val="50"/>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30016"/>
        <c:crosses val="autoZero"/>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1800" dirty="0"/>
              <a:t>Percentage voting in favor</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voting in favor</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4-5470-4C0E-9C85-A8C7A3268E4A}"/>
              </c:ext>
            </c:extLst>
          </c:dPt>
          <c:dPt>
            <c:idx val="1"/>
            <c:invertIfNegative val="0"/>
            <c:bubble3D val="0"/>
            <c:spPr>
              <a:solidFill>
                <a:srgbClr val="FFC000"/>
              </a:solidFill>
              <a:ln>
                <a:noFill/>
              </a:ln>
              <a:effectLst/>
            </c:spPr>
            <c:extLst>
              <c:ext xmlns:c16="http://schemas.microsoft.com/office/drawing/2014/chart" uri="{C3380CC4-5D6E-409C-BE32-E72D297353CC}">
                <c16:uniqueId val="{00000005-5470-4C0E-9C85-A8C7A3268E4A}"/>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South</c:v>
                </c:pt>
                <c:pt idx="1">
                  <c:v>Non-South</c:v>
                </c:pt>
              </c:strCache>
            </c:strRef>
          </c:cat>
          <c:val>
            <c:numRef>
              <c:f>Sheet1!$B$2:$B$3</c:f>
              <c:numCache>
                <c:formatCode>General</c:formatCode>
                <c:ptCount val="2"/>
                <c:pt idx="0">
                  <c:v>5</c:v>
                </c:pt>
                <c:pt idx="1">
                  <c:v>100</c:v>
                </c:pt>
              </c:numCache>
            </c:numRef>
          </c:val>
          <c:extLst>
            <c:ext xmlns:c16="http://schemas.microsoft.com/office/drawing/2014/chart" uri="{C3380CC4-5D6E-409C-BE32-E72D297353CC}">
              <c16:uniqueId val="{00000000-5470-4C0E-9C85-A8C7A3268E4A}"/>
            </c:ext>
          </c:extLst>
        </c:ser>
        <c:dLbls>
          <c:showLegendKey val="0"/>
          <c:showVal val="0"/>
          <c:showCatName val="0"/>
          <c:showSerName val="0"/>
          <c:showPercent val="0"/>
          <c:showBubbleSize val="0"/>
        </c:dLbls>
        <c:gapWidth val="219"/>
        <c:overlap val="-27"/>
        <c:axId val="547451808"/>
        <c:axId val="547448528"/>
      </c:barChart>
      <c:catAx>
        <c:axId val="54745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547448528"/>
        <c:crosses val="autoZero"/>
        <c:auto val="1"/>
        <c:lblAlgn val="ctr"/>
        <c:lblOffset val="100"/>
        <c:noMultiLvlLbl val="0"/>
      </c:catAx>
      <c:valAx>
        <c:axId val="547448528"/>
        <c:scaling>
          <c:orientation val="minMax"/>
        </c:scaling>
        <c:delete val="1"/>
        <c:axPos val="l"/>
        <c:numFmt formatCode="General" sourceLinked="1"/>
        <c:majorTickMark val="none"/>
        <c:minorTickMark val="none"/>
        <c:tickLblPos val="nextTo"/>
        <c:crossAx val="547451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dirty="0"/>
              <a:t>Percentage voting in favor</a:t>
            </a:r>
          </a:p>
        </c:rich>
      </c:tx>
      <c:layout>
        <c:manualLayout>
          <c:xMode val="edge"/>
          <c:yMode val="edge"/>
          <c:x val="0.11963965910779165"/>
          <c:y val="1.1594202898550725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of members in favor</c:v>
                </c:pt>
              </c:strCache>
            </c:strRef>
          </c:tx>
          <c:spPr>
            <a:solidFill>
              <a:schemeClr val="accent1"/>
            </a:solidFill>
            <a:ln>
              <a:noFill/>
            </a:ln>
            <a:effectLst/>
          </c:spPr>
          <c:invertIfNegative val="0"/>
          <c:dPt>
            <c:idx val="0"/>
            <c:invertIfNegative val="0"/>
            <c:bubble3D val="0"/>
            <c:spPr>
              <a:solidFill>
                <a:srgbClr val="00B050"/>
              </a:solidFill>
              <a:ln>
                <a:solidFill>
                  <a:srgbClr val="00B050"/>
                </a:solidFill>
              </a:ln>
              <a:effectLst/>
            </c:spPr>
            <c:extLst>
              <c:ext xmlns:c16="http://schemas.microsoft.com/office/drawing/2014/chart" uri="{C3380CC4-5D6E-409C-BE32-E72D297353CC}">
                <c16:uniqueId val="{00000004-4124-47C4-8738-00151E06AF0B}"/>
              </c:ext>
            </c:extLst>
          </c:dPt>
          <c:dPt>
            <c:idx val="1"/>
            <c:invertIfNegative val="0"/>
            <c:bubble3D val="0"/>
            <c:spPr>
              <a:solidFill>
                <a:srgbClr val="FFC000"/>
              </a:solidFill>
              <a:ln>
                <a:noFill/>
              </a:ln>
              <a:effectLst/>
            </c:spPr>
            <c:extLst>
              <c:ext xmlns:c16="http://schemas.microsoft.com/office/drawing/2014/chart" uri="{C3380CC4-5D6E-409C-BE32-E72D297353CC}">
                <c16:uniqueId val="{00000005-4124-47C4-8738-00151E06AF0B}"/>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South</c:v>
                </c:pt>
                <c:pt idx="1">
                  <c:v>Non-South</c:v>
                </c:pt>
              </c:strCache>
            </c:strRef>
          </c:cat>
          <c:val>
            <c:numRef>
              <c:f>Sheet1!$B$2:$B$3</c:f>
              <c:numCache>
                <c:formatCode>General</c:formatCode>
                <c:ptCount val="2"/>
                <c:pt idx="0">
                  <c:v>21</c:v>
                </c:pt>
                <c:pt idx="1">
                  <c:v>96</c:v>
                </c:pt>
              </c:numCache>
            </c:numRef>
          </c:val>
          <c:extLst>
            <c:ext xmlns:c16="http://schemas.microsoft.com/office/drawing/2014/chart" uri="{C3380CC4-5D6E-409C-BE32-E72D297353CC}">
              <c16:uniqueId val="{00000000-4124-47C4-8738-00151E06AF0B}"/>
            </c:ext>
          </c:extLst>
        </c:ser>
        <c:dLbls>
          <c:showLegendKey val="0"/>
          <c:showVal val="0"/>
          <c:showCatName val="0"/>
          <c:showSerName val="0"/>
          <c:showPercent val="0"/>
          <c:showBubbleSize val="0"/>
        </c:dLbls>
        <c:gapWidth val="219"/>
        <c:overlap val="-27"/>
        <c:axId val="598793648"/>
        <c:axId val="598788400"/>
      </c:barChart>
      <c:catAx>
        <c:axId val="598793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598788400"/>
        <c:crosses val="autoZero"/>
        <c:auto val="1"/>
        <c:lblAlgn val="ctr"/>
        <c:lblOffset val="100"/>
        <c:noMultiLvlLbl val="0"/>
      </c:catAx>
      <c:valAx>
        <c:axId val="598788400"/>
        <c:scaling>
          <c:orientation val="minMax"/>
        </c:scaling>
        <c:delete val="1"/>
        <c:axPos val="l"/>
        <c:numFmt formatCode="General" sourceLinked="1"/>
        <c:majorTickMark val="none"/>
        <c:minorTickMark val="none"/>
        <c:tickLblPos val="nextTo"/>
        <c:crossAx val="598793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dirty="0"/>
              <a:t>percentage of adult African Americans registered to vote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523000833675032E-3"/>
          <c:y val="0.10217849840593131"/>
          <c:w val="0.96296296296296291"/>
          <c:h val="0.72765053539578273"/>
        </c:manualLayout>
      </c:layout>
      <c:lineChart>
        <c:grouping val="standard"/>
        <c:varyColors val="0"/>
        <c:ser>
          <c:idx val="0"/>
          <c:order val="0"/>
          <c:tx>
            <c:strRef>
              <c:f>Sheet1!$B$1</c:f>
              <c:strCache>
                <c:ptCount val="1"/>
                <c:pt idx="0">
                  <c:v>Series 1</c:v>
                </c:pt>
              </c:strCache>
            </c:strRef>
          </c:tx>
          <c:spPr>
            <a:ln w="38100" cap="rnd">
              <a:solidFill>
                <a:schemeClr val="accent1"/>
              </a:solidFill>
              <a:round/>
            </a:ln>
            <a:effectLst/>
          </c:spPr>
          <c:marker>
            <c:symbol val="none"/>
          </c:marker>
          <c:dLbls>
            <c:dLbl>
              <c:idx val="0"/>
              <c:layout>
                <c:manualLayout>
                  <c:x val="-3.3670033670033517E-3"/>
                  <c:y val="-8.52407261247040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59B-40F4-957B-F16E542C489D}"/>
                </c:ext>
              </c:extLst>
            </c:dLbl>
            <c:dLbl>
              <c:idx val="1"/>
              <c:layout>
                <c:manualLayout>
                  <c:x val="-3.3670033670033669E-3"/>
                  <c:y val="-4.4198895027624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59B-40F4-957B-F16E542C489D}"/>
                </c:ext>
              </c:extLst>
            </c:dLbl>
            <c:dLbl>
              <c:idx val="2"/>
              <c:layout>
                <c:manualLayout>
                  <c:x val="0"/>
                  <c:y val="-4.7355958958168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59B-40F4-957B-F16E542C489D}"/>
                </c:ext>
              </c:extLst>
            </c:dLbl>
            <c:dLbl>
              <c:idx val="3"/>
              <c:layout>
                <c:manualLayout>
                  <c:x val="-8.4175084175084174E-3"/>
                  <c:y val="-4.4198895027624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59B-40F4-957B-F16E542C489D}"/>
                </c:ext>
              </c:extLst>
            </c:dLbl>
            <c:dLbl>
              <c:idx val="4"/>
              <c:layout>
                <c:manualLayout>
                  <c:x val="-8.4175084175084174E-3"/>
                  <c:y val="-3.78847671665351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Sheet1!$B$2:$B$7</c:f>
              <c:numCache>
                <c:formatCode>General</c:formatCode>
                <c:ptCount val="6"/>
                <c:pt idx="0">
                  <c:v>5</c:v>
                </c:pt>
                <c:pt idx="1">
                  <c:v>18</c:v>
                </c:pt>
                <c:pt idx="2">
                  <c:v>27</c:v>
                </c:pt>
                <c:pt idx="3">
                  <c:v>31</c:v>
                </c:pt>
                <c:pt idx="4">
                  <c:v>37</c:v>
                </c:pt>
                <c:pt idx="5">
                  <c:v>38</c:v>
                </c:pt>
              </c:numCache>
            </c:numRef>
          </c:val>
          <c:smooth val="0"/>
          <c:extLst>
            <c:ext xmlns:c16="http://schemas.microsoft.com/office/drawing/2014/chart" uri="{C3380CC4-5D6E-409C-BE32-E72D297353CC}">
              <c16:uniqueId val="{00000000-559B-40F4-957B-F16E542C489D}"/>
            </c:ext>
          </c:extLst>
        </c:ser>
        <c:ser>
          <c:idx val="1"/>
          <c:order val="1"/>
          <c:tx>
            <c:strRef>
              <c:f>Sheet1!$C$1</c:f>
              <c:strCache>
                <c:ptCount val="1"/>
                <c:pt idx="0">
                  <c:v>Series 2</c:v>
                </c:pt>
              </c:strCache>
            </c:strRef>
          </c:tx>
          <c:spPr>
            <a:ln w="38100" cap="rnd">
              <a:solidFill>
                <a:schemeClr val="accent2"/>
              </a:solidFill>
              <a:round/>
            </a:ln>
            <a:effectLst/>
          </c:spPr>
          <c:marker>
            <c:symbol val="none"/>
          </c:marker>
          <c:dLbls>
            <c:dLbl>
              <c:idx val="0"/>
              <c:layout>
                <c:manualLayout>
                  <c:x val="-3.3670033670033517E-3"/>
                  <c:y val="-6.3141278610891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9B-40F4-957B-F16E542C489D}"/>
                </c:ext>
              </c:extLst>
            </c:dLbl>
            <c:dLbl>
              <c:idx val="1"/>
              <c:layout>
                <c:manualLayout>
                  <c:x val="-1.3468013468013499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59B-40F4-957B-F16E542C489D}"/>
                </c:ext>
              </c:extLst>
            </c:dLbl>
            <c:dLbl>
              <c:idx val="2"/>
              <c:layout>
                <c:manualLayout>
                  <c:x val="-1.1784511784511847E-2"/>
                  <c:y val="-4.1041831097079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59B-40F4-957B-F16E542C489D}"/>
                </c:ext>
              </c:extLst>
            </c:dLbl>
            <c:dLbl>
              <c:idx val="3"/>
              <c:layout>
                <c:manualLayout>
                  <c:x val="0"/>
                  <c:y val="-2.5256511444356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59B-40F4-957B-F16E542C489D}"/>
                </c:ext>
              </c:extLst>
            </c:dLbl>
            <c:dLbl>
              <c:idx val="4"/>
              <c:layout>
                <c:manualLayout>
                  <c:x val="-1.0101010101010102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59B-40F4-957B-F16E542C489D}"/>
                </c:ext>
              </c:extLst>
            </c:dLbl>
            <c:dLbl>
              <c:idx val="5"/>
              <c:layout>
                <c:manualLayout>
                  <c:x val="-1.2345536395655749E-16"/>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Sheet1!$C$2:$C$7</c:f>
              <c:numCache>
                <c:formatCode>General</c:formatCode>
                <c:ptCount val="6"/>
                <c:pt idx="0">
                  <c:v>60</c:v>
                </c:pt>
                <c:pt idx="1">
                  <c:v>52</c:v>
                </c:pt>
                <c:pt idx="2">
                  <c:v>53</c:v>
                </c:pt>
                <c:pt idx="3">
                  <c:v>58</c:v>
                </c:pt>
                <c:pt idx="4">
                  <c:v>52</c:v>
                </c:pt>
                <c:pt idx="5">
                  <c:v>57</c:v>
                </c:pt>
              </c:numCache>
            </c:numRef>
          </c:val>
          <c:smooth val="0"/>
          <c:extLst>
            <c:ext xmlns:c16="http://schemas.microsoft.com/office/drawing/2014/chart" uri="{C3380CC4-5D6E-409C-BE32-E72D297353CC}">
              <c16:uniqueId val="{00000001-559B-40F4-957B-F16E542C489D}"/>
            </c:ext>
          </c:extLst>
        </c:ser>
        <c:dLbls>
          <c:showLegendKey val="0"/>
          <c:showVal val="0"/>
          <c:showCatName val="0"/>
          <c:showSerName val="0"/>
          <c:showPercent val="0"/>
          <c:showBubbleSize val="0"/>
        </c:dLbls>
        <c:smooth val="0"/>
        <c:axId val="692267624"/>
        <c:axId val="692267952"/>
      </c:lineChart>
      <c:catAx>
        <c:axId val="692267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92267952"/>
        <c:crosses val="autoZero"/>
        <c:auto val="1"/>
        <c:lblAlgn val="ctr"/>
        <c:lblOffset val="100"/>
        <c:noMultiLvlLbl val="0"/>
      </c:catAx>
      <c:valAx>
        <c:axId val="692267952"/>
        <c:scaling>
          <c:orientation val="minMax"/>
        </c:scaling>
        <c:delete val="1"/>
        <c:axPos val="l"/>
        <c:numFmt formatCode="General" sourceLinked="1"/>
        <c:majorTickMark val="none"/>
        <c:minorTickMark val="none"/>
        <c:tickLblPos val="nextTo"/>
        <c:crossAx val="692267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a:pPr>
            <a:r>
              <a:rPr lang="en-US" sz="2000" b="0" dirty="0"/>
              <a:t>percentage voting in favor</a:t>
            </a:r>
          </a:p>
        </c:rich>
      </c:tx>
      <c:layout>
        <c:manualLayout>
          <c:xMode val="edge"/>
          <c:yMode val="edge"/>
          <c:x val="0.13367781909436799"/>
          <c:y val="0"/>
        </c:manualLayout>
      </c:layout>
      <c:overlay val="0"/>
    </c:title>
    <c:autoTitleDeleted val="0"/>
    <c:plotArea>
      <c:layout>
        <c:manualLayout>
          <c:layoutTarget val="inner"/>
          <c:xMode val="edge"/>
          <c:yMode val="edge"/>
          <c:x val="0.15269437956847601"/>
          <c:y val="0.196722978411322"/>
          <c:w val="0.80644118541018395"/>
          <c:h val="0.67502749183833899"/>
        </c:manualLayout>
      </c:layout>
      <c:barChart>
        <c:barDir val="col"/>
        <c:grouping val="clustered"/>
        <c:varyColors val="0"/>
        <c:ser>
          <c:idx val="0"/>
          <c:order val="0"/>
          <c:tx>
            <c:strRef>
              <c:f>Sheet1!$B$1</c:f>
              <c:strCache>
                <c:ptCount val="1"/>
                <c:pt idx="0">
                  <c:v>Percentage Voting for Bill</c:v>
                </c:pt>
              </c:strCache>
            </c:strRef>
          </c:tx>
          <c:spPr>
            <a:solidFill>
              <a:srgbClr val="FF0000"/>
            </a:solidFill>
            <a:ln>
              <a:solidFill>
                <a:srgbClr val="00B0F0"/>
              </a:solidFill>
            </a:ln>
          </c:spPr>
          <c:invertIfNegative val="0"/>
          <c:dPt>
            <c:idx val="1"/>
            <c:invertIfNegative val="0"/>
            <c:bubble3D val="0"/>
            <c:spPr>
              <a:solidFill>
                <a:srgbClr val="0070C0"/>
              </a:solidFill>
              <a:ln>
                <a:solidFill>
                  <a:srgbClr val="00B0F0"/>
                </a:solidFill>
              </a:ln>
            </c:spPr>
            <c:extLst>
              <c:ext xmlns:c16="http://schemas.microsoft.com/office/drawing/2014/chart" uri="{C3380CC4-5D6E-409C-BE32-E72D297353CC}">
                <c16:uniqueId val="{00000001-5B24-4731-8310-2E89E42883F4}"/>
              </c:ext>
            </c:extLst>
          </c:dPt>
          <c:dLbls>
            <c:dLbl>
              <c:idx val="0"/>
              <c:layout>
                <c:manualLayout>
                  <c:x val="3.1434180785646598E-3"/>
                  <c:y val="-9.6424254572179992E-3"/>
                </c:manualLayout>
              </c:layout>
              <c:tx>
                <c:rich>
                  <a:bodyPr/>
                  <a:lstStyle/>
                  <a:p>
                    <a:r>
                      <a:rPr lang="en-US" sz="2000" dirty="0"/>
                      <a:t>7%</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B24-4731-8310-2E89E42883F4}"/>
                </c:ext>
              </c:extLst>
            </c:dLbl>
            <c:dLbl>
              <c:idx val="1"/>
              <c:tx>
                <c:rich>
                  <a:bodyPr/>
                  <a:lstStyle/>
                  <a:p>
                    <a:r>
                      <a:rPr lang="en-US" sz="2000"/>
                      <a:t>100%</a:t>
                    </a:r>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B24-4731-8310-2E89E42883F4}"/>
                </c:ext>
              </c:extLst>
            </c:dLbl>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Republicans</c:v>
                </c:pt>
                <c:pt idx="1">
                  <c:v>Democrats</c:v>
                </c:pt>
              </c:strCache>
            </c:strRef>
          </c:cat>
          <c:val>
            <c:numRef>
              <c:f>Sheet1!$B$2:$B$3</c:f>
              <c:numCache>
                <c:formatCode>General</c:formatCode>
                <c:ptCount val="2"/>
                <c:pt idx="0">
                  <c:v>7</c:v>
                </c:pt>
                <c:pt idx="1">
                  <c:v>100</c:v>
                </c:pt>
              </c:numCache>
            </c:numRef>
          </c:val>
          <c:extLst>
            <c:ext xmlns:c16="http://schemas.microsoft.com/office/drawing/2014/chart" uri="{C3380CC4-5D6E-409C-BE32-E72D297353CC}">
              <c16:uniqueId val="{00000003-5B24-4731-8310-2E89E42883F4}"/>
            </c:ext>
          </c:extLst>
        </c:ser>
        <c:dLbls>
          <c:showLegendKey val="0"/>
          <c:showVal val="0"/>
          <c:showCatName val="0"/>
          <c:showSerName val="0"/>
          <c:showPercent val="0"/>
          <c:showBubbleSize val="0"/>
        </c:dLbls>
        <c:gapWidth val="150"/>
        <c:axId val="195316736"/>
        <c:axId val="195326720"/>
      </c:barChart>
      <c:catAx>
        <c:axId val="195316736"/>
        <c:scaling>
          <c:orientation val="minMax"/>
        </c:scaling>
        <c:delete val="0"/>
        <c:axPos val="b"/>
        <c:numFmt formatCode="General" sourceLinked="0"/>
        <c:majorTickMark val="out"/>
        <c:minorTickMark val="none"/>
        <c:tickLblPos val="nextTo"/>
        <c:crossAx val="195326720"/>
        <c:crosses val="autoZero"/>
        <c:auto val="1"/>
        <c:lblAlgn val="ctr"/>
        <c:lblOffset val="100"/>
        <c:noMultiLvlLbl val="0"/>
      </c:catAx>
      <c:valAx>
        <c:axId val="195326720"/>
        <c:scaling>
          <c:orientation val="minMax"/>
          <c:max val="100"/>
        </c:scaling>
        <c:delete val="1"/>
        <c:axPos val="l"/>
        <c:numFmt formatCode="General" sourceLinked="1"/>
        <c:majorTickMark val="out"/>
        <c:minorTickMark val="none"/>
        <c:tickLblPos val="nextTo"/>
        <c:crossAx val="195316736"/>
        <c:crosses val="autoZero"/>
        <c:crossBetween val="between"/>
      </c:valAx>
    </c:plotArea>
    <c:plotVisOnly val="1"/>
    <c:dispBlanksAs val="gap"/>
    <c:showDLblsOverMax val="0"/>
  </c:chart>
  <c:txPr>
    <a:bodyPr/>
    <a:lstStyle/>
    <a:p>
      <a:pPr>
        <a:defRPr sz="1800" b="1"/>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2000" b="0" dirty="0"/>
              <a:t>percentage voting in favor</a:t>
            </a:r>
          </a:p>
        </c:rich>
      </c:tx>
      <c:layout>
        <c:manualLayout>
          <c:xMode val="edge"/>
          <c:yMode val="edge"/>
          <c:x val="0.14684694742458301"/>
          <c:y val="0"/>
        </c:manualLayout>
      </c:layout>
      <c:overlay val="0"/>
    </c:title>
    <c:autoTitleDeleted val="0"/>
    <c:plotArea>
      <c:layout>
        <c:manualLayout>
          <c:layoutTarget val="inner"/>
          <c:xMode val="edge"/>
          <c:yMode val="edge"/>
          <c:x val="0.15269429891569899"/>
          <c:y val="0.16505428103443701"/>
          <c:w val="0.80644118541018395"/>
          <c:h val="0.70669614566187"/>
        </c:manualLayout>
      </c:layout>
      <c:barChart>
        <c:barDir val="col"/>
        <c:grouping val="clustered"/>
        <c:varyColors val="0"/>
        <c:ser>
          <c:idx val="0"/>
          <c:order val="0"/>
          <c:tx>
            <c:strRef>
              <c:f>Sheet1!$B$1</c:f>
              <c:strCache>
                <c:ptCount val="1"/>
                <c:pt idx="0">
                  <c:v>Percentage Voting for Bill</c:v>
                </c:pt>
              </c:strCache>
            </c:strRef>
          </c:tx>
          <c:spPr>
            <a:solidFill>
              <a:srgbClr val="FF0000"/>
            </a:solidFill>
            <a:ln>
              <a:solidFill>
                <a:srgbClr val="00B0F0"/>
              </a:solidFill>
            </a:ln>
          </c:spPr>
          <c:invertIfNegative val="0"/>
          <c:dPt>
            <c:idx val="1"/>
            <c:invertIfNegative val="0"/>
            <c:bubble3D val="0"/>
            <c:spPr>
              <a:solidFill>
                <a:srgbClr val="0070C0"/>
              </a:solidFill>
              <a:ln>
                <a:solidFill>
                  <a:srgbClr val="00B0F0"/>
                </a:solidFill>
              </a:ln>
            </c:spPr>
            <c:extLst>
              <c:ext xmlns:c16="http://schemas.microsoft.com/office/drawing/2014/chart" uri="{C3380CC4-5D6E-409C-BE32-E72D297353CC}">
                <c16:uniqueId val="{00000001-7F6C-4060-BBA5-35FD7F4B2E7A}"/>
              </c:ext>
            </c:extLst>
          </c:dPt>
          <c:dLbls>
            <c:dLbl>
              <c:idx val="0"/>
              <c:layout>
                <c:manualLayout>
                  <c:x val="3.1434180785646598E-3"/>
                  <c:y val="-9.6424254572179992E-3"/>
                </c:manualLayout>
              </c:layout>
              <c:tx>
                <c:rich>
                  <a:bodyPr/>
                  <a:lstStyle/>
                  <a:p>
                    <a:r>
                      <a:rPr lang="en-US" sz="2000" dirty="0"/>
                      <a:t>12%</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7F6C-4060-BBA5-35FD7F4B2E7A}"/>
                </c:ext>
              </c:extLst>
            </c:dLbl>
            <c:dLbl>
              <c:idx val="1"/>
              <c:layout>
                <c:manualLayout>
                  <c:x val="1.25687352710134E-2"/>
                  <c:y val="6.4282836381453498E-3"/>
                </c:manualLayout>
              </c:layout>
              <c:tx>
                <c:rich>
                  <a:bodyPr/>
                  <a:lstStyle/>
                  <a:p>
                    <a:r>
                      <a:rPr lang="en-US" sz="2000" dirty="0"/>
                      <a:t>94%</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F6C-4060-BBA5-35FD7F4B2E7A}"/>
                </c:ext>
              </c:extLst>
            </c:dLbl>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Republicans</c:v>
                </c:pt>
                <c:pt idx="1">
                  <c:v>Democrats</c:v>
                </c:pt>
              </c:strCache>
            </c:strRef>
          </c:cat>
          <c:val>
            <c:numRef>
              <c:f>Sheet1!$B$2:$B$3</c:f>
              <c:numCache>
                <c:formatCode>General</c:formatCode>
                <c:ptCount val="2"/>
                <c:pt idx="0">
                  <c:v>12</c:v>
                </c:pt>
                <c:pt idx="1">
                  <c:v>94</c:v>
                </c:pt>
              </c:numCache>
            </c:numRef>
          </c:val>
          <c:extLst>
            <c:ext xmlns:c16="http://schemas.microsoft.com/office/drawing/2014/chart" uri="{C3380CC4-5D6E-409C-BE32-E72D297353CC}">
              <c16:uniqueId val="{00000003-7F6C-4060-BBA5-35FD7F4B2E7A}"/>
            </c:ext>
          </c:extLst>
        </c:ser>
        <c:dLbls>
          <c:showLegendKey val="0"/>
          <c:showVal val="0"/>
          <c:showCatName val="0"/>
          <c:showSerName val="0"/>
          <c:showPercent val="0"/>
          <c:showBubbleSize val="0"/>
        </c:dLbls>
        <c:gapWidth val="150"/>
        <c:axId val="190712448"/>
        <c:axId val="190714240"/>
      </c:barChart>
      <c:catAx>
        <c:axId val="190712448"/>
        <c:scaling>
          <c:orientation val="minMax"/>
        </c:scaling>
        <c:delete val="0"/>
        <c:axPos val="b"/>
        <c:numFmt formatCode="General" sourceLinked="0"/>
        <c:majorTickMark val="out"/>
        <c:minorTickMark val="none"/>
        <c:tickLblPos val="nextTo"/>
        <c:crossAx val="190714240"/>
        <c:crosses val="autoZero"/>
        <c:auto val="1"/>
        <c:lblAlgn val="ctr"/>
        <c:lblOffset val="100"/>
        <c:noMultiLvlLbl val="0"/>
      </c:catAx>
      <c:valAx>
        <c:axId val="190714240"/>
        <c:scaling>
          <c:orientation val="minMax"/>
          <c:max val="100"/>
        </c:scaling>
        <c:delete val="1"/>
        <c:axPos val="l"/>
        <c:numFmt formatCode="General" sourceLinked="1"/>
        <c:majorTickMark val="out"/>
        <c:minorTickMark val="none"/>
        <c:tickLblPos val="nextTo"/>
        <c:crossAx val="190712448"/>
        <c:crosses val="autoZero"/>
        <c:crossBetween val="between"/>
      </c:valAx>
    </c:plotArea>
    <c:plotVisOnly val="1"/>
    <c:dispBlanksAs val="gap"/>
    <c:showDLblsOverMax val="0"/>
  </c:chart>
  <c:txPr>
    <a:bodyPr/>
    <a:lstStyle/>
    <a:p>
      <a:pPr>
        <a:defRPr sz="1800" b="1"/>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registered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lower third</c:v>
                </c:pt>
                <c:pt idx="1">
                  <c:v>middle third</c:v>
                </c:pt>
                <c:pt idx="2">
                  <c:v>upper third</c:v>
                </c:pt>
              </c:strCache>
            </c:strRef>
          </c:cat>
          <c:val>
            <c:numRef>
              <c:f>Sheet1!$B$2:$B$4</c:f>
              <c:numCache>
                <c:formatCode>General</c:formatCode>
                <c:ptCount val="3"/>
                <c:pt idx="0">
                  <c:v>47</c:v>
                </c:pt>
                <c:pt idx="1">
                  <c:v>64</c:v>
                </c:pt>
                <c:pt idx="2">
                  <c:v>80</c:v>
                </c:pt>
              </c:numCache>
            </c:numRef>
          </c:val>
          <c:extLst>
            <c:ext xmlns:c16="http://schemas.microsoft.com/office/drawing/2014/chart" uri="{C3380CC4-5D6E-409C-BE32-E72D297353CC}">
              <c16:uniqueId val="{00000000-D70C-43CA-8F1F-2FD8F75DAB23}"/>
            </c:ext>
          </c:extLst>
        </c:ser>
        <c:dLbls>
          <c:showLegendKey val="0"/>
          <c:showVal val="0"/>
          <c:showCatName val="0"/>
          <c:showSerName val="0"/>
          <c:showPercent val="0"/>
          <c:showBubbleSize val="0"/>
        </c:dLbls>
        <c:gapWidth val="219"/>
        <c:overlap val="-27"/>
        <c:axId val="606934816"/>
        <c:axId val="606937440"/>
      </c:barChart>
      <c:catAx>
        <c:axId val="606934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06937440"/>
        <c:crosses val="autoZero"/>
        <c:auto val="1"/>
        <c:lblAlgn val="ctr"/>
        <c:lblOffset val="100"/>
        <c:noMultiLvlLbl val="0"/>
      </c:catAx>
      <c:valAx>
        <c:axId val="606937440"/>
        <c:scaling>
          <c:orientation val="minMax"/>
        </c:scaling>
        <c:delete val="1"/>
        <c:axPos val="l"/>
        <c:numFmt formatCode="General" sourceLinked="1"/>
        <c:majorTickMark val="none"/>
        <c:minorTickMark val="none"/>
        <c:tickLblPos val="nextTo"/>
        <c:crossAx val="6069348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 voting Democratic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lower third</c:v>
                </c:pt>
                <c:pt idx="1">
                  <c:v>middle third</c:v>
                </c:pt>
                <c:pt idx="2">
                  <c:v>upper third</c:v>
                </c:pt>
              </c:strCache>
            </c:strRef>
          </c:cat>
          <c:val>
            <c:numRef>
              <c:f>Sheet1!$B$2:$B$4</c:f>
              <c:numCache>
                <c:formatCode>General</c:formatCode>
                <c:ptCount val="3"/>
                <c:pt idx="0">
                  <c:v>61</c:v>
                </c:pt>
                <c:pt idx="1">
                  <c:v>51</c:v>
                </c:pt>
                <c:pt idx="2">
                  <c:v>43</c:v>
                </c:pt>
              </c:numCache>
            </c:numRef>
          </c:val>
          <c:extLst>
            <c:ext xmlns:c16="http://schemas.microsoft.com/office/drawing/2014/chart" uri="{C3380CC4-5D6E-409C-BE32-E72D297353CC}">
              <c16:uniqueId val="{00000000-57B0-4901-BD47-631888C9AFC9}"/>
            </c:ext>
          </c:extLst>
        </c:ser>
        <c:dLbls>
          <c:showLegendKey val="0"/>
          <c:showVal val="0"/>
          <c:showCatName val="0"/>
          <c:showSerName val="0"/>
          <c:showPercent val="0"/>
          <c:showBubbleSize val="0"/>
        </c:dLbls>
        <c:gapWidth val="219"/>
        <c:overlap val="-27"/>
        <c:axId val="600570688"/>
        <c:axId val="600576592"/>
      </c:barChart>
      <c:catAx>
        <c:axId val="600570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00576592"/>
        <c:crosses val="autoZero"/>
        <c:auto val="1"/>
        <c:lblAlgn val="ctr"/>
        <c:lblOffset val="100"/>
        <c:noMultiLvlLbl val="0"/>
      </c:catAx>
      <c:valAx>
        <c:axId val="600576592"/>
        <c:scaling>
          <c:orientation val="minMax"/>
        </c:scaling>
        <c:delete val="1"/>
        <c:axPos val="l"/>
        <c:numFmt formatCode="General" sourceLinked="1"/>
        <c:majorTickMark val="none"/>
        <c:minorTickMark val="none"/>
        <c:tickLblPos val="nextTo"/>
        <c:crossAx val="600570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percentage without</a:t>
            </a:r>
            <a:r>
              <a:rPr lang="en-US" sz="2000" b="0" baseline="0" dirty="0"/>
              <a:t> government issued photo ID</a:t>
            </a:r>
            <a:endParaRPr lang="en-US" sz="2000" b="0" dirty="0"/>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without ID</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6-E6AA-4EFF-AD47-94C8B22079AE}"/>
              </c:ext>
            </c:extLst>
          </c:dPt>
          <c:dPt>
            <c:idx val="4"/>
            <c:invertIfNegative val="0"/>
            <c:bubble3D val="0"/>
            <c:spPr>
              <a:solidFill>
                <a:srgbClr val="FF0000"/>
              </a:solidFill>
              <a:ln>
                <a:noFill/>
              </a:ln>
              <a:effectLst/>
            </c:spPr>
            <c:extLst>
              <c:ext xmlns:c16="http://schemas.microsoft.com/office/drawing/2014/chart" uri="{C3380CC4-5D6E-409C-BE32-E72D297353CC}">
                <c16:uniqueId val="{00000005-E6AA-4EFF-AD47-94C8B22079AE}"/>
              </c:ext>
            </c:extLst>
          </c:dPt>
          <c:dPt>
            <c:idx val="8"/>
            <c:invertIfNegative val="0"/>
            <c:bubble3D val="0"/>
            <c:spPr>
              <a:solidFill>
                <a:srgbClr val="FF0000"/>
              </a:solidFill>
              <a:ln>
                <a:noFill/>
              </a:ln>
              <a:effectLst/>
            </c:spPr>
            <c:extLst>
              <c:ext xmlns:c16="http://schemas.microsoft.com/office/drawing/2014/chart" uri="{C3380CC4-5D6E-409C-BE32-E72D297353CC}">
                <c16:uniqueId val="{00000004-E6AA-4EFF-AD47-94C8B22079AE}"/>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18-24</c:v>
                </c:pt>
                <c:pt idx="1">
                  <c:v>25 or older</c:v>
                </c:pt>
                <c:pt idx="3">
                  <c:v>less than 25K</c:v>
                </c:pt>
                <c:pt idx="4">
                  <c:v>more than 150K</c:v>
                </c:pt>
                <c:pt idx="6">
                  <c:v>Black</c:v>
                </c:pt>
                <c:pt idx="7">
                  <c:v>Hispanic</c:v>
                </c:pt>
                <c:pt idx="8">
                  <c:v>White</c:v>
                </c:pt>
              </c:strCache>
            </c:strRef>
          </c:cat>
          <c:val>
            <c:numRef>
              <c:f>Sheet1!$B$2:$B$11</c:f>
              <c:numCache>
                <c:formatCode>General</c:formatCode>
                <c:ptCount val="10"/>
                <c:pt idx="0">
                  <c:v>12</c:v>
                </c:pt>
                <c:pt idx="1">
                  <c:v>7</c:v>
                </c:pt>
                <c:pt idx="3">
                  <c:v>12</c:v>
                </c:pt>
                <c:pt idx="4">
                  <c:v>2</c:v>
                </c:pt>
                <c:pt idx="6">
                  <c:v>13</c:v>
                </c:pt>
                <c:pt idx="7">
                  <c:v>10</c:v>
                </c:pt>
                <c:pt idx="8">
                  <c:v>5</c:v>
                </c:pt>
              </c:numCache>
            </c:numRef>
          </c:val>
          <c:extLst>
            <c:ext xmlns:c16="http://schemas.microsoft.com/office/drawing/2014/chart" uri="{C3380CC4-5D6E-409C-BE32-E72D297353CC}">
              <c16:uniqueId val="{00000000-E6AA-4EFF-AD47-94C8B22079AE}"/>
            </c:ext>
          </c:extLst>
        </c:ser>
        <c:dLbls>
          <c:showLegendKey val="0"/>
          <c:showVal val="0"/>
          <c:showCatName val="0"/>
          <c:showSerName val="0"/>
          <c:showPercent val="0"/>
          <c:showBubbleSize val="0"/>
        </c:dLbls>
        <c:gapWidth val="182"/>
        <c:axId val="512191840"/>
        <c:axId val="512192168"/>
      </c:barChart>
      <c:catAx>
        <c:axId val="5121918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512192168"/>
        <c:crosses val="autoZero"/>
        <c:auto val="1"/>
        <c:lblAlgn val="ctr"/>
        <c:lblOffset val="100"/>
        <c:noMultiLvlLbl val="0"/>
      </c:catAx>
      <c:valAx>
        <c:axId val="512192168"/>
        <c:scaling>
          <c:orientation val="minMax"/>
        </c:scaling>
        <c:delete val="1"/>
        <c:axPos val="b"/>
        <c:numFmt formatCode="General" sourceLinked="1"/>
        <c:majorTickMark val="none"/>
        <c:minorTickMark val="none"/>
        <c:tickLblPos val="nextTo"/>
        <c:crossAx val="5121918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0.22523</cdr:x>
      <cdr:y>0.70712</cdr:y>
    </cdr:from>
    <cdr:to>
      <cdr:x>0.33333</cdr:x>
      <cdr:y>0.90915</cdr:y>
    </cdr:to>
    <cdr:sp macro="" textlink="">
      <cdr:nvSpPr>
        <cdr:cNvPr id="2" name="TextBox 1">
          <a:extLst xmlns:a="http://schemas.openxmlformats.org/drawingml/2006/main">
            <a:ext uri="{FF2B5EF4-FFF2-40B4-BE49-F238E27FC236}">
              <a16:creationId xmlns:a16="http://schemas.microsoft.com/office/drawing/2014/main" id="{78539BB1-779C-4EE3-B855-DF458797AE47}"/>
            </a:ext>
          </a:extLst>
        </cdr:cNvPr>
        <cdr:cNvSpPr txBox="1"/>
      </cdr:nvSpPr>
      <cdr:spPr>
        <a:xfrm xmlns:a="http://schemas.openxmlformats.org/drawingml/2006/main">
          <a:off x="1905000" y="3200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t>5%</a:t>
          </a:r>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cdr:x>
      <cdr:y>0.40292</cdr:y>
    </cdr:from>
    <cdr:to>
      <cdr:x>0.12121</cdr:x>
      <cdr:y>0.63023</cdr:y>
    </cdr:to>
    <cdr:sp macro="" textlink="">
      <cdr:nvSpPr>
        <cdr:cNvPr id="2" name="TextBox 1">
          <a:extLst xmlns:a="http://schemas.openxmlformats.org/drawingml/2006/main">
            <a:ext uri="{FF2B5EF4-FFF2-40B4-BE49-F238E27FC236}">
              <a16:creationId xmlns:a16="http://schemas.microsoft.com/office/drawing/2014/main" id="{6637A066-AA3F-4462-8D17-40FE2B3D2041}"/>
            </a:ext>
          </a:extLst>
        </cdr:cNvPr>
        <cdr:cNvSpPr txBox="1"/>
      </cdr:nvSpPr>
      <cdr:spPr>
        <a:xfrm xmlns:a="http://schemas.openxmlformats.org/drawingml/2006/main">
          <a:off x="-1538606" y="1620830"/>
          <a:ext cx="1125046" cy="91440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September 1967, two years after passage of VRA</a:t>
          </a:r>
        </a:p>
      </cdr:txBody>
    </cdr:sp>
  </cdr:relSizeAnchor>
  <cdr:relSizeAnchor xmlns:cdr="http://schemas.openxmlformats.org/drawingml/2006/chartDrawing">
    <cdr:from>
      <cdr:x>0.43688</cdr:x>
      <cdr:y>0.34956</cdr:y>
    </cdr:from>
    <cdr:to>
      <cdr:x>0.48444</cdr:x>
      <cdr:y>0.42533</cdr:y>
    </cdr:to>
    <cdr:cxnSp macro="">
      <cdr:nvCxnSpPr>
        <cdr:cNvPr id="4" name="Straight Arrow Connector 3">
          <a:extLst xmlns:a="http://schemas.openxmlformats.org/drawingml/2006/main">
            <a:ext uri="{FF2B5EF4-FFF2-40B4-BE49-F238E27FC236}">
              <a16:creationId xmlns:a16="http://schemas.microsoft.com/office/drawing/2014/main" id="{3F63832B-D550-4B2B-A848-4796D9C53C87}"/>
            </a:ext>
          </a:extLst>
        </cdr:cNvPr>
        <cdr:cNvCxnSpPr/>
      </cdr:nvCxnSpPr>
      <cdr:spPr>
        <a:xfrm xmlns:a="http://schemas.openxmlformats.org/drawingml/2006/main" flipV="1">
          <a:off x="4054993" y="1406191"/>
          <a:ext cx="441442" cy="304802"/>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0.05791</cdr:x>
      <cdr:y>0.29552</cdr:y>
    </cdr:from>
    <cdr:to>
      <cdr:x>0.34769</cdr:x>
      <cdr:y>0.78959</cdr:y>
    </cdr:to>
    <cdr:sp macro="" textlink="">
      <cdr:nvSpPr>
        <cdr:cNvPr id="3" name="Oval 2">
          <a:extLst xmlns:a="http://schemas.openxmlformats.org/drawingml/2006/main">
            <a:ext uri="{FF2B5EF4-FFF2-40B4-BE49-F238E27FC236}">
              <a16:creationId xmlns:a16="http://schemas.microsoft.com/office/drawing/2014/main" id="{0D5DAF3E-6C95-4ECF-B7ED-99E529312EE5}"/>
            </a:ext>
          </a:extLst>
        </cdr:cNvPr>
        <cdr:cNvSpPr/>
      </cdr:nvSpPr>
      <cdr:spPr>
        <a:xfrm xmlns:a="http://schemas.openxmlformats.org/drawingml/2006/main" flipH="1">
          <a:off x="211449" y="955077"/>
          <a:ext cx="1058088" cy="1596732"/>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0.07084</cdr:x>
      <cdr:y>0.16187</cdr:y>
    </cdr:from>
    <cdr:to>
      <cdr:x>0.35665</cdr:x>
      <cdr:y>0.792</cdr:y>
    </cdr:to>
    <cdr:sp macro="" textlink="">
      <cdr:nvSpPr>
        <cdr:cNvPr id="2" name="Oval 1">
          <a:extLst xmlns:a="http://schemas.openxmlformats.org/drawingml/2006/main">
            <a:ext uri="{FF2B5EF4-FFF2-40B4-BE49-F238E27FC236}">
              <a16:creationId xmlns:a16="http://schemas.microsoft.com/office/drawing/2014/main" id="{A9B39DFA-CC51-4977-811A-0AE52FF2EC03}"/>
            </a:ext>
          </a:extLst>
        </cdr:cNvPr>
        <cdr:cNvSpPr/>
      </cdr:nvSpPr>
      <cdr:spPr>
        <a:xfrm xmlns:a="http://schemas.openxmlformats.org/drawingml/2006/main" flipH="1">
          <a:off x="262249" y="531927"/>
          <a:ext cx="1058088" cy="2070682"/>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cdr:x>
      <cdr:y>0.12048</cdr:y>
    </cdr:from>
    <cdr:to>
      <cdr:x>0.15937</cdr:x>
      <cdr:y>0.38804</cdr:y>
    </cdr:to>
    <cdr:sp macro="" textlink="">
      <cdr:nvSpPr>
        <cdr:cNvPr id="2" name="TextBox 1">
          <a:extLst xmlns:a="http://schemas.openxmlformats.org/drawingml/2006/main">
            <a:ext uri="{FF2B5EF4-FFF2-40B4-BE49-F238E27FC236}">
              <a16:creationId xmlns:a16="http://schemas.microsoft.com/office/drawing/2014/main" id="{E44058D4-A351-4E5D-98BD-73824153190D}"/>
            </a:ext>
          </a:extLst>
        </cdr:cNvPr>
        <cdr:cNvSpPr txBox="1"/>
      </cdr:nvSpPr>
      <cdr:spPr>
        <a:xfrm xmlns:a="http://schemas.openxmlformats.org/drawingml/2006/main">
          <a:off x="0" y="480391"/>
          <a:ext cx="1196009"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solidFill>
                <a:srgbClr val="C00000"/>
              </a:solidFill>
            </a:rPr>
            <a:t>Race/ethnicity</a:t>
          </a:r>
        </a:p>
      </cdr:txBody>
    </cdr:sp>
  </cdr:relSizeAnchor>
  <cdr:relSizeAnchor xmlns:cdr="http://schemas.openxmlformats.org/drawingml/2006/chartDrawing">
    <cdr:from>
      <cdr:x>0</cdr:x>
      <cdr:y>0.46449</cdr:y>
    </cdr:from>
    <cdr:to>
      <cdr:x>0.12184</cdr:x>
      <cdr:y>0.73204</cdr:y>
    </cdr:to>
    <cdr:sp macro="" textlink="">
      <cdr:nvSpPr>
        <cdr:cNvPr id="3" name="TextBox 1">
          <a:extLst xmlns:a="http://schemas.openxmlformats.org/drawingml/2006/main">
            <a:ext uri="{FF2B5EF4-FFF2-40B4-BE49-F238E27FC236}">
              <a16:creationId xmlns:a16="http://schemas.microsoft.com/office/drawing/2014/main" id="{BD11441F-C72C-45D1-B450-4B1BD6C819A0}"/>
            </a:ext>
          </a:extLst>
        </cdr:cNvPr>
        <cdr:cNvSpPr txBox="1"/>
      </cdr:nvSpPr>
      <cdr:spPr>
        <a:xfrm xmlns:a="http://schemas.openxmlformats.org/drawingml/2006/main">
          <a:off x="-861391" y="1851991"/>
          <a:ext cx="914400"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Annual Income</a:t>
          </a:r>
        </a:p>
      </cdr:txBody>
    </cdr:sp>
  </cdr:relSizeAnchor>
  <cdr:relSizeAnchor xmlns:cdr="http://schemas.openxmlformats.org/drawingml/2006/chartDrawing">
    <cdr:from>
      <cdr:x>0.00353</cdr:x>
      <cdr:y>0.73244</cdr:y>
    </cdr:from>
    <cdr:to>
      <cdr:x>0.1629</cdr:x>
      <cdr:y>1</cdr:y>
    </cdr:to>
    <cdr:sp macro="" textlink="">
      <cdr:nvSpPr>
        <cdr:cNvPr id="4" name="TextBox 1">
          <a:extLst xmlns:a="http://schemas.openxmlformats.org/drawingml/2006/main">
            <a:ext uri="{FF2B5EF4-FFF2-40B4-BE49-F238E27FC236}">
              <a16:creationId xmlns:a16="http://schemas.microsoft.com/office/drawing/2014/main" id="{909726E7-0B24-4D38-8049-6D860CB750B6}"/>
            </a:ext>
          </a:extLst>
        </cdr:cNvPr>
        <cdr:cNvSpPr txBox="1"/>
      </cdr:nvSpPr>
      <cdr:spPr>
        <a:xfrm xmlns:a="http://schemas.openxmlformats.org/drawingml/2006/main">
          <a:off x="26504" y="2920379"/>
          <a:ext cx="1196009"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Age</a:t>
          </a:r>
        </a:p>
      </cdr:txBody>
    </cdr:sp>
  </cdr:relSizeAnchor>
</c:userShapes>
</file>

<file path=ppt/drawings/drawing6.xml><?xml version="1.0" encoding="utf-8"?>
<c:userShapes xmlns:c="http://schemas.openxmlformats.org/drawingml/2006/chart">
  <cdr:relSizeAnchor xmlns:cdr="http://schemas.openxmlformats.org/drawingml/2006/chartDrawing">
    <cdr:from>
      <cdr:x>0</cdr:x>
      <cdr:y>0.12048</cdr:y>
    </cdr:from>
    <cdr:to>
      <cdr:x>0.15937</cdr:x>
      <cdr:y>0.38804</cdr:y>
    </cdr:to>
    <cdr:sp macro="" textlink="">
      <cdr:nvSpPr>
        <cdr:cNvPr id="2" name="TextBox 1">
          <a:extLst xmlns:a="http://schemas.openxmlformats.org/drawingml/2006/main">
            <a:ext uri="{FF2B5EF4-FFF2-40B4-BE49-F238E27FC236}">
              <a16:creationId xmlns:a16="http://schemas.microsoft.com/office/drawing/2014/main" id="{E44058D4-A351-4E5D-98BD-73824153190D}"/>
            </a:ext>
          </a:extLst>
        </cdr:cNvPr>
        <cdr:cNvSpPr txBox="1"/>
      </cdr:nvSpPr>
      <cdr:spPr>
        <a:xfrm xmlns:a="http://schemas.openxmlformats.org/drawingml/2006/main">
          <a:off x="0" y="480391"/>
          <a:ext cx="1196009" cy="1066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solidFill>
                <a:srgbClr val="C00000"/>
              </a:solidFill>
            </a:rPr>
            <a:t>Race/ethnicity</a:t>
          </a:r>
        </a:p>
      </cdr:txBody>
    </cdr:sp>
  </cdr:relSizeAnchor>
  <cdr:relSizeAnchor xmlns:cdr="http://schemas.openxmlformats.org/drawingml/2006/chartDrawing">
    <cdr:from>
      <cdr:x>0</cdr:x>
      <cdr:y>0.46449</cdr:y>
    </cdr:from>
    <cdr:to>
      <cdr:x>0.12184</cdr:x>
      <cdr:y>0.73204</cdr:y>
    </cdr:to>
    <cdr:sp macro="" textlink="">
      <cdr:nvSpPr>
        <cdr:cNvPr id="3" name="TextBox 1">
          <a:extLst xmlns:a="http://schemas.openxmlformats.org/drawingml/2006/main">
            <a:ext uri="{FF2B5EF4-FFF2-40B4-BE49-F238E27FC236}">
              <a16:creationId xmlns:a16="http://schemas.microsoft.com/office/drawing/2014/main" id="{BD11441F-C72C-45D1-B450-4B1BD6C819A0}"/>
            </a:ext>
          </a:extLst>
        </cdr:cNvPr>
        <cdr:cNvSpPr txBox="1"/>
      </cdr:nvSpPr>
      <cdr:spPr>
        <a:xfrm xmlns:a="http://schemas.openxmlformats.org/drawingml/2006/main">
          <a:off x="-861391" y="1851991"/>
          <a:ext cx="914400"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Annual Income</a:t>
          </a:r>
        </a:p>
      </cdr:txBody>
    </cdr:sp>
  </cdr:relSizeAnchor>
  <cdr:relSizeAnchor xmlns:cdr="http://schemas.openxmlformats.org/drawingml/2006/chartDrawing">
    <cdr:from>
      <cdr:x>0.00353</cdr:x>
      <cdr:y>0.73244</cdr:y>
    </cdr:from>
    <cdr:to>
      <cdr:x>0.1629</cdr:x>
      <cdr:y>1</cdr:y>
    </cdr:to>
    <cdr:sp macro="" textlink="">
      <cdr:nvSpPr>
        <cdr:cNvPr id="4" name="TextBox 1">
          <a:extLst xmlns:a="http://schemas.openxmlformats.org/drawingml/2006/main">
            <a:ext uri="{FF2B5EF4-FFF2-40B4-BE49-F238E27FC236}">
              <a16:creationId xmlns:a16="http://schemas.microsoft.com/office/drawing/2014/main" id="{909726E7-0B24-4D38-8049-6D860CB750B6}"/>
            </a:ext>
          </a:extLst>
        </cdr:cNvPr>
        <cdr:cNvSpPr txBox="1"/>
      </cdr:nvSpPr>
      <cdr:spPr>
        <a:xfrm xmlns:a="http://schemas.openxmlformats.org/drawingml/2006/main">
          <a:off x="26504" y="2920379"/>
          <a:ext cx="1196009" cy="1066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solidFill>
                <a:srgbClr val="C00000"/>
              </a:solidFill>
            </a:rPr>
            <a:t>Age</a:t>
          </a:r>
        </a:p>
      </cdr:txBody>
    </cdr:sp>
  </cdr:relSizeAnchor>
  <cdr:relSizeAnchor xmlns:cdr="http://schemas.openxmlformats.org/drawingml/2006/chartDrawing">
    <cdr:from>
      <cdr:x>0.27049</cdr:x>
      <cdr:y>0.28899</cdr:y>
    </cdr:from>
    <cdr:to>
      <cdr:x>0.97355</cdr:x>
      <cdr:y>0.52339</cdr:y>
    </cdr:to>
    <cdr:sp macro="" textlink="">
      <cdr:nvSpPr>
        <cdr:cNvPr id="5" name="Oval 4">
          <a:extLst xmlns:a="http://schemas.openxmlformats.org/drawingml/2006/main">
            <a:ext uri="{FF2B5EF4-FFF2-40B4-BE49-F238E27FC236}">
              <a16:creationId xmlns:a16="http://schemas.microsoft.com/office/drawing/2014/main" id="{A9B39DFA-CC51-4977-811A-0AE52FF2EC03}"/>
            </a:ext>
          </a:extLst>
        </cdr:cNvPr>
        <cdr:cNvSpPr/>
      </cdr:nvSpPr>
      <cdr:spPr>
        <a:xfrm xmlns:a="http://schemas.openxmlformats.org/drawingml/2006/main" flipH="1">
          <a:off x="2488094" y="1192693"/>
          <a:ext cx="6467061" cy="967410"/>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dr:relSizeAnchor xmlns:cdr="http://schemas.openxmlformats.org/drawingml/2006/chartDrawing">
    <cdr:from>
      <cdr:x>0.27601</cdr:x>
      <cdr:y>0.61972</cdr:y>
    </cdr:from>
    <cdr:to>
      <cdr:x>0.7805</cdr:x>
      <cdr:y>0.7289</cdr:y>
    </cdr:to>
    <cdr:sp macro="" textlink="">
      <cdr:nvSpPr>
        <cdr:cNvPr id="7" name="Oval 6">
          <a:extLst xmlns:a="http://schemas.openxmlformats.org/drawingml/2006/main">
            <a:ext uri="{FF2B5EF4-FFF2-40B4-BE49-F238E27FC236}">
              <a16:creationId xmlns:a16="http://schemas.microsoft.com/office/drawing/2014/main" id="{1B6E5643-7909-49A8-90C8-DE352FA003CC}"/>
            </a:ext>
          </a:extLst>
        </cdr:cNvPr>
        <cdr:cNvSpPr/>
      </cdr:nvSpPr>
      <cdr:spPr>
        <a:xfrm xmlns:a="http://schemas.openxmlformats.org/drawingml/2006/main" flipH="1">
          <a:off x="2538891" y="2557669"/>
          <a:ext cx="4640474" cy="450574"/>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dr:relSizeAnchor xmlns:cdr="http://schemas.openxmlformats.org/drawingml/2006/chartDrawing">
    <cdr:from>
      <cdr:x>0.28154</cdr:x>
      <cdr:y>0.87018</cdr:y>
    </cdr:from>
    <cdr:to>
      <cdr:x>0.78602</cdr:x>
      <cdr:y>1</cdr:y>
    </cdr:to>
    <cdr:sp macro="" textlink="">
      <cdr:nvSpPr>
        <cdr:cNvPr id="8" name="Oval 7">
          <a:extLst xmlns:a="http://schemas.openxmlformats.org/drawingml/2006/main">
            <a:ext uri="{FF2B5EF4-FFF2-40B4-BE49-F238E27FC236}">
              <a16:creationId xmlns:a16="http://schemas.microsoft.com/office/drawing/2014/main" id="{0E62D547-7195-4F0D-B52F-AB95DDE455FA}"/>
            </a:ext>
          </a:extLst>
        </cdr:cNvPr>
        <cdr:cNvSpPr/>
      </cdr:nvSpPr>
      <cdr:spPr>
        <a:xfrm xmlns:a="http://schemas.openxmlformats.org/drawingml/2006/main" flipH="1">
          <a:off x="2589691" y="3591338"/>
          <a:ext cx="4640474" cy="535766"/>
        </a:xfrm>
        <a:prstGeom xmlns:a="http://schemas.openxmlformats.org/drawingml/2006/main" prst="ellipse">
          <a:avLst/>
        </a:prstGeom>
        <a:noFill xmlns:a="http://schemas.openxmlformats.org/drawingml/2006/main"/>
        <a:ln xmlns:a="http://schemas.openxmlformats.org/drawingml/2006/main" w="38100">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ln w="38100">
              <a:solidFill>
                <a:schemeClr val="bg1"/>
              </a:solidFill>
            </a:ln>
            <a:noFill/>
          </a:endParaRPr>
        </a:p>
      </cdr:txBody>
    </cdr:sp>
  </cdr:relSizeAnchor>
</c:userShapes>
</file>

<file path=ppt/drawings/drawing7.xml><?xml version="1.0" encoding="utf-8"?>
<c:userShapes xmlns:c="http://schemas.openxmlformats.org/drawingml/2006/chart">
  <cdr:relSizeAnchor xmlns:cdr="http://schemas.openxmlformats.org/drawingml/2006/chartDrawing">
    <cdr:from>
      <cdr:x>0</cdr:x>
      <cdr:y>0.2911</cdr:y>
    </cdr:from>
    <cdr:to>
      <cdr:x>1</cdr:x>
      <cdr:y>0.72963</cdr:y>
    </cdr:to>
    <cdr:sp macro="" textlink="">
      <cdr:nvSpPr>
        <cdr:cNvPr id="2" name="TextBox 7">
          <a:extLst xmlns:a="http://schemas.openxmlformats.org/drawingml/2006/main">
            <a:ext uri="{FF2B5EF4-FFF2-40B4-BE49-F238E27FC236}">
              <a16:creationId xmlns:a16="http://schemas.microsoft.com/office/drawing/2014/main" id="{0BFBD203-01D8-4A48-9C60-34F02D5DF95E}"/>
            </a:ext>
          </a:extLst>
        </cdr:cNvPr>
        <cdr:cNvSpPr txBox="1"/>
      </cdr:nvSpPr>
      <cdr:spPr>
        <a:xfrm xmlns:a="http://schemas.openxmlformats.org/drawingml/2006/main">
          <a:off x="0" y="1164520"/>
          <a:ext cx="6824869" cy="175432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dirty="0"/>
        </a:p>
        <a:p xmlns:a="http://schemas.openxmlformats.org/drawingml/2006/main">
          <a:r>
            <a:rPr lang="en-US" dirty="0"/>
            <a:t>With in-person</a:t>
          </a:r>
        </a:p>
        <a:p xmlns:a="http://schemas.openxmlformats.org/drawingml/2006/main">
          <a:r>
            <a:rPr lang="en-US" dirty="0"/>
            <a:t>voting, about 1 </a:t>
          </a:r>
        </a:p>
        <a:p xmlns:a="http://schemas.openxmlformats.org/drawingml/2006/main">
          <a:r>
            <a:rPr lang="en-US" dirty="0"/>
            <a:t>in 2.5 million</a:t>
          </a:r>
        </a:p>
        <a:p xmlns:a="http://schemas.openxmlformats.org/drawingml/2006/main">
          <a:r>
            <a:rPr lang="en-US" dirty="0"/>
            <a:t>votes might be</a:t>
          </a:r>
        </a:p>
        <a:p xmlns:a="http://schemas.openxmlformats.org/drawingml/2006/main">
          <a:r>
            <a:rPr lang="en-US" dirty="0"/>
            <a:t>illegal</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7B5B7-9233-4DC2-A992-97441027DE8B}" type="datetimeFigureOut">
              <a:rPr lang="en-US" smtClean="0"/>
              <a:t>9/16/2021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21332-740D-48F5-B589-C91D53571671}" type="slidenum">
              <a:rPr lang="en-US" smtClean="0"/>
              <a:t>‹#›</a:t>
            </a:fld>
            <a:endParaRPr lang="en-US"/>
          </a:p>
        </p:txBody>
      </p:sp>
    </p:spTree>
    <p:extLst>
      <p:ext uri="{BB962C8B-B14F-4D97-AF65-F5344CB8AC3E}">
        <p14:creationId xmlns:p14="http://schemas.microsoft.com/office/powerpoint/2010/main" val="2920296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5186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29EA44-EC7E-42EC-814A-FD8F28E087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4918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9438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5385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20</a:t>
            </a:fld>
            <a:endParaRPr lang="en-US"/>
          </a:p>
        </p:txBody>
      </p:sp>
    </p:spTree>
    <p:extLst>
      <p:ext uri="{BB962C8B-B14F-4D97-AF65-F5344CB8AC3E}">
        <p14:creationId xmlns:p14="http://schemas.microsoft.com/office/powerpoint/2010/main" val="2638471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0865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19148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1950">
                <a:solidFill>
                  <a:srgbClr val="FFFFFF"/>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1500">
                <a:solidFill>
                  <a:srgbClr val="FFFFFF"/>
                </a:solidFill>
              </a:defRPr>
            </a:lvl1pPr>
          </a:lstStyle>
          <a:p>
            <a:pPr algn="ctr" eaLnBrk="1" latinLnBrk="0" hangingPunct="1"/>
            <a:fld id="{23A271A1-F6D6-438B-A432-4747EE7ECD40}" type="datetimeFigureOut">
              <a:rPr lang="en-US" smtClean="0"/>
              <a:pPr algn="ctr" eaLnBrk="1" latinLnBrk="0" hangingPunct="1"/>
              <a:t>9/16/2021</a:t>
            </a:fld>
            <a:endParaRPr lang="en-US" sz="1500" dirty="0">
              <a:solidFill>
                <a:srgbClr val="FFFFFF"/>
              </a:solidFill>
            </a:endParaRPr>
          </a:p>
        </p:txBody>
      </p:sp>
      <p:sp>
        <p:nvSpPr>
          <p:cNvPr id="17" name="Footer Placeholder 16"/>
          <p:cNvSpPr>
            <a:spLocks noGrp="1"/>
          </p:cNvSpPr>
          <p:nvPr>
            <p:ph type="ftr" sz="quarter" idx="11"/>
          </p:nvPr>
        </p:nvSpPr>
        <p:spPr>
          <a:xfrm>
            <a:off x="2780524" y="236541"/>
            <a:ext cx="78232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304395050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3A271A1-F6D6-438B-A432-4747EE7ECD40}" type="datetimeFigureOut">
              <a:rPr lang="en-US" smtClean="0"/>
              <a:pPr/>
              <a:t>9/16/2021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F0C94032-CD4C-4C25-B0C2-CEC720522D92}" type="slidenum">
              <a:rPr kumimoji="0" lang="en-US" smtClean="0"/>
              <a:pPr/>
              <a:t>‹#›</a:t>
            </a:fld>
            <a:endParaRPr kumimoji="0" lang="en-US"/>
          </a:p>
        </p:txBody>
      </p:sp>
    </p:spTree>
    <p:extLst>
      <p:ext uri="{BB962C8B-B14F-4D97-AF65-F5344CB8AC3E}">
        <p14:creationId xmlns:p14="http://schemas.microsoft.com/office/powerpoint/2010/main" val="1628586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3"/>
            <a:ext cx="27432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8737600" y="6248405"/>
            <a:ext cx="2946400" cy="365125"/>
          </a:xfrm>
        </p:spPr>
        <p:txBody>
          <a:bodyPr/>
          <a:lstStyle/>
          <a:p>
            <a:fld id="{23A271A1-F6D6-438B-A432-4747EE7ECD40}" type="datetimeFigureOut">
              <a:rPr lang="en-US" smtClean="0"/>
              <a:pPr/>
              <a:t>9/16/2021</a:t>
            </a:fld>
            <a:endParaRPr lang="en-US" dirty="0"/>
          </a:p>
        </p:txBody>
      </p:sp>
      <p:sp>
        <p:nvSpPr>
          <p:cNvPr id="5" name="Footer Placeholder 4"/>
          <p:cNvSpPr>
            <a:spLocks noGrp="1"/>
          </p:cNvSpPr>
          <p:nvPr>
            <p:ph type="ftr" sz="quarter" idx="11"/>
          </p:nvPr>
        </p:nvSpPr>
        <p:spPr>
          <a:xfrm>
            <a:off x="609603" y="6248210"/>
            <a:ext cx="7431311" cy="365125"/>
          </a:xfrm>
        </p:spPr>
        <p:txBody>
          <a:bodyPr/>
          <a:lstStyle/>
          <a:p>
            <a:endParaRPr kumimoji="0" lang="en-US" dirty="0"/>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p:nvSpPr>
          <p:cNvPr id="6" name="Slide Number Placeholder 5"/>
          <p:cNvSpPr>
            <a:spLocks noGrp="1"/>
          </p:cNvSpPr>
          <p:nvPr>
            <p:ph type="sldNum" sz="quarter" idx="12"/>
          </p:nvPr>
        </p:nvSpPr>
        <p:spPr>
          <a:xfrm rot="5400000">
            <a:off x="8075084" y="103716"/>
            <a:ext cx="533400" cy="325968"/>
          </a:xfrm>
        </p:spPr>
        <p:txBody>
          <a:bodyPr/>
          <a:lstStyle/>
          <a:p>
            <a:fld id="{F0C94032-CD4C-4C25-B0C2-CEC720522D92}" type="slidenum">
              <a:rPr kumimoji="0" lang="en-US" smtClean="0"/>
              <a:pPr/>
              <a:t>‹#›</a:t>
            </a:fld>
            <a:endParaRPr kumimoji="0" lang="en-US" dirty="0"/>
          </a:p>
        </p:txBody>
      </p:sp>
    </p:spTree>
    <p:extLst>
      <p:ext uri="{BB962C8B-B14F-4D97-AF65-F5344CB8AC3E}">
        <p14:creationId xmlns:p14="http://schemas.microsoft.com/office/powerpoint/2010/main" val="357791637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structionsl Slide">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436045" y="6528815"/>
            <a:ext cx="1278151" cy="228600"/>
          </a:xfrm>
          <a:prstGeom prst="rect">
            <a:avLst/>
          </a:prstGeom>
        </p:spPr>
        <p:txBody>
          <a:bodyPr vert="horz" lIns="91440" tIns="45720" rIns="91440" bIns="45720" rtlCol="0" anchor="ctr"/>
          <a:lstStyle>
            <a:lvl1pPr algn="r">
              <a:defRPr sz="900" b="1">
                <a:solidFill>
                  <a:schemeClr val="tx2"/>
                </a:solidFill>
              </a:defRPr>
            </a:lvl1pPr>
          </a:lstStyle>
          <a:p>
            <a:fld id="{40BFEAB2-FD83-41F2-9787-AD5D1A1760CD}" type="slidenum">
              <a:rPr lang="en-US" smtClean="0"/>
              <a:pPr/>
              <a:t>‹#›</a:t>
            </a:fld>
            <a:endParaRPr lang="en-US"/>
          </a:p>
        </p:txBody>
      </p:sp>
      <p:sp>
        <p:nvSpPr>
          <p:cNvPr id="3" name="Content Placeholder 2"/>
          <p:cNvSpPr>
            <a:spLocks noGrp="1"/>
          </p:cNvSpPr>
          <p:nvPr>
            <p:ph sz="quarter" idx="10"/>
          </p:nvPr>
        </p:nvSpPr>
        <p:spPr>
          <a:xfrm>
            <a:off x="475488" y="1371600"/>
            <a:ext cx="11379200" cy="4616450"/>
          </a:xfrm>
        </p:spPr>
        <p:txBody>
          <a:bodyPr/>
          <a:lstStyle/>
          <a:p>
            <a:pPr lvl="0"/>
            <a:r>
              <a:rPr lang="en-US"/>
              <a:t>Edit Master text styles</a:t>
            </a:r>
          </a:p>
          <a:p>
            <a:pPr lvl="1"/>
            <a:r>
              <a:rPr lang="en-US"/>
              <a:t>Second level</a:t>
            </a:r>
          </a:p>
          <a:p>
            <a:pPr lvl="2"/>
            <a:r>
              <a:rPr lang="en-US"/>
              <a:t>Third level</a:t>
            </a:r>
          </a:p>
        </p:txBody>
      </p:sp>
      <p:sp>
        <p:nvSpPr>
          <p:cNvPr id="10" name="Title 1"/>
          <p:cNvSpPr>
            <a:spLocks noGrp="1"/>
          </p:cNvSpPr>
          <p:nvPr>
            <p:ph type="title"/>
          </p:nvPr>
        </p:nvSpPr>
        <p:spPr>
          <a:xfrm>
            <a:off x="1962913" y="274321"/>
            <a:ext cx="9907035" cy="822960"/>
          </a:xfrm>
        </p:spPr>
        <p:txBody>
          <a:bodyPr/>
          <a:lstStyle>
            <a:lvl1pPr>
              <a:defRPr>
                <a:solidFill>
                  <a:schemeClr val="tx2"/>
                </a:solidFill>
              </a:defRPr>
            </a:lvl1pPr>
          </a:lstStyle>
          <a:p>
            <a:r>
              <a:rPr lang="en-US"/>
              <a:t>Click to edit Master title style</a:t>
            </a:r>
          </a:p>
        </p:txBody>
      </p:sp>
      <p:pic>
        <p:nvPicPr>
          <p:cNvPr id="9" name="Picture 8" descr="A close up of a sign&#10;&#10;Description automatically generated">
            <a:extLst>
              <a:ext uri="{FF2B5EF4-FFF2-40B4-BE49-F238E27FC236}">
                <a16:creationId xmlns:a16="http://schemas.microsoft.com/office/drawing/2014/main" id="{20E0FA0B-E922-D649-BCC5-C8D22D94687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5847" y="343719"/>
            <a:ext cx="1173021" cy="879766"/>
          </a:xfrm>
          <a:prstGeom prst="rect">
            <a:avLst/>
          </a:prstGeom>
        </p:spPr>
      </p:pic>
    </p:spTree>
    <p:extLst>
      <p:ext uri="{BB962C8B-B14F-4D97-AF65-F5344CB8AC3E}">
        <p14:creationId xmlns:p14="http://schemas.microsoft.com/office/powerpoint/2010/main" val="471295968"/>
      </p:ext>
    </p:extLst>
  </p:cSld>
  <p:clrMapOvr>
    <a:masterClrMapping/>
  </p:clrMapOvr>
  <p:extLst>
    <p:ext uri="{DCECCB84-F9BA-43D5-87BE-67443E8EF086}">
      <p15:sldGuideLst xmlns:p15="http://schemas.microsoft.com/office/powerpoint/2012/main">
        <p15:guide id="0" orient="horz" pos="206">
          <p15:clr>
            <a:srgbClr val="FBAE40"/>
          </p15:clr>
        </p15:guide>
        <p15:guide id="2" orient="horz" pos="37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7192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baseline="0">
                <a:solidFill>
                  <a:srgbClr val="C00000"/>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92777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1162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70248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2432168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930231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89789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lvl1pPr algn="ctr">
              <a:defRPr sz="3600"/>
            </a:lvl1pPr>
          </a:lstStyle>
          <a:p>
            <a:r>
              <a:rPr kumimoji="0" lang="en-US" dirty="0"/>
              <a:t>Click to edit Master title style</a:t>
            </a:r>
          </a:p>
        </p:txBody>
      </p:sp>
      <p:sp>
        <p:nvSpPr>
          <p:cNvPr id="4" name="Date Placeholder 3"/>
          <p:cNvSpPr>
            <a:spLocks noGrp="1"/>
          </p:cNvSpPr>
          <p:nvPr>
            <p:ph type="dt" sz="half" idx="10"/>
          </p:nvPr>
        </p:nvSpPr>
        <p:spPr/>
        <p:txBody>
          <a:bodyPr/>
          <a:lstStyle/>
          <a:p>
            <a:fld id="{23A271A1-F6D6-438B-A432-4747EE7ECD40}" type="datetimeFigureOut">
              <a:rPr lang="en-US" smtClean="0"/>
              <a:pPr/>
              <a:t>9/16/2021</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Content Placeholder 7"/>
          <p:cNvSpPr>
            <a:spLocks noGrp="1"/>
          </p:cNvSpPr>
          <p:nvPr>
            <p:ph sz="quarter" idx="1"/>
          </p:nvPr>
        </p:nvSpPr>
        <p:spPr>
          <a:xfrm>
            <a:off x="816864" y="1600200"/>
            <a:ext cx="10871200" cy="4495800"/>
          </a:xfrm>
        </p:spPr>
        <p:txBody>
          <a:bodyPr/>
          <a:lstStyle>
            <a:lvl1pPr>
              <a:defRPr sz="2400"/>
            </a:lvl1pPr>
            <a:lvl2pPr>
              <a:defRPr sz="2100"/>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1126335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110171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42097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80439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68ED75-EBCD-834E-93BA-F63EF46E9656}" type="datetimeFigureOut">
              <a:rPr lang="en-US" smtClean="0">
                <a:solidFill>
                  <a:prstClr val="white">
                    <a:tint val="75000"/>
                  </a:prstClr>
                </a:solidFill>
              </a:rPr>
              <a:pPr/>
              <a:t>9/16/2021</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2F03B505-3E52-2047-ACDD-57D394456C2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5144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2" y="2743200"/>
            <a:ext cx="9497484" cy="1673225"/>
          </a:xfrm>
        </p:spPr>
        <p:txBody>
          <a:bodyPr anchor="t"/>
          <a:lstStyle>
            <a:lvl1pPr marL="0" indent="0">
              <a:buNone/>
              <a:defRPr sz="2100">
                <a:solidFill>
                  <a:schemeClr val="tx2"/>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828800" y="1600200"/>
            <a:ext cx="10160000" cy="990600"/>
          </a:xfrm>
        </p:spPr>
        <p:txBody>
          <a:bodyPr/>
          <a:lstStyle>
            <a:lvl1pPr algn="l">
              <a:buNone/>
              <a:defRPr sz="33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23A271A1-F6D6-438B-A432-4747EE7ECD40}" type="datetimeFigureOut">
              <a:rPr lang="en-US" smtClean="0"/>
              <a:pPr/>
              <a:t>9/16/2021</a:t>
            </a:fld>
            <a:endParaRPr lang="en-US"/>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18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800" dirty="0">
              <a:solidFill>
                <a:srgbClr val="FFFFFF"/>
              </a:solidFill>
            </a:endParaRPr>
          </a:p>
        </p:txBody>
      </p:sp>
      <p:sp>
        <p:nvSpPr>
          <p:cNvPr id="14" name="Footer Placeholder 13"/>
          <p:cNvSpPr>
            <a:spLocks noGrp="1"/>
          </p:cNvSpPr>
          <p:nvPr>
            <p:ph type="ftr" sz="quarter" idx="12"/>
          </p:nvPr>
        </p:nvSpPr>
        <p:spPr/>
        <p:txBody>
          <a:bodyPr/>
          <a:lstStyle/>
          <a:p>
            <a:endParaRPr kumimoji="0" lang="en-US"/>
          </a:p>
        </p:txBody>
      </p:sp>
    </p:spTree>
    <p:extLst>
      <p:ext uri="{BB962C8B-B14F-4D97-AF65-F5344CB8AC3E}">
        <p14:creationId xmlns:p14="http://schemas.microsoft.com/office/powerpoint/2010/main" val="195982838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kumimoji="0" lang="en-US" dirty="0"/>
              <a:t>Click to edit Master title style</a:t>
            </a:r>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23A271A1-F6D6-438B-A432-4747EE7ECD40}" type="datetimeFigureOut">
              <a:rPr lang="en-US" smtClean="0"/>
              <a:pPr/>
              <a:t>9/16/2021</a:t>
            </a:fld>
            <a:endParaRPr lang="en-US"/>
          </a:p>
        </p:txBody>
      </p:sp>
      <p:sp>
        <p:nvSpPr>
          <p:cNvPr id="10" name="Slide Number Placeholder 9"/>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Footer Placeholder 11"/>
          <p:cNvSpPr>
            <a:spLocks noGrp="1"/>
          </p:cNvSpPr>
          <p:nvPr>
            <p:ph type="ftr" sz="quarter" idx="17"/>
          </p:nvPr>
        </p:nvSpPr>
        <p:spPr/>
        <p:txBody>
          <a:bodyPr rtlCol="0"/>
          <a:lstStyle/>
          <a:p>
            <a:endParaRPr kumimoji="0" lang="en-US"/>
          </a:p>
        </p:txBody>
      </p:sp>
    </p:spTree>
    <p:extLst>
      <p:ext uri="{BB962C8B-B14F-4D97-AF65-F5344CB8AC3E}">
        <p14:creationId xmlns:p14="http://schemas.microsoft.com/office/powerpoint/2010/main" val="1919161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23A271A1-F6D6-438B-A432-4747EE7ECD40}" type="datetimeFigureOut">
              <a:rPr lang="en-US" smtClean="0"/>
              <a:pPr/>
              <a:t>9/16/2021</a:t>
            </a:fld>
            <a:endParaRPr lang="en-US"/>
          </a:p>
        </p:txBody>
      </p:sp>
      <p:sp>
        <p:nvSpPr>
          <p:cNvPr id="12" name="Slide Number Placeholder 11"/>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Footer Placeholder 13"/>
          <p:cNvSpPr>
            <a:spLocks noGrp="1"/>
          </p:cNvSpPr>
          <p:nvPr>
            <p:ph type="ftr" sz="quarter" idx="17"/>
          </p:nvPr>
        </p:nvSpPr>
        <p:spPr/>
        <p:txBody>
          <a:bodyPr rtlCol="0"/>
          <a:lstStyle/>
          <a:p>
            <a:endParaRPr kumimoji="0"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15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3589170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pPr/>
              <a:t>9/16/2021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extLst>
      <p:ext uri="{BB962C8B-B14F-4D97-AF65-F5344CB8AC3E}">
        <p14:creationId xmlns:p14="http://schemas.microsoft.com/office/powerpoint/2010/main" val="68007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pPr/>
              <a:t>9/16/2021</a:t>
            </a:fld>
            <a:endParaRPr lang="en-US"/>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extLst>
      <p:ext uri="{BB962C8B-B14F-4D97-AF65-F5344CB8AC3E}">
        <p14:creationId xmlns:p14="http://schemas.microsoft.com/office/powerpoint/2010/main" val="913352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3300" b="0"/>
            </a:lvl1pPr>
          </a:lstStyle>
          <a:p>
            <a:r>
              <a:rPr kumimoji="0" lang="en-US"/>
              <a:t>Click to edit Master title style</a:t>
            </a:r>
          </a:p>
        </p:txBody>
      </p:sp>
      <p:sp>
        <p:nvSpPr>
          <p:cNvPr id="5" name="Date Placeholder 4"/>
          <p:cNvSpPr>
            <a:spLocks noGrp="1"/>
          </p:cNvSpPr>
          <p:nvPr>
            <p:ph type="dt" sz="half" idx="10"/>
          </p:nvPr>
        </p:nvSpPr>
        <p:spPr/>
        <p:txBody>
          <a:bodyPr/>
          <a:lstStyle/>
          <a:p>
            <a:fld id="{23A271A1-F6D6-438B-A432-4747EE7ECD40}" type="datetimeFigureOut">
              <a:rPr lang="en-US" smtClean="0"/>
              <a:pPr/>
              <a:t>9/16/2021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750"/>
              </a:spcAft>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3473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275"/>
            </a:lvl1pPr>
            <a:lvl2pPr>
              <a:buFontTx/>
              <a:buNone/>
              <a:defRPr sz="900"/>
            </a:lvl2pPr>
            <a:lvl3pPr>
              <a:buFontTx/>
              <a:buNone/>
              <a:defRPr sz="750"/>
            </a:lvl3pPr>
            <a:lvl4pPr>
              <a:buFontTx/>
              <a:buNone/>
              <a:defRPr sz="675"/>
            </a:lvl4pPr>
            <a:lvl5pPr>
              <a:buFontTx/>
              <a:buNone/>
              <a:defRPr sz="675"/>
            </a:lvl5pPr>
          </a:lstStyle>
          <a:p>
            <a:pPr lvl="0" eaLnBrk="1" latinLnBrk="0" hangingPunct="1"/>
            <a:r>
              <a:rPr kumimoji="0" lang="en-US"/>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2133600" y="4648200"/>
            <a:ext cx="9753600" cy="685800"/>
          </a:xfrm>
        </p:spPr>
        <p:txBody>
          <a:bodyPr anchor="ctr"/>
          <a:lstStyle>
            <a:lvl1pPr algn="l">
              <a:buNone/>
              <a:defRPr sz="2100" b="0">
                <a:solidFill>
                  <a:srgbClr val="FFFFFF"/>
                </a:solidFill>
              </a:defRPr>
            </a:lvl1pPr>
          </a:lstStyle>
          <a:p>
            <a:r>
              <a:rPr kumimoji="0" lang="en-US"/>
              <a:t>Click to edit Master title style</a:t>
            </a:r>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Date Placeholder 11"/>
          <p:cNvSpPr>
            <a:spLocks noGrp="1"/>
          </p:cNvSpPr>
          <p:nvPr>
            <p:ph type="dt" sz="half" idx="10"/>
          </p:nvPr>
        </p:nvSpPr>
        <p:spPr>
          <a:xfrm>
            <a:off x="8331200" y="6248403"/>
            <a:ext cx="3556000" cy="365125"/>
          </a:xfrm>
        </p:spPr>
        <p:txBody>
          <a:bodyPr rtlCol="0"/>
          <a:lstStyle/>
          <a:p>
            <a:fld id="{23A271A1-F6D6-438B-A432-4747EE7ECD40}" type="datetimeFigureOut">
              <a:rPr lang="en-US" smtClean="0"/>
              <a:pPr/>
              <a:t>9/16/2021</a:t>
            </a:fld>
            <a:endParaRPr lang="en-US"/>
          </a:p>
        </p:txBody>
      </p:sp>
      <p:sp>
        <p:nvSpPr>
          <p:cNvPr id="13" name="Slide Number Placeholder 12"/>
          <p:cNvSpPr>
            <a:spLocks noGrp="1"/>
          </p:cNvSpPr>
          <p:nvPr>
            <p:ph type="sldNum" sz="quarter" idx="11"/>
          </p:nvPr>
        </p:nvSpPr>
        <p:spPr>
          <a:xfrm>
            <a:off x="0" y="4667249"/>
            <a:ext cx="1930400" cy="663578"/>
          </a:xfrm>
        </p:spPr>
        <p:txBody>
          <a:bodyPr rtlCol="0"/>
          <a:lstStyle>
            <a:lvl1pPr>
              <a:defRPr sz="2100"/>
            </a:lvl1pPr>
          </a:lstStyle>
          <a:p>
            <a:pPr algn="ctr" eaLnBrk="1" latinLnBrk="0" hangingPunct="1"/>
            <a:fld id="{F0C94032-CD4C-4C25-B0C2-CEC720522D92}" type="slidenum">
              <a:rPr kumimoji="0" lang="en-US" smtClean="0"/>
              <a:pPr algn="ctr" eaLnBrk="1" latinLnBrk="0" hangingPunct="1"/>
              <a:t>‹#›</a:t>
            </a:fld>
            <a:endParaRPr kumimoji="0" lang="en-US" sz="2100" dirty="0"/>
          </a:p>
        </p:txBody>
      </p:sp>
      <p:sp>
        <p:nvSpPr>
          <p:cNvPr id="14" name="Footer Placeholder 13"/>
          <p:cNvSpPr>
            <a:spLocks noGrp="1"/>
          </p:cNvSpPr>
          <p:nvPr>
            <p:ph type="ftr" sz="quarter" idx="12"/>
          </p:nvPr>
        </p:nvSpPr>
        <p:spPr>
          <a:xfrm>
            <a:off x="2133600" y="6248209"/>
            <a:ext cx="6096000" cy="365125"/>
          </a:xfrm>
        </p:spPr>
        <p:txBody>
          <a:bodyPr rtlCol="0"/>
          <a:lstStyle/>
          <a:p>
            <a:endParaRPr kumimoji="0" lang="en-US" dirty="0"/>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2400"/>
            </a:lvl1pPr>
          </a:lstStyle>
          <a:p>
            <a:r>
              <a:rPr kumimoji="0" lang="en-US"/>
              <a:t>Click icon to add picture</a:t>
            </a:r>
            <a:endParaRPr kumimoji="0" lang="en-US" dirty="0"/>
          </a:p>
        </p:txBody>
      </p:sp>
    </p:spTree>
    <p:extLst>
      <p:ext uri="{BB962C8B-B14F-4D97-AF65-F5344CB8AC3E}">
        <p14:creationId xmlns:p14="http://schemas.microsoft.com/office/powerpoint/2010/main" val="74925970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128000" y="6248403"/>
            <a:ext cx="3556000" cy="365125"/>
          </a:xfrm>
          <a:prstGeom prst="rect">
            <a:avLst/>
          </a:prstGeom>
        </p:spPr>
        <p:txBody>
          <a:bodyPr vert="horz" anchor="ctr" anchorCtr="0"/>
          <a:lstStyle>
            <a:lvl1pPr algn="l" eaLnBrk="1" latinLnBrk="0" hangingPunct="1">
              <a:defRPr kumimoji="0" sz="1050">
                <a:solidFill>
                  <a:schemeClr val="tx2"/>
                </a:solidFill>
              </a:defRPr>
            </a:lvl1pPr>
          </a:lstStyle>
          <a:p>
            <a:fld id="{23A271A1-F6D6-438B-A432-4747EE7ECD40}" type="datetimeFigureOut">
              <a:rPr lang="en-US" smtClean="0"/>
              <a:pPr/>
              <a:t>9/16/2021</a:t>
            </a:fld>
            <a:endParaRPr lang="en-US" sz="1050" dirty="0">
              <a:solidFill>
                <a:schemeClr val="tx2"/>
              </a:solidFill>
            </a:endParaRPr>
          </a:p>
        </p:txBody>
      </p:sp>
      <p:sp>
        <p:nvSpPr>
          <p:cNvPr id="3" name="Footer Placeholder 2"/>
          <p:cNvSpPr>
            <a:spLocks noGrp="1"/>
          </p:cNvSpPr>
          <p:nvPr>
            <p:ph type="ftr" sz="quarter" idx="3"/>
          </p:nvPr>
        </p:nvSpPr>
        <p:spPr>
          <a:xfrm>
            <a:off x="812802" y="6248209"/>
            <a:ext cx="7228111" cy="365125"/>
          </a:xfrm>
          <a:prstGeom prst="rect">
            <a:avLst/>
          </a:prstGeom>
        </p:spPr>
        <p:txBody>
          <a:bodyPr vert="horz" anchor="ctr"/>
          <a:lstStyle>
            <a:lvl1pPr algn="r" eaLnBrk="1" latinLnBrk="0" hangingPunct="1">
              <a:defRPr kumimoji="0" sz="1050">
                <a:solidFill>
                  <a:schemeClr val="tx2"/>
                </a:solidFill>
              </a:defRPr>
            </a:lvl1pPr>
          </a:lstStyle>
          <a:p>
            <a:pPr algn="r" eaLnBrk="1" latinLnBrk="0" hangingPunct="1"/>
            <a:endParaRPr kumimoji="0" lang="en-US" sz="1050" dirty="0">
              <a:solidFill>
                <a:schemeClr val="tx2"/>
              </a:solidFill>
            </a:endParaRPr>
          </a:p>
        </p:txBody>
      </p:sp>
      <p:sp>
        <p:nvSpPr>
          <p:cNvPr id="7" name="Rectangle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05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050" b="1" dirty="0">
              <a:solidFill>
                <a:srgbClr val="FFFFFF"/>
              </a:solidFill>
            </a:endParaRPr>
          </a:p>
        </p:txBody>
      </p:sp>
    </p:spTree>
    <p:extLst>
      <p:ext uri="{BB962C8B-B14F-4D97-AF65-F5344CB8AC3E}">
        <p14:creationId xmlns:p14="http://schemas.microsoft.com/office/powerpoint/2010/main" val="3999236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Lst>
  <p:txStyles>
    <p:titleStyle>
      <a:lvl1pPr algn="l" rtl="0" eaLnBrk="1" latinLnBrk="0" hangingPunct="1">
        <a:spcBef>
          <a:spcPct val="0"/>
        </a:spcBef>
        <a:buNone/>
        <a:defRPr kumimoji="0" sz="3300" kern="1200">
          <a:solidFill>
            <a:schemeClr val="tx2"/>
          </a:solidFill>
          <a:latin typeface="+mj-lt"/>
          <a:ea typeface="+mj-ea"/>
          <a:cs typeface="+mj-cs"/>
        </a:defRPr>
      </a:lvl1pPr>
    </p:titleStyle>
    <p:bodyStyle>
      <a:lvl1pPr marL="240030" indent="-240030" algn="l" rtl="0" eaLnBrk="1" latinLnBrk="0" hangingPunct="1">
        <a:spcBef>
          <a:spcPts val="525"/>
        </a:spcBef>
        <a:buClr>
          <a:schemeClr val="accent2"/>
        </a:buClr>
        <a:buSzPct val="60000"/>
        <a:buFont typeface="Wingdings"/>
        <a:buChar char=""/>
        <a:defRPr kumimoji="0" sz="2175" kern="1200">
          <a:solidFill>
            <a:schemeClr val="tx1"/>
          </a:solidFill>
          <a:latin typeface="+mn-lt"/>
          <a:ea typeface="+mn-ea"/>
          <a:cs typeface="+mn-cs"/>
        </a:defRPr>
      </a:lvl1pPr>
      <a:lvl2pPr marL="480060" indent="-205740" algn="l" rtl="0" eaLnBrk="1" latinLnBrk="0" hangingPunct="1">
        <a:spcBef>
          <a:spcPts val="413"/>
        </a:spcBef>
        <a:buClr>
          <a:schemeClr val="accent1"/>
        </a:buClr>
        <a:buSzPct val="70000"/>
        <a:buFont typeface="Wingdings 2"/>
        <a:buChar char=""/>
        <a:defRPr kumimoji="0" sz="1950" kern="1200">
          <a:solidFill>
            <a:schemeClr val="tx1"/>
          </a:solidFill>
          <a:latin typeface="+mn-lt"/>
          <a:ea typeface="+mn-ea"/>
          <a:cs typeface="+mn-cs"/>
        </a:defRPr>
      </a:lvl2pPr>
      <a:lvl3pPr marL="685800" indent="-171450" algn="l" rtl="0" eaLnBrk="1" latinLnBrk="0" hangingPunct="1">
        <a:spcBef>
          <a:spcPts val="375"/>
        </a:spcBef>
        <a:buClr>
          <a:schemeClr val="accent2"/>
        </a:buClr>
        <a:buSzPct val="75000"/>
        <a:buFont typeface="Wingdings"/>
        <a:buChar char=""/>
        <a:defRPr kumimoji="0" sz="1725" kern="1200">
          <a:solidFill>
            <a:schemeClr val="tx1"/>
          </a:solidFill>
          <a:latin typeface="+mn-lt"/>
          <a:ea typeface="+mn-ea"/>
          <a:cs typeface="+mn-cs"/>
        </a:defRPr>
      </a:lvl3pPr>
      <a:lvl4pPr marL="1028700" indent="-171450" algn="l" rtl="0" eaLnBrk="1" latinLnBrk="0" hangingPunct="1">
        <a:spcBef>
          <a:spcPts val="300"/>
        </a:spcBef>
        <a:buClr>
          <a:schemeClr val="accent3"/>
        </a:buClr>
        <a:buSzPct val="75000"/>
        <a:buFont typeface="Wingdings"/>
        <a:buChar char=""/>
        <a:defRPr kumimoji="0" sz="1500" kern="1200">
          <a:solidFill>
            <a:schemeClr val="tx1"/>
          </a:solidFill>
          <a:latin typeface="+mn-lt"/>
          <a:ea typeface="+mn-ea"/>
          <a:cs typeface="+mn-cs"/>
        </a:defRPr>
      </a:lvl4pPr>
      <a:lvl5pPr marL="1371600" indent="-171450" algn="l" rtl="0" eaLnBrk="1" latinLnBrk="0" hangingPunct="1">
        <a:spcBef>
          <a:spcPts val="300"/>
        </a:spcBef>
        <a:buClr>
          <a:schemeClr val="accent4"/>
        </a:buClr>
        <a:buSzPct val="65000"/>
        <a:buFont typeface="Wingdings"/>
        <a:buChar char=""/>
        <a:defRPr kumimoji="0" sz="1500" kern="1200">
          <a:solidFill>
            <a:schemeClr val="tx1"/>
          </a:solidFill>
          <a:latin typeface="+mn-lt"/>
          <a:ea typeface="+mn-ea"/>
          <a:cs typeface="+mn-cs"/>
        </a:defRPr>
      </a:lvl5pPr>
      <a:lvl6pPr marL="1577340" indent="-171450" algn="l" rtl="0" eaLnBrk="1" latinLnBrk="0" hangingPunct="1">
        <a:spcBef>
          <a:spcPct val="20000"/>
        </a:spcBef>
        <a:buClr>
          <a:schemeClr val="accent1"/>
        </a:buClr>
        <a:buFont typeface="Wingdings"/>
        <a:buChar char="§"/>
        <a:defRPr kumimoji="0" sz="1350" kern="1200" baseline="0">
          <a:solidFill>
            <a:schemeClr val="tx1"/>
          </a:solidFill>
          <a:latin typeface="+mn-lt"/>
          <a:ea typeface="+mn-ea"/>
          <a:cs typeface="+mn-cs"/>
        </a:defRPr>
      </a:lvl6pPr>
      <a:lvl7pPr marL="1783080" indent="-171450" algn="l" rtl="0" eaLnBrk="1" latinLnBrk="0" hangingPunct="1">
        <a:spcBef>
          <a:spcPct val="20000"/>
        </a:spcBef>
        <a:buClr>
          <a:schemeClr val="accent2"/>
        </a:buClr>
        <a:buFont typeface="Wingdings"/>
        <a:buChar char="§"/>
        <a:defRPr kumimoji="0" sz="1350" kern="1200" baseline="0">
          <a:solidFill>
            <a:schemeClr val="tx1"/>
          </a:solidFill>
          <a:latin typeface="+mn-lt"/>
          <a:ea typeface="+mn-ea"/>
          <a:cs typeface="+mn-cs"/>
        </a:defRPr>
      </a:lvl7pPr>
      <a:lvl8pPr marL="1988820" indent="-171450" algn="l" rtl="0" eaLnBrk="1" latinLnBrk="0" hangingPunct="1">
        <a:spcBef>
          <a:spcPct val="20000"/>
        </a:spcBef>
        <a:buClr>
          <a:schemeClr val="accent3"/>
        </a:buClr>
        <a:buFont typeface="Wingdings"/>
        <a:buChar char="§"/>
        <a:defRPr kumimoji="0" sz="1350" kern="1200" baseline="0">
          <a:solidFill>
            <a:schemeClr val="tx1"/>
          </a:solidFill>
          <a:latin typeface="+mn-lt"/>
          <a:ea typeface="+mn-ea"/>
          <a:cs typeface="+mn-cs"/>
        </a:defRPr>
      </a:lvl8pPr>
      <a:lvl9pPr marL="2194560" indent="-171450" algn="l" rtl="0" eaLnBrk="1" latinLnBrk="0" hangingPunct="1">
        <a:spcBef>
          <a:spcPct val="20000"/>
        </a:spcBef>
        <a:buClr>
          <a:schemeClr val="accent4"/>
        </a:buClr>
        <a:buFont typeface="Wingdings"/>
        <a:buChar char="§"/>
        <a:defRPr kumimoji="0" sz="135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fld id="{49B3938A-D4FF-4CFD-B94D-7E384CB79B9D}" type="datetimeFigureOut">
              <a:rPr lang="en-US" smtClean="0">
                <a:solidFill>
                  <a:srgbClr val="1F497D"/>
                </a:solidFill>
              </a:rPr>
              <a:pPr/>
              <a:t>9/16/2021</a:t>
            </a:fld>
            <a:endParaRPr lang="en-US" dirty="0">
              <a:solidFill>
                <a:srgbClr val="1F497D"/>
              </a:solidFill>
            </a:endParaRPr>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solidFill>
                <a:srgbClr val="1F497D"/>
              </a:solidFill>
            </a:endParaRP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fld id="{66E87449-5459-48A9-8C96-1522A6CAAB8A}"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58209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hyperlink" Target="https://economics.nd.edu/assets/24018/"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hyperlink" Target="https://www.washingtonpost.com/politics/courts_law/2014/10/18/0439b116-5623-11e4-892e-602188e70e9c_story.html." TargetMode="Externa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hyperlink" Target="https://scholarship.law.wm.edu/cgi/viewcontent.cgi?article=2149&amp;context=facpubs" TargetMode="Externa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7201" y="2387990"/>
            <a:ext cx="8905026" cy="3429713"/>
          </a:xfrm>
        </p:spPr>
        <p:txBody>
          <a:bodyPr>
            <a:noAutofit/>
          </a:bodyPr>
          <a:lstStyle/>
          <a:p>
            <a:pPr algn="ctr"/>
            <a:br>
              <a:rPr lang="en-US" sz="4950" dirty="0"/>
            </a:br>
            <a:r>
              <a:rPr lang="en-US" sz="4950" dirty="0"/>
              <a:t>The Right to Vote: </a:t>
            </a:r>
            <a:br>
              <a:rPr lang="en-US" sz="4950" dirty="0"/>
            </a:br>
            <a:r>
              <a:rPr lang="en-US" sz="4950" dirty="0"/>
              <a:t>U.S. Constitution, Law, and Partisan Politics</a:t>
            </a:r>
            <a:br>
              <a:rPr lang="en-US" sz="4950" dirty="0"/>
            </a:br>
            <a:br>
              <a:rPr lang="en-US" sz="4950" dirty="0"/>
            </a:br>
            <a:r>
              <a:rPr lang="en-US" sz="2800" dirty="0"/>
              <a:t>McGraw-Hill Webinar September 14, 2021 </a:t>
            </a:r>
            <a:br>
              <a:rPr lang="en-US" sz="4950" dirty="0"/>
            </a:br>
            <a:br>
              <a:rPr lang="en-US" sz="4950" dirty="0"/>
            </a:br>
            <a:endParaRPr lang="en-US" sz="2700" dirty="0"/>
          </a:p>
        </p:txBody>
      </p:sp>
      <p:sp>
        <p:nvSpPr>
          <p:cNvPr id="3" name="Subtitle 2"/>
          <p:cNvSpPr>
            <a:spLocks noGrp="1"/>
          </p:cNvSpPr>
          <p:nvPr>
            <p:ph type="subTitle" idx="1"/>
          </p:nvPr>
        </p:nvSpPr>
        <p:spPr>
          <a:xfrm>
            <a:off x="4132297" y="6076123"/>
            <a:ext cx="6710363" cy="479877"/>
          </a:xfrm>
        </p:spPr>
        <p:txBody>
          <a:bodyPr>
            <a:noAutofit/>
          </a:bodyPr>
          <a:lstStyle/>
          <a:p>
            <a:pPr algn="ctr"/>
            <a:r>
              <a:rPr lang="en-US" sz="3600" dirty="0"/>
              <a:t>Tom Patterson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657" y="370114"/>
            <a:ext cx="11277600" cy="1143000"/>
          </a:xfrm>
        </p:spPr>
        <p:txBody>
          <a:bodyPr>
            <a:noAutofit/>
          </a:bodyPr>
          <a:lstStyle/>
          <a:p>
            <a:r>
              <a:rPr lang="en-US" sz="4000" b="1" dirty="0"/>
              <a:t>Black vote was suppressed throughout the South –</a:t>
            </a:r>
            <a:br>
              <a:rPr lang="en-US" sz="4000" b="1" dirty="0"/>
            </a:br>
            <a:r>
              <a:rPr lang="en-US" sz="4000" b="1" dirty="0"/>
              <a:t>Mississippi  was the extreme case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29929292"/>
              </p:ext>
            </p:extLst>
          </p:nvPr>
        </p:nvGraphicFramePr>
        <p:xfrm>
          <a:off x="1600199" y="1600201"/>
          <a:ext cx="9503229"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752600" y="6477001"/>
            <a:ext cx="8770734" cy="307777"/>
          </a:xfrm>
          <a:prstGeom prst="rect">
            <a:avLst/>
          </a:prstGeom>
          <a:noFill/>
        </p:spPr>
        <p:txBody>
          <a:bodyPr wrap="none" rtlCol="0">
            <a:spAutoFit/>
          </a:bodyPr>
          <a:lstStyle/>
          <a:p>
            <a:pPr defTabSz="457200"/>
            <a:r>
              <a:rPr lang="en-US" sz="1400" dirty="0">
                <a:solidFill>
                  <a:srgbClr val="000000"/>
                </a:solidFill>
                <a:latin typeface="Calibri" panose="020F0502020204030204"/>
              </a:rPr>
              <a:t>Source: Whites percentage was estimated from multiple sources; black percentage from US </a:t>
            </a:r>
            <a:r>
              <a:rPr lang="en-US" sz="1400" dirty="0" err="1">
                <a:solidFill>
                  <a:srgbClr val="000000"/>
                </a:solidFill>
                <a:latin typeface="Calibri" panose="020F0502020204030204"/>
              </a:rPr>
              <a:t>Comission</a:t>
            </a:r>
            <a:r>
              <a:rPr lang="en-US" sz="1400" dirty="0">
                <a:solidFill>
                  <a:srgbClr val="000000"/>
                </a:solidFill>
                <a:latin typeface="Calibri" panose="020F0502020204030204"/>
              </a:rPr>
              <a:t> on Civil Rights..</a:t>
            </a:r>
          </a:p>
        </p:txBody>
      </p:sp>
      <p:cxnSp>
        <p:nvCxnSpPr>
          <p:cNvPr id="6" name="Straight Connector 5"/>
          <p:cNvCxnSpPr/>
          <p:nvPr/>
        </p:nvCxnSpPr>
        <p:spPr>
          <a:xfrm>
            <a:off x="1600200" y="381000"/>
            <a:ext cx="89154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0265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E4E8E-A4C7-4E32-B936-6CAC09E2C597}"/>
              </a:ext>
            </a:extLst>
          </p:cNvPr>
          <p:cNvSpPr>
            <a:spLocks noGrp="1"/>
          </p:cNvSpPr>
          <p:nvPr>
            <p:ph type="title"/>
          </p:nvPr>
        </p:nvSpPr>
        <p:spPr>
          <a:xfrm>
            <a:off x="1066799" y="286605"/>
            <a:ext cx="10101943" cy="1084995"/>
          </a:xfrm>
        </p:spPr>
        <p:txBody>
          <a:bodyPr>
            <a:normAutofit fontScale="90000"/>
          </a:bodyPr>
          <a:lstStyle/>
          <a:p>
            <a:r>
              <a:rPr lang="en-US" dirty="0"/>
              <a:t>The 1965 Voting Rights Act –</a:t>
            </a:r>
            <a:br>
              <a:rPr lang="en-US" dirty="0"/>
            </a:br>
            <a:r>
              <a:rPr lang="en-US" dirty="0"/>
              <a:t>Key Provisions</a:t>
            </a:r>
          </a:p>
        </p:txBody>
      </p:sp>
      <p:sp>
        <p:nvSpPr>
          <p:cNvPr id="3" name="Content Placeholder 2">
            <a:extLst>
              <a:ext uri="{FF2B5EF4-FFF2-40B4-BE49-F238E27FC236}">
                <a16:creationId xmlns:a16="http://schemas.microsoft.com/office/drawing/2014/main" id="{9FE63C56-69B6-46A2-9575-C4AC86B57435}"/>
              </a:ext>
            </a:extLst>
          </p:cNvPr>
          <p:cNvSpPr>
            <a:spLocks noGrp="1"/>
          </p:cNvSpPr>
          <p:nvPr>
            <p:ph idx="1"/>
          </p:nvPr>
        </p:nvSpPr>
        <p:spPr>
          <a:xfrm>
            <a:off x="740229" y="1828799"/>
            <a:ext cx="10798627" cy="4288971"/>
          </a:xfrm>
        </p:spPr>
        <p:txBody>
          <a:bodyPr>
            <a:normAutofit/>
          </a:bodyPr>
          <a:lstStyle/>
          <a:p>
            <a:r>
              <a:rPr lang="en-US" sz="2400" b="1" dirty="0"/>
              <a:t>Section 4</a:t>
            </a:r>
            <a:r>
              <a:rPr lang="en-US" sz="2400" dirty="0"/>
              <a:t>. Contained formula that defined which jurisdictions were subject to provisions of the Act. A jurisdiction was subject to the Act if:</a:t>
            </a:r>
          </a:p>
          <a:p>
            <a:pPr lvl="1"/>
            <a:r>
              <a:rPr lang="en-US" sz="2400" dirty="0"/>
              <a:t>A. It had used a “test or device” (such as literacy test) as a condition for voter eligibility</a:t>
            </a:r>
          </a:p>
          <a:p>
            <a:pPr lvl="1"/>
            <a:r>
              <a:rPr lang="en-US" sz="2400" dirty="0"/>
              <a:t>B. Its voting rate was less than 50% of eligible voters.</a:t>
            </a:r>
          </a:p>
          <a:p>
            <a:r>
              <a:rPr lang="en-US" sz="2400" b="1" dirty="0"/>
              <a:t>Section 5</a:t>
            </a:r>
            <a:r>
              <a:rPr lang="en-US" sz="2400" dirty="0"/>
              <a:t>. (Preclearance requirement) Required covered jurisdictions receive US Justice Department approval to implement changes to their election laws. The burden of proving that the change was not discriminatory rested with the jurisdiction, not the Justice Department.</a:t>
            </a:r>
          </a:p>
          <a:p>
            <a:endParaRPr lang="en-US" dirty="0"/>
          </a:p>
        </p:txBody>
      </p:sp>
    </p:spTree>
    <p:extLst>
      <p:ext uri="{BB962C8B-B14F-4D97-AF65-F5344CB8AC3E}">
        <p14:creationId xmlns:p14="http://schemas.microsoft.com/office/powerpoint/2010/main" val="1520571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A1816-B9A0-4DA2-AC70-6D37EFC0FC3C}"/>
              </a:ext>
            </a:extLst>
          </p:cNvPr>
          <p:cNvSpPr>
            <a:spLocks noGrp="1"/>
          </p:cNvSpPr>
          <p:nvPr>
            <p:ph type="title"/>
          </p:nvPr>
        </p:nvSpPr>
        <p:spPr/>
        <p:txBody>
          <a:bodyPr/>
          <a:lstStyle/>
          <a:p>
            <a:r>
              <a:rPr lang="en-US" dirty="0"/>
              <a:t>Jurisdictions Subject to Preclearance</a:t>
            </a:r>
            <a:br>
              <a:rPr lang="en-US" dirty="0"/>
            </a:br>
            <a:r>
              <a:rPr lang="en-US" dirty="0"/>
              <a:t>under Voting Rights Act</a:t>
            </a:r>
          </a:p>
        </p:txBody>
      </p:sp>
      <p:sp>
        <p:nvSpPr>
          <p:cNvPr id="5" name="TextBox 4">
            <a:extLst>
              <a:ext uri="{FF2B5EF4-FFF2-40B4-BE49-F238E27FC236}">
                <a16:creationId xmlns:a16="http://schemas.microsoft.com/office/drawing/2014/main" id="{17AF1D45-C7EF-4FF2-B1B4-CA926AF08F14}"/>
              </a:ext>
            </a:extLst>
          </p:cNvPr>
          <p:cNvSpPr txBox="1"/>
          <p:nvPr/>
        </p:nvSpPr>
        <p:spPr>
          <a:xfrm>
            <a:off x="8915400" y="2286000"/>
            <a:ext cx="2013857" cy="1938992"/>
          </a:xfrm>
          <a:prstGeom prst="rect">
            <a:avLst/>
          </a:prstGeom>
          <a:noFill/>
        </p:spPr>
        <p:txBody>
          <a:bodyPr wrap="square" rtlCol="0">
            <a:spAutoFit/>
          </a:bodyPr>
          <a:lstStyle/>
          <a:p>
            <a:pPr defTabSz="457200"/>
            <a:r>
              <a:rPr lang="en-US" sz="2400" dirty="0">
                <a:solidFill>
                  <a:prstClr val="black"/>
                </a:solidFill>
                <a:latin typeface="Calibri" panose="020F0502020204030204"/>
              </a:rPr>
              <a:t>Note:</a:t>
            </a:r>
          </a:p>
          <a:p>
            <a:pPr defTabSz="457200"/>
            <a:r>
              <a:rPr lang="en-US" sz="2400" dirty="0">
                <a:solidFill>
                  <a:prstClr val="black"/>
                </a:solidFill>
                <a:latin typeface="Calibri" panose="020F0502020204030204"/>
              </a:rPr>
              <a:t>Texas, Alaska, &amp; Arizona were added to list in 1975</a:t>
            </a:r>
          </a:p>
        </p:txBody>
      </p:sp>
      <p:pic>
        <p:nvPicPr>
          <p:cNvPr id="7" name="Content Placeholder 6">
            <a:extLst>
              <a:ext uri="{FF2B5EF4-FFF2-40B4-BE49-F238E27FC236}">
                <a16:creationId xmlns:a16="http://schemas.microsoft.com/office/drawing/2014/main" id="{1D60DBF1-A3B1-405A-9B46-41D1B955C7F4}"/>
              </a:ext>
            </a:extLst>
          </p:cNvPr>
          <p:cNvPicPr>
            <a:picLocks noGrp="1" noChangeAspect="1"/>
          </p:cNvPicPr>
          <p:nvPr>
            <p:ph idx="1"/>
          </p:nvPr>
        </p:nvPicPr>
        <p:blipFill>
          <a:blip r:embed="rId2"/>
          <a:stretch>
            <a:fillRect/>
          </a:stretch>
        </p:blipFill>
        <p:spPr>
          <a:xfrm>
            <a:off x="1480458" y="1846263"/>
            <a:ext cx="6836228" cy="4358594"/>
          </a:xfrm>
          <a:prstGeom prst="rect">
            <a:avLst/>
          </a:prstGeom>
        </p:spPr>
      </p:pic>
    </p:spTree>
    <p:extLst>
      <p:ext uri="{BB962C8B-B14F-4D97-AF65-F5344CB8AC3E}">
        <p14:creationId xmlns:p14="http://schemas.microsoft.com/office/powerpoint/2010/main" val="816457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F5016-9026-4FAD-8413-CB6269CE526A}"/>
              </a:ext>
            </a:extLst>
          </p:cNvPr>
          <p:cNvSpPr>
            <a:spLocks noGrp="1"/>
          </p:cNvSpPr>
          <p:nvPr>
            <p:ph type="title"/>
          </p:nvPr>
        </p:nvSpPr>
        <p:spPr>
          <a:xfrm>
            <a:off x="1097279" y="286605"/>
            <a:ext cx="9610477" cy="1161196"/>
          </a:xfrm>
        </p:spPr>
        <p:txBody>
          <a:bodyPr>
            <a:normAutofit/>
          </a:bodyPr>
          <a:lstStyle/>
          <a:p>
            <a:pPr algn="ctr"/>
            <a:r>
              <a:rPr lang="en-US" sz="3600" b="1" dirty="0">
                <a:solidFill>
                  <a:srgbClr val="C00000"/>
                </a:solidFill>
              </a:rPr>
              <a:t>Congressional Vote on 1965 Voting Rights Act –</a:t>
            </a:r>
            <a:br>
              <a:rPr lang="en-US" sz="3600" b="1" dirty="0">
                <a:solidFill>
                  <a:srgbClr val="C00000"/>
                </a:solidFill>
              </a:rPr>
            </a:br>
            <a:r>
              <a:rPr lang="en-US" sz="3600" b="1" u="sng" dirty="0">
                <a:solidFill>
                  <a:srgbClr val="C00000"/>
                </a:solidFill>
              </a:rPr>
              <a:t>Region </a:t>
            </a:r>
            <a:r>
              <a:rPr lang="en-US" sz="3600" b="1" dirty="0">
                <a:solidFill>
                  <a:srgbClr val="C00000"/>
                </a:solidFill>
              </a:rPr>
              <a:t>was the dividing line</a:t>
            </a:r>
          </a:p>
        </p:txBody>
      </p:sp>
      <p:sp>
        <p:nvSpPr>
          <p:cNvPr id="6" name="Text Placeholder 5">
            <a:extLst>
              <a:ext uri="{FF2B5EF4-FFF2-40B4-BE49-F238E27FC236}">
                <a16:creationId xmlns:a16="http://schemas.microsoft.com/office/drawing/2014/main" id="{0C299E67-9AAC-4D17-98D5-324B4F63F203}"/>
              </a:ext>
            </a:extLst>
          </p:cNvPr>
          <p:cNvSpPr>
            <a:spLocks noGrp="1"/>
          </p:cNvSpPr>
          <p:nvPr>
            <p:ph type="body" idx="1"/>
          </p:nvPr>
        </p:nvSpPr>
        <p:spPr/>
        <p:txBody>
          <a:bodyPr>
            <a:normAutofit/>
          </a:bodyPr>
          <a:lstStyle/>
          <a:p>
            <a:pPr algn="ctr"/>
            <a:r>
              <a:rPr lang="en-US" sz="3600" dirty="0">
                <a:solidFill>
                  <a:srgbClr val="C00000"/>
                </a:solidFill>
              </a:rPr>
              <a:t>Senate</a:t>
            </a:r>
          </a:p>
        </p:txBody>
      </p:sp>
      <p:graphicFrame>
        <p:nvGraphicFramePr>
          <p:cNvPr id="12" name="Content Placeholder 11">
            <a:extLst>
              <a:ext uri="{FF2B5EF4-FFF2-40B4-BE49-F238E27FC236}">
                <a16:creationId xmlns:a16="http://schemas.microsoft.com/office/drawing/2014/main" id="{0995751D-FA6B-4FD7-AFB7-EF2A757469DB}"/>
              </a:ext>
            </a:extLst>
          </p:cNvPr>
          <p:cNvGraphicFramePr>
            <a:graphicFrameLocks noGrp="1"/>
          </p:cNvGraphicFramePr>
          <p:nvPr>
            <p:ph sz="half" idx="2"/>
            <p:extLst>
              <p:ext uri="{D42A27DB-BD31-4B8C-83A1-F6EECF244321}">
                <p14:modId xmlns:p14="http://schemas.microsoft.com/office/powerpoint/2010/main" val="669592949"/>
              </p:ext>
            </p:extLst>
          </p:nvPr>
        </p:nvGraphicFramePr>
        <p:xfrm>
          <a:off x="1752600" y="2556770"/>
          <a:ext cx="3703638" cy="3286655"/>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7">
            <a:extLst>
              <a:ext uri="{FF2B5EF4-FFF2-40B4-BE49-F238E27FC236}">
                <a16:creationId xmlns:a16="http://schemas.microsoft.com/office/drawing/2014/main" id="{656CCFA8-D4CB-4D8C-B1C2-993D1BD4F9C7}"/>
              </a:ext>
            </a:extLst>
          </p:cNvPr>
          <p:cNvSpPr>
            <a:spLocks noGrp="1"/>
          </p:cNvSpPr>
          <p:nvPr>
            <p:ph type="body" sz="quarter" idx="3"/>
          </p:nvPr>
        </p:nvSpPr>
        <p:spPr/>
        <p:txBody>
          <a:bodyPr>
            <a:normAutofit/>
          </a:bodyPr>
          <a:lstStyle/>
          <a:p>
            <a:pPr algn="ctr"/>
            <a:r>
              <a:rPr lang="en-US" sz="3600" dirty="0">
                <a:solidFill>
                  <a:srgbClr val="C00000"/>
                </a:solidFill>
              </a:rPr>
              <a:t>house</a:t>
            </a:r>
          </a:p>
        </p:txBody>
      </p:sp>
      <p:graphicFrame>
        <p:nvGraphicFramePr>
          <p:cNvPr id="15" name="Content Placeholder 14">
            <a:extLst>
              <a:ext uri="{FF2B5EF4-FFF2-40B4-BE49-F238E27FC236}">
                <a16:creationId xmlns:a16="http://schemas.microsoft.com/office/drawing/2014/main" id="{20B0151D-3A16-44FD-9195-312CFAB10AA0}"/>
              </a:ext>
            </a:extLst>
          </p:cNvPr>
          <p:cNvGraphicFramePr>
            <a:graphicFrameLocks noGrp="1"/>
          </p:cNvGraphicFramePr>
          <p:nvPr>
            <p:ph sz="quarter" idx="4"/>
            <p:extLst>
              <p:ext uri="{D42A27DB-BD31-4B8C-83A1-F6EECF244321}">
                <p14:modId xmlns:p14="http://schemas.microsoft.com/office/powerpoint/2010/main" val="323034286"/>
              </p:ext>
            </p:extLst>
          </p:nvPr>
        </p:nvGraphicFramePr>
        <p:xfrm>
          <a:off x="6835775" y="2556769"/>
          <a:ext cx="3702050" cy="3286655"/>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F3394889-38AD-4C4B-B583-7CAC20627667}"/>
              </a:ext>
            </a:extLst>
          </p:cNvPr>
          <p:cNvSpPr txBox="1"/>
          <p:nvPr/>
        </p:nvSpPr>
        <p:spPr>
          <a:xfrm>
            <a:off x="1752600" y="5918994"/>
            <a:ext cx="6286144" cy="369332"/>
          </a:xfrm>
          <a:prstGeom prst="rect">
            <a:avLst/>
          </a:prstGeom>
          <a:noFill/>
        </p:spPr>
        <p:txBody>
          <a:bodyPr wrap="none" rtlCol="0">
            <a:spAutoFit/>
          </a:bodyPr>
          <a:lstStyle/>
          <a:p>
            <a:pPr defTabSz="457200"/>
            <a:r>
              <a:rPr lang="en-US" dirty="0">
                <a:solidFill>
                  <a:prstClr val="black"/>
                </a:solidFill>
                <a:latin typeface="Calibri" panose="020F0502020204030204"/>
              </a:rPr>
              <a:t>NOTE: South </a:t>
            </a:r>
            <a:r>
              <a:rPr lang="en-US">
                <a:solidFill>
                  <a:prstClr val="black"/>
                </a:solidFill>
                <a:latin typeface="Calibri" panose="020F0502020204030204"/>
              </a:rPr>
              <a:t>is defined as AL, AR, FL, GA, LA, MS, NC, SC, TX &amp; VA</a:t>
            </a:r>
          </a:p>
        </p:txBody>
      </p:sp>
    </p:spTree>
    <p:extLst>
      <p:ext uri="{BB962C8B-B14F-4D97-AF65-F5344CB8AC3E}">
        <p14:creationId xmlns:p14="http://schemas.microsoft.com/office/powerpoint/2010/main" val="2713597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C0E2D7A-BAB5-44EE-9BB4-B16B9CC1790D}"/>
              </a:ext>
            </a:extLst>
          </p:cNvPr>
          <p:cNvSpPr>
            <a:spLocks noGrp="1"/>
          </p:cNvSpPr>
          <p:nvPr>
            <p:ph type="title"/>
          </p:nvPr>
        </p:nvSpPr>
        <p:spPr/>
        <p:txBody>
          <a:bodyPr/>
          <a:lstStyle/>
          <a:p>
            <a:r>
              <a:rPr lang="en-US" dirty="0"/>
              <a:t>Effect of 1965 Voting Rights Act</a:t>
            </a:r>
            <a:br>
              <a:rPr lang="en-US" dirty="0"/>
            </a:br>
            <a:r>
              <a:rPr lang="en-US" dirty="0"/>
              <a:t>on Black Registration</a:t>
            </a:r>
          </a:p>
        </p:txBody>
      </p:sp>
      <p:graphicFrame>
        <p:nvGraphicFramePr>
          <p:cNvPr id="11" name="Content Placeholder 10">
            <a:extLst>
              <a:ext uri="{FF2B5EF4-FFF2-40B4-BE49-F238E27FC236}">
                <a16:creationId xmlns:a16="http://schemas.microsoft.com/office/drawing/2014/main" id="{51CE2F5D-E3C3-47F3-9BD2-DE484C8EE532}"/>
              </a:ext>
            </a:extLst>
          </p:cNvPr>
          <p:cNvGraphicFramePr>
            <a:graphicFrameLocks noGrp="1"/>
          </p:cNvGraphicFramePr>
          <p:nvPr>
            <p:ph idx="1"/>
            <p:extLst>
              <p:ext uri="{D42A27DB-BD31-4B8C-83A1-F6EECF244321}">
                <p14:modId xmlns:p14="http://schemas.microsoft.com/office/powerpoint/2010/main" val="1680459517"/>
              </p:ext>
            </p:extLst>
          </p:nvPr>
        </p:nvGraphicFramePr>
        <p:xfrm>
          <a:off x="1538606" y="1846264"/>
          <a:ext cx="9281794"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4F71095A-0F03-46D4-9BAF-675399E81D33}"/>
              </a:ext>
            </a:extLst>
          </p:cNvPr>
          <p:cNvSpPr txBox="1"/>
          <p:nvPr/>
        </p:nvSpPr>
        <p:spPr>
          <a:xfrm>
            <a:off x="1859282" y="6477001"/>
            <a:ext cx="8351519" cy="307777"/>
          </a:xfrm>
          <a:prstGeom prst="rect">
            <a:avLst/>
          </a:prstGeom>
          <a:noFill/>
        </p:spPr>
        <p:txBody>
          <a:bodyPr wrap="square" rtlCol="0">
            <a:spAutoFit/>
          </a:bodyPr>
          <a:lstStyle/>
          <a:p>
            <a:pPr defTabSz="457200"/>
            <a:r>
              <a:rPr lang="en-US" sz="1400" dirty="0">
                <a:solidFill>
                  <a:prstClr val="black"/>
                </a:solidFill>
                <a:latin typeface="Calibri" panose="020F0502020204030204"/>
              </a:rPr>
              <a:t>Source: US Commission for Civil Rights, “Minority Representation and the Quest for Voting Equality.”</a:t>
            </a:r>
          </a:p>
        </p:txBody>
      </p:sp>
      <p:sp>
        <p:nvSpPr>
          <p:cNvPr id="13" name="TextBox 12">
            <a:extLst>
              <a:ext uri="{FF2B5EF4-FFF2-40B4-BE49-F238E27FC236}">
                <a16:creationId xmlns:a16="http://schemas.microsoft.com/office/drawing/2014/main" id="{F3873513-00FB-4221-8C7B-2609ECFF8045}"/>
              </a:ext>
            </a:extLst>
          </p:cNvPr>
          <p:cNvSpPr txBox="1"/>
          <p:nvPr/>
        </p:nvSpPr>
        <p:spPr>
          <a:xfrm>
            <a:off x="5878285" y="4528457"/>
            <a:ext cx="3744685" cy="369332"/>
          </a:xfrm>
          <a:prstGeom prst="rect">
            <a:avLst/>
          </a:prstGeom>
          <a:noFill/>
        </p:spPr>
        <p:txBody>
          <a:bodyPr wrap="square" rtlCol="0">
            <a:spAutoFit/>
          </a:bodyPr>
          <a:lstStyle/>
          <a:p>
            <a:pPr defTabSz="457200"/>
            <a:r>
              <a:rPr lang="en-US" b="1" dirty="0">
                <a:solidFill>
                  <a:prstClr val="black"/>
                </a:solidFill>
                <a:latin typeface="Calibri" panose="020F0502020204030204"/>
              </a:rPr>
              <a:t>March 1965, before passage of VRA</a:t>
            </a:r>
          </a:p>
        </p:txBody>
      </p:sp>
      <p:cxnSp>
        <p:nvCxnSpPr>
          <p:cNvPr id="15" name="Straight Arrow Connector 14">
            <a:extLst>
              <a:ext uri="{FF2B5EF4-FFF2-40B4-BE49-F238E27FC236}">
                <a16:creationId xmlns:a16="http://schemas.microsoft.com/office/drawing/2014/main" id="{95189904-C74B-402C-8BD8-56FFCB02164B}"/>
              </a:ext>
            </a:extLst>
          </p:cNvPr>
          <p:cNvCxnSpPr>
            <a:cxnSpLocks/>
          </p:cNvCxnSpPr>
          <p:nvPr/>
        </p:nvCxnSpPr>
        <p:spPr>
          <a:xfrm flipH="1" flipV="1">
            <a:off x="6477000" y="4191000"/>
            <a:ext cx="609600" cy="381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6198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F1347-126D-41D6-9AB5-48E1A5FAF09C}"/>
              </a:ext>
            </a:extLst>
          </p:cNvPr>
          <p:cNvSpPr>
            <a:spLocks noGrp="1"/>
          </p:cNvSpPr>
          <p:nvPr>
            <p:ph type="title"/>
          </p:nvPr>
        </p:nvSpPr>
        <p:spPr>
          <a:xfrm>
            <a:off x="1097280" y="286605"/>
            <a:ext cx="10058400" cy="1224143"/>
          </a:xfrm>
        </p:spPr>
        <p:txBody>
          <a:bodyPr>
            <a:normAutofit/>
          </a:bodyPr>
          <a:lstStyle/>
          <a:p>
            <a:r>
              <a:rPr lang="en-US" sz="6000" dirty="0"/>
              <a:t>In this same period. . .</a:t>
            </a:r>
          </a:p>
        </p:txBody>
      </p:sp>
      <p:sp>
        <p:nvSpPr>
          <p:cNvPr id="3" name="Content Placeholder 2">
            <a:extLst>
              <a:ext uri="{FF2B5EF4-FFF2-40B4-BE49-F238E27FC236}">
                <a16:creationId xmlns:a16="http://schemas.microsoft.com/office/drawing/2014/main" id="{C41064F8-5F35-4C56-B96C-E417CBE9CBA2}"/>
              </a:ext>
            </a:extLst>
          </p:cNvPr>
          <p:cNvSpPr>
            <a:spLocks noGrp="1"/>
          </p:cNvSpPr>
          <p:nvPr>
            <p:ph idx="1"/>
          </p:nvPr>
        </p:nvSpPr>
        <p:spPr/>
        <p:txBody>
          <a:bodyPr>
            <a:normAutofit/>
          </a:bodyPr>
          <a:lstStyle/>
          <a:p>
            <a:r>
              <a:rPr lang="en-US" sz="2400" dirty="0"/>
              <a:t>The Supreme Court, for one of the first times, explicitly recognizes the right to vote as a basic constitutional right of citizenship, e.g.,</a:t>
            </a:r>
          </a:p>
          <a:p>
            <a:pPr lvl="1"/>
            <a:endParaRPr lang="en-US" sz="2400" dirty="0"/>
          </a:p>
          <a:p>
            <a:pPr marL="201168" lvl="1" indent="0">
              <a:buNone/>
            </a:pPr>
            <a:r>
              <a:rPr lang="en-US" sz="2400" dirty="0"/>
              <a:t>	“No right is more precious in a free country than that of having a voice in 	the election of those who make the laws under which, as good citizens, 	we must live. Other rights, even the most basic, are illusory if the right to 	vote is undermined. Our Constitution leaves no room for classification of 	people in a way that unnecessarily abridges this right.”</a:t>
            </a:r>
          </a:p>
          <a:p>
            <a:pPr lvl="8"/>
            <a:r>
              <a:rPr lang="en-US" sz="2400" dirty="0"/>
              <a:t>                                    Justice Hugo Black, </a:t>
            </a:r>
            <a:r>
              <a:rPr lang="en-US" sz="2400" i="1" dirty="0" err="1"/>
              <a:t>Wesberry</a:t>
            </a:r>
            <a:r>
              <a:rPr lang="en-US" sz="2400" i="1" dirty="0"/>
              <a:t> v. Sanders </a:t>
            </a:r>
            <a:r>
              <a:rPr lang="en-US" sz="2400" dirty="0"/>
              <a:t>(1964)</a:t>
            </a:r>
          </a:p>
        </p:txBody>
      </p:sp>
    </p:spTree>
    <p:extLst>
      <p:ext uri="{BB962C8B-B14F-4D97-AF65-F5344CB8AC3E}">
        <p14:creationId xmlns:p14="http://schemas.microsoft.com/office/powerpoint/2010/main" val="3997611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087" y="457200"/>
            <a:ext cx="10624456" cy="1143000"/>
          </a:xfrm>
        </p:spPr>
        <p:txBody>
          <a:bodyPr>
            <a:noAutofit/>
          </a:bodyPr>
          <a:lstStyle/>
          <a:p>
            <a:pPr algn="ctr"/>
            <a:r>
              <a:rPr lang="en-US" sz="4000" b="1" dirty="0">
                <a:solidFill>
                  <a:srgbClr val="C00000"/>
                </a:solidFill>
              </a:rPr>
              <a:t>Partisan Advantage Intrudes on Ballot Access –</a:t>
            </a:r>
            <a:br>
              <a:rPr lang="en-US" sz="4000" b="1" dirty="0">
                <a:solidFill>
                  <a:srgbClr val="C00000"/>
                </a:solidFill>
              </a:rPr>
            </a:br>
            <a:r>
              <a:rPr lang="en-US" sz="4000" b="1" dirty="0">
                <a:solidFill>
                  <a:srgbClr val="C00000"/>
                </a:solidFill>
              </a:rPr>
              <a:t>Democrats and 1993 Motor Voter Act</a:t>
            </a:r>
          </a:p>
        </p:txBody>
      </p:sp>
      <p:sp>
        <p:nvSpPr>
          <p:cNvPr id="3" name="Text Placeholder 2"/>
          <p:cNvSpPr>
            <a:spLocks noGrp="1"/>
          </p:cNvSpPr>
          <p:nvPr>
            <p:ph type="body" idx="1"/>
          </p:nvPr>
        </p:nvSpPr>
        <p:spPr>
          <a:xfrm>
            <a:off x="1683026" y="1846052"/>
            <a:ext cx="4352014" cy="736282"/>
          </a:xfrm>
        </p:spPr>
        <p:txBody>
          <a:bodyPr>
            <a:normAutofit/>
          </a:bodyPr>
          <a:lstStyle/>
          <a:p>
            <a:pPr algn="ctr"/>
            <a:r>
              <a:rPr lang="en-US" sz="3200" b="1" dirty="0">
                <a:solidFill>
                  <a:srgbClr val="C00000"/>
                </a:solidFill>
              </a:rPr>
              <a:t>Senate</a:t>
            </a:r>
          </a:p>
        </p:txBody>
      </p:sp>
      <p:graphicFrame>
        <p:nvGraphicFramePr>
          <p:cNvPr id="4" name="Content Placeholder 3"/>
          <p:cNvGraphicFramePr>
            <a:graphicFrameLocks noGrp="1"/>
          </p:cNvGraphicFramePr>
          <p:nvPr>
            <p:ph sz="half" idx="2"/>
          </p:nvPr>
        </p:nvGraphicFramePr>
        <p:xfrm>
          <a:off x="2156302" y="2494544"/>
          <a:ext cx="3567113" cy="360925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quarter" idx="3"/>
          </p:nvPr>
        </p:nvSpPr>
        <p:spPr>
          <a:xfrm>
            <a:off x="6172201" y="1676400"/>
            <a:ext cx="4041775" cy="1143000"/>
          </a:xfrm>
        </p:spPr>
        <p:txBody>
          <a:bodyPr>
            <a:normAutofit/>
          </a:bodyPr>
          <a:lstStyle/>
          <a:p>
            <a:pPr algn="ctr"/>
            <a:r>
              <a:rPr lang="en-US" sz="3200" b="1" dirty="0">
                <a:solidFill>
                  <a:srgbClr val="C00000"/>
                </a:solidFill>
              </a:rPr>
              <a:t>House</a:t>
            </a:r>
          </a:p>
        </p:txBody>
      </p:sp>
      <p:graphicFrame>
        <p:nvGraphicFramePr>
          <p:cNvPr id="11" name="Content Placeholder 3"/>
          <p:cNvGraphicFramePr>
            <a:graphicFrameLocks noGrp="1"/>
          </p:cNvGraphicFramePr>
          <p:nvPr>
            <p:ph sz="quarter" idx="4"/>
          </p:nvPr>
        </p:nvGraphicFramePr>
        <p:xfrm>
          <a:off x="6443663" y="2531951"/>
          <a:ext cx="3567112" cy="3546907"/>
        </p:xfrm>
        <a:graphic>
          <a:graphicData uri="http://schemas.openxmlformats.org/drawingml/2006/chart">
            <c:chart xmlns:c="http://schemas.openxmlformats.org/drawingml/2006/chart" xmlns:r="http://schemas.openxmlformats.org/officeDocument/2006/relationships" r:id="rId4"/>
          </a:graphicData>
        </a:graphic>
      </p:graphicFrame>
      <p:cxnSp>
        <p:nvCxnSpPr>
          <p:cNvPr id="7" name="Straight Connector 6"/>
          <p:cNvCxnSpPr/>
          <p:nvPr/>
        </p:nvCxnSpPr>
        <p:spPr>
          <a:xfrm>
            <a:off x="1524000" y="381000"/>
            <a:ext cx="9144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8C7608AC-1F56-4222-93D8-9F5928D73A7E}"/>
              </a:ext>
            </a:extLst>
          </p:cNvPr>
          <p:cNvSpPr txBox="1"/>
          <p:nvPr/>
        </p:nvSpPr>
        <p:spPr>
          <a:xfrm>
            <a:off x="6050280" y="3200400"/>
            <a:ext cx="2111860" cy="1477328"/>
          </a:xfrm>
          <a:prstGeom prst="rect">
            <a:avLst/>
          </a:prstGeom>
          <a:noFill/>
        </p:spPr>
        <p:txBody>
          <a:bodyPr wrap="none" rtlCol="0">
            <a:spAutoFit/>
          </a:bodyPr>
          <a:lstStyle/>
          <a:p>
            <a:pPr defTabSz="457200"/>
            <a:r>
              <a:rPr lang="en-US" dirty="0">
                <a:solidFill>
                  <a:prstClr val="black"/>
                </a:solidFill>
                <a:latin typeface="Calibri" panose="020F0502020204030204"/>
              </a:rPr>
              <a:t>Bill Clinton signed</a:t>
            </a:r>
          </a:p>
          <a:p>
            <a:pPr defTabSz="457200"/>
            <a:r>
              <a:rPr lang="en-US" dirty="0">
                <a:solidFill>
                  <a:prstClr val="black"/>
                </a:solidFill>
                <a:latin typeface="Calibri" panose="020F0502020204030204"/>
              </a:rPr>
              <a:t>act into law. Two</a:t>
            </a:r>
          </a:p>
          <a:p>
            <a:pPr defTabSz="457200"/>
            <a:r>
              <a:rPr lang="en-US" dirty="0">
                <a:solidFill>
                  <a:prstClr val="black"/>
                </a:solidFill>
                <a:latin typeface="Calibri" panose="020F0502020204030204"/>
              </a:rPr>
              <a:t>years earlier, George</a:t>
            </a:r>
          </a:p>
          <a:p>
            <a:pPr defTabSz="457200"/>
            <a:r>
              <a:rPr lang="en-US" dirty="0">
                <a:solidFill>
                  <a:prstClr val="black"/>
                </a:solidFill>
                <a:latin typeface="Calibri" panose="020F0502020204030204"/>
              </a:rPr>
              <a:t>H.W. Bush had </a:t>
            </a:r>
          </a:p>
          <a:p>
            <a:pPr defTabSz="457200"/>
            <a:r>
              <a:rPr lang="en-US" dirty="0">
                <a:solidFill>
                  <a:prstClr val="black"/>
                </a:solidFill>
                <a:latin typeface="Calibri" panose="020F0502020204030204"/>
              </a:rPr>
              <a:t>vetoed the bill.</a:t>
            </a:r>
          </a:p>
        </p:txBody>
      </p:sp>
    </p:spTree>
    <p:extLst>
      <p:ext uri="{BB962C8B-B14F-4D97-AF65-F5344CB8AC3E}">
        <p14:creationId xmlns:p14="http://schemas.microsoft.com/office/powerpoint/2010/main" val="1351016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4EE55-A54F-4784-887F-999D073E6210}"/>
              </a:ext>
            </a:extLst>
          </p:cNvPr>
          <p:cNvSpPr>
            <a:spLocks noGrp="1"/>
          </p:cNvSpPr>
          <p:nvPr>
            <p:ph type="title"/>
          </p:nvPr>
        </p:nvSpPr>
        <p:spPr>
          <a:xfrm>
            <a:off x="696685" y="199113"/>
            <a:ext cx="11068595" cy="954773"/>
          </a:xfrm>
        </p:spPr>
        <p:txBody>
          <a:bodyPr>
            <a:normAutofit fontScale="90000"/>
          </a:bodyPr>
          <a:lstStyle/>
          <a:p>
            <a:r>
              <a:rPr lang="en-US" sz="4400" b="1" dirty="0">
                <a:solidFill>
                  <a:srgbClr val="C00000"/>
                </a:solidFill>
              </a:rPr>
              <a:t>Democrats’ Incentive in Pushing for Motor Voter Act</a:t>
            </a:r>
          </a:p>
        </p:txBody>
      </p:sp>
      <p:sp>
        <p:nvSpPr>
          <p:cNvPr id="3" name="Text Placeholder 2">
            <a:extLst>
              <a:ext uri="{FF2B5EF4-FFF2-40B4-BE49-F238E27FC236}">
                <a16:creationId xmlns:a16="http://schemas.microsoft.com/office/drawing/2014/main" id="{D116A99F-C600-4A64-AD00-EB5B187D52E0}"/>
              </a:ext>
            </a:extLst>
          </p:cNvPr>
          <p:cNvSpPr>
            <a:spLocks noGrp="1"/>
          </p:cNvSpPr>
          <p:nvPr>
            <p:ph type="body" idx="1"/>
          </p:nvPr>
        </p:nvSpPr>
        <p:spPr>
          <a:xfrm>
            <a:off x="1683026" y="1846052"/>
            <a:ext cx="4352014" cy="736282"/>
          </a:xfrm>
        </p:spPr>
        <p:txBody>
          <a:bodyPr>
            <a:normAutofit/>
          </a:bodyPr>
          <a:lstStyle/>
          <a:p>
            <a:pPr algn="ctr"/>
            <a:r>
              <a:rPr lang="en-US" sz="2400" b="1" dirty="0">
                <a:solidFill>
                  <a:srgbClr val="C00000"/>
                </a:solidFill>
              </a:rPr>
              <a:t>Registration Level (1992)</a:t>
            </a:r>
          </a:p>
        </p:txBody>
      </p:sp>
      <p:graphicFrame>
        <p:nvGraphicFramePr>
          <p:cNvPr id="12" name="Content Placeholder 11">
            <a:extLst>
              <a:ext uri="{FF2B5EF4-FFF2-40B4-BE49-F238E27FC236}">
                <a16:creationId xmlns:a16="http://schemas.microsoft.com/office/drawing/2014/main" id="{CF86249A-EB3B-483E-8E52-1DF10837DE52}"/>
              </a:ext>
            </a:extLst>
          </p:cNvPr>
          <p:cNvGraphicFramePr>
            <a:graphicFrameLocks noGrp="1"/>
          </p:cNvGraphicFramePr>
          <p:nvPr>
            <p:ph sz="half" idx="2"/>
            <p:extLst>
              <p:ext uri="{D42A27DB-BD31-4B8C-83A1-F6EECF244321}">
                <p14:modId xmlns:p14="http://schemas.microsoft.com/office/powerpoint/2010/main" val="996165666"/>
              </p:ext>
            </p:extLst>
          </p:nvPr>
        </p:nvGraphicFramePr>
        <p:xfrm>
          <a:off x="1938054" y="2609759"/>
          <a:ext cx="3651320" cy="323180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65B9F577-807A-4CEF-8C59-1FCD01D893B3}"/>
              </a:ext>
            </a:extLst>
          </p:cNvPr>
          <p:cNvSpPr>
            <a:spLocks noGrp="1"/>
          </p:cNvSpPr>
          <p:nvPr>
            <p:ph type="body" sz="quarter" idx="3"/>
          </p:nvPr>
        </p:nvSpPr>
        <p:spPr/>
        <p:txBody>
          <a:bodyPr>
            <a:normAutofit/>
          </a:bodyPr>
          <a:lstStyle/>
          <a:p>
            <a:pPr algn="ctr"/>
            <a:r>
              <a:rPr lang="en-US" sz="2400" b="1" dirty="0">
                <a:solidFill>
                  <a:srgbClr val="C00000"/>
                </a:solidFill>
              </a:rPr>
              <a:t>Vote preference (1992)</a:t>
            </a:r>
          </a:p>
        </p:txBody>
      </p:sp>
      <p:graphicFrame>
        <p:nvGraphicFramePr>
          <p:cNvPr id="15" name="Content Placeholder 14">
            <a:extLst>
              <a:ext uri="{FF2B5EF4-FFF2-40B4-BE49-F238E27FC236}">
                <a16:creationId xmlns:a16="http://schemas.microsoft.com/office/drawing/2014/main" id="{5D0CF885-0D1A-4C13-A373-2E9395E29AE1}"/>
              </a:ext>
            </a:extLst>
          </p:cNvPr>
          <p:cNvGraphicFramePr>
            <a:graphicFrameLocks noGrp="1"/>
          </p:cNvGraphicFramePr>
          <p:nvPr>
            <p:ph sz="quarter" idx="4"/>
            <p:extLst>
              <p:ext uri="{D42A27DB-BD31-4B8C-83A1-F6EECF244321}">
                <p14:modId xmlns:p14="http://schemas.microsoft.com/office/powerpoint/2010/main" val="19530478"/>
              </p:ext>
            </p:extLst>
          </p:nvPr>
        </p:nvGraphicFramePr>
        <p:xfrm>
          <a:off x="6835775" y="2582334"/>
          <a:ext cx="3702050" cy="3286125"/>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a:extLst>
              <a:ext uri="{FF2B5EF4-FFF2-40B4-BE49-F238E27FC236}">
                <a16:creationId xmlns:a16="http://schemas.microsoft.com/office/drawing/2014/main" id="{6E4A3EC5-6CF7-4117-9487-0053CA9ED553}"/>
              </a:ext>
            </a:extLst>
          </p:cNvPr>
          <p:cNvSpPr txBox="1"/>
          <p:nvPr/>
        </p:nvSpPr>
        <p:spPr>
          <a:xfrm>
            <a:off x="3733801" y="5868989"/>
            <a:ext cx="1855573" cy="461665"/>
          </a:xfrm>
          <a:prstGeom prst="rect">
            <a:avLst/>
          </a:prstGeom>
          <a:noFill/>
        </p:spPr>
        <p:txBody>
          <a:bodyPr wrap="square" rtlCol="0">
            <a:spAutoFit/>
          </a:bodyPr>
          <a:lstStyle/>
          <a:p>
            <a:pPr defTabSz="457200"/>
            <a:r>
              <a:rPr lang="en-US" sz="2400" b="1" dirty="0">
                <a:solidFill>
                  <a:prstClr val="black"/>
                </a:solidFill>
                <a:latin typeface="Calibri" panose="020F0502020204030204"/>
              </a:rPr>
              <a:t>Income Level</a:t>
            </a:r>
          </a:p>
        </p:txBody>
      </p:sp>
      <p:sp>
        <p:nvSpPr>
          <p:cNvPr id="17" name="TextBox 16">
            <a:extLst>
              <a:ext uri="{FF2B5EF4-FFF2-40B4-BE49-F238E27FC236}">
                <a16:creationId xmlns:a16="http://schemas.microsoft.com/office/drawing/2014/main" id="{BAEC05AA-2F02-410B-A8D2-329F3063E355}"/>
              </a:ext>
            </a:extLst>
          </p:cNvPr>
          <p:cNvSpPr txBox="1"/>
          <p:nvPr/>
        </p:nvSpPr>
        <p:spPr>
          <a:xfrm>
            <a:off x="7938052" y="5868988"/>
            <a:ext cx="2252870" cy="461665"/>
          </a:xfrm>
          <a:prstGeom prst="rect">
            <a:avLst/>
          </a:prstGeom>
          <a:noFill/>
        </p:spPr>
        <p:txBody>
          <a:bodyPr wrap="square" rtlCol="0">
            <a:spAutoFit/>
          </a:bodyPr>
          <a:lstStyle/>
          <a:p>
            <a:pPr defTabSz="457200"/>
            <a:r>
              <a:rPr lang="en-US" sz="2400" b="1" dirty="0">
                <a:solidFill>
                  <a:prstClr val="black"/>
                </a:solidFill>
                <a:latin typeface="Calibri" panose="020F0502020204030204"/>
              </a:rPr>
              <a:t>Income Level</a:t>
            </a:r>
          </a:p>
        </p:txBody>
      </p:sp>
      <p:sp>
        <p:nvSpPr>
          <p:cNvPr id="4" name="TextBox 3">
            <a:extLst>
              <a:ext uri="{FF2B5EF4-FFF2-40B4-BE49-F238E27FC236}">
                <a16:creationId xmlns:a16="http://schemas.microsoft.com/office/drawing/2014/main" id="{AA1FC822-ED02-4660-811D-5B77A5DF78D5}"/>
              </a:ext>
            </a:extLst>
          </p:cNvPr>
          <p:cNvSpPr txBox="1"/>
          <p:nvPr/>
        </p:nvSpPr>
        <p:spPr>
          <a:xfrm>
            <a:off x="344557" y="6533322"/>
            <a:ext cx="7600735" cy="369332"/>
          </a:xfrm>
          <a:prstGeom prst="rect">
            <a:avLst/>
          </a:prstGeom>
          <a:noFill/>
        </p:spPr>
        <p:txBody>
          <a:bodyPr wrap="none" rtlCol="0">
            <a:spAutoFit/>
          </a:bodyPr>
          <a:lstStyle/>
          <a:p>
            <a:r>
              <a:rPr lang="en-US" dirty="0"/>
              <a:t>Source: US Census Bureau for registration data; election surveys for voting data.</a:t>
            </a:r>
          </a:p>
        </p:txBody>
      </p:sp>
    </p:spTree>
    <p:extLst>
      <p:ext uri="{BB962C8B-B14F-4D97-AF65-F5344CB8AC3E}">
        <p14:creationId xmlns:p14="http://schemas.microsoft.com/office/powerpoint/2010/main" val="1677470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584129F-61C3-4CB2-AB10-485BB10CDBB1}"/>
              </a:ext>
            </a:extLst>
          </p:cNvPr>
          <p:cNvSpPr>
            <a:spLocks noGrp="1"/>
          </p:cNvSpPr>
          <p:nvPr>
            <p:ph type="title"/>
          </p:nvPr>
        </p:nvSpPr>
        <p:spPr/>
        <p:txBody>
          <a:bodyPr/>
          <a:lstStyle/>
          <a:p>
            <a:r>
              <a:rPr lang="en-US" dirty="0"/>
              <a:t>Constitutionality of Motor Voter Act</a:t>
            </a:r>
          </a:p>
        </p:txBody>
      </p:sp>
      <p:sp>
        <p:nvSpPr>
          <p:cNvPr id="8" name="Content Placeholder 7">
            <a:extLst>
              <a:ext uri="{FF2B5EF4-FFF2-40B4-BE49-F238E27FC236}">
                <a16:creationId xmlns:a16="http://schemas.microsoft.com/office/drawing/2014/main" id="{4D44D088-5BF5-4472-B006-C73394E13406}"/>
              </a:ext>
            </a:extLst>
          </p:cNvPr>
          <p:cNvSpPr>
            <a:spLocks noGrp="1"/>
          </p:cNvSpPr>
          <p:nvPr>
            <p:ph idx="1"/>
          </p:nvPr>
        </p:nvSpPr>
        <p:spPr/>
        <p:txBody>
          <a:bodyPr>
            <a:noAutofit/>
          </a:bodyPr>
          <a:lstStyle/>
          <a:p>
            <a:r>
              <a:rPr lang="en-US" sz="2800" dirty="0"/>
              <a:t>Several Republican-controlled states challenged the Act, claiming it violated their Article I and Tenth Amendment authority and imposed an unfunded mandate (they would now be required to staff and equip the new registration process).</a:t>
            </a:r>
          </a:p>
          <a:p>
            <a:r>
              <a:rPr lang="en-US" sz="2800" dirty="0"/>
              <a:t>Six federal district courts and two federal circuit courts rejected the lawsuits. The Supreme Court declined to take the case, thus upholding the circuit court rulings.</a:t>
            </a:r>
          </a:p>
          <a:p>
            <a:pPr lvl="2"/>
            <a:r>
              <a:rPr lang="en-US" sz="2200" dirty="0"/>
              <a:t>The circuit courts cited Article I, Section 4 of the Constitution, which grants Congress the power to determine “the times, places, and manner” of electing federal officials.</a:t>
            </a:r>
          </a:p>
        </p:txBody>
      </p:sp>
    </p:spTree>
    <p:extLst>
      <p:ext uri="{BB962C8B-B14F-4D97-AF65-F5344CB8AC3E}">
        <p14:creationId xmlns:p14="http://schemas.microsoft.com/office/powerpoint/2010/main" val="1268224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AC96E82-99BD-40FC-B1AD-522518EB039A}"/>
              </a:ext>
            </a:extLst>
          </p:cNvPr>
          <p:cNvSpPr>
            <a:spLocks noGrp="1"/>
          </p:cNvSpPr>
          <p:nvPr>
            <p:ph type="title"/>
          </p:nvPr>
        </p:nvSpPr>
        <p:spPr/>
        <p:txBody>
          <a:bodyPr/>
          <a:lstStyle/>
          <a:p>
            <a:r>
              <a:rPr lang="en-US" dirty="0"/>
              <a:t>Impact of Motor Voter Act</a:t>
            </a:r>
          </a:p>
        </p:txBody>
      </p:sp>
      <p:sp>
        <p:nvSpPr>
          <p:cNvPr id="8" name="Content Placeholder 7">
            <a:extLst>
              <a:ext uri="{FF2B5EF4-FFF2-40B4-BE49-F238E27FC236}">
                <a16:creationId xmlns:a16="http://schemas.microsoft.com/office/drawing/2014/main" id="{1808D9DA-9298-4561-A67D-C70F682C6474}"/>
              </a:ext>
            </a:extLst>
          </p:cNvPr>
          <p:cNvSpPr>
            <a:spLocks noGrp="1"/>
          </p:cNvSpPr>
          <p:nvPr>
            <p:ph idx="1"/>
          </p:nvPr>
        </p:nvSpPr>
        <p:spPr>
          <a:xfrm>
            <a:off x="1698171" y="2209800"/>
            <a:ext cx="9296399" cy="3659294"/>
          </a:xfrm>
        </p:spPr>
        <p:txBody>
          <a:bodyPr>
            <a:noAutofit/>
          </a:bodyPr>
          <a:lstStyle/>
          <a:p>
            <a:r>
              <a:rPr lang="en-US" sz="3600" b="1" dirty="0"/>
              <a:t>Turnout was 3-4 percent higher </a:t>
            </a:r>
            <a:r>
              <a:rPr lang="en-US" sz="3600" dirty="0"/>
              <a:t>than if it hadn’t been enacted</a:t>
            </a:r>
          </a:p>
          <a:p>
            <a:r>
              <a:rPr lang="en-US" sz="3600" b="1" dirty="0"/>
              <a:t>No clear partisan advantage - </a:t>
            </a:r>
            <a:r>
              <a:rPr lang="en-US" sz="3600" dirty="0"/>
              <a:t>although a somewhat larger number of new registrants were Democrats, that advantage was largely offset by a higher turnout rate among the newly registered Republicans</a:t>
            </a:r>
          </a:p>
        </p:txBody>
      </p:sp>
      <p:sp>
        <p:nvSpPr>
          <p:cNvPr id="9" name="TextBox 8">
            <a:extLst>
              <a:ext uri="{FF2B5EF4-FFF2-40B4-BE49-F238E27FC236}">
                <a16:creationId xmlns:a16="http://schemas.microsoft.com/office/drawing/2014/main" id="{5813819F-7490-4312-B0A9-EF39B79541BB}"/>
              </a:ext>
            </a:extLst>
          </p:cNvPr>
          <p:cNvSpPr txBox="1"/>
          <p:nvPr/>
        </p:nvSpPr>
        <p:spPr>
          <a:xfrm>
            <a:off x="1524000" y="6248400"/>
            <a:ext cx="8686800" cy="369332"/>
          </a:xfrm>
          <a:prstGeom prst="rect">
            <a:avLst/>
          </a:prstGeom>
          <a:noFill/>
        </p:spPr>
        <p:txBody>
          <a:bodyPr wrap="square" rtlCol="0">
            <a:spAutoFit/>
          </a:bodyPr>
          <a:lstStyle/>
          <a:p>
            <a:pPr defTabSz="457200"/>
            <a:r>
              <a:rPr lang="en-US" dirty="0">
                <a:solidFill>
                  <a:prstClr val="black"/>
                </a:solidFill>
                <a:latin typeface="Calibri" panose="020F0502020204030204"/>
              </a:rPr>
              <a:t>Source: Joseph Lawler, “</a:t>
            </a:r>
            <a:r>
              <a:rPr lang="en-US" dirty="0">
                <a:solidFill>
                  <a:prstClr val="black"/>
                </a:solidFill>
                <a:latin typeface="Calibri" panose="020F0502020204030204"/>
                <a:hlinkClick r:id="rId2"/>
              </a:rPr>
              <a:t>Motor Voter and Turnout 15 Years after the NVRA</a:t>
            </a:r>
            <a:r>
              <a:rPr lang="en-US" dirty="0">
                <a:solidFill>
                  <a:prstClr val="black"/>
                </a:solidFill>
                <a:latin typeface="Calibri" panose="020F0502020204030204"/>
              </a:rPr>
              <a:t>.”</a:t>
            </a:r>
          </a:p>
        </p:txBody>
      </p:sp>
    </p:spTree>
    <p:extLst>
      <p:ext uri="{BB962C8B-B14F-4D97-AF65-F5344CB8AC3E}">
        <p14:creationId xmlns:p14="http://schemas.microsoft.com/office/powerpoint/2010/main" val="1718556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C84C170-8AC5-4F42-AA93-9D70B1A403A5}"/>
              </a:ext>
            </a:extLst>
          </p:cNvPr>
          <p:cNvSpPr txBox="1">
            <a:spLocks/>
          </p:cNvSpPr>
          <p:nvPr/>
        </p:nvSpPr>
        <p:spPr>
          <a:xfrm>
            <a:off x="2221194" y="323729"/>
            <a:ext cx="7749612" cy="688975"/>
          </a:xfrm>
          <a:prstGeom prst="rect">
            <a:avLst/>
          </a:prstGeom>
          <a:effectLst>
            <a:outerShdw blurRad="50800" dist="38100" dir="2700000" algn="tl" rotWithShape="0">
              <a:prstClr val="black">
                <a:alpha val="40000"/>
              </a:prstClr>
            </a:outerShdw>
          </a:effectLst>
        </p:spPr>
        <p:txBody>
          <a:bodyPr>
            <a:noAutofit/>
          </a:bodyPr>
          <a:lstStyle>
            <a:lvl1pPr algn="ctr" rtl="0" fontAlgn="base">
              <a:spcBef>
                <a:spcPct val="0"/>
              </a:spcBef>
              <a:spcAft>
                <a:spcPct val="0"/>
              </a:spcAft>
              <a:defRPr sz="4000" b="1" kern="1200">
                <a:solidFill>
                  <a:srgbClr val="FF0000"/>
                </a:solidFill>
                <a:latin typeface="+mj-lt"/>
                <a:ea typeface="+mj-ea"/>
                <a:cs typeface="+mj-cs"/>
              </a:defRPr>
            </a:lvl1pPr>
            <a:lvl2pPr algn="ctr" rtl="0" fontAlgn="base">
              <a:spcBef>
                <a:spcPct val="0"/>
              </a:spcBef>
              <a:spcAft>
                <a:spcPct val="0"/>
              </a:spcAft>
              <a:defRPr sz="2800" b="1">
                <a:solidFill>
                  <a:srgbClr val="FF0000"/>
                </a:solidFill>
                <a:latin typeface="Arial" pitchFamily="34" charset="0"/>
              </a:defRPr>
            </a:lvl2pPr>
            <a:lvl3pPr algn="ctr" rtl="0" fontAlgn="base">
              <a:spcBef>
                <a:spcPct val="0"/>
              </a:spcBef>
              <a:spcAft>
                <a:spcPct val="0"/>
              </a:spcAft>
              <a:defRPr sz="2800" b="1">
                <a:solidFill>
                  <a:srgbClr val="FF0000"/>
                </a:solidFill>
                <a:latin typeface="Arial" pitchFamily="34" charset="0"/>
              </a:defRPr>
            </a:lvl3pPr>
            <a:lvl4pPr algn="ctr" rtl="0" fontAlgn="base">
              <a:spcBef>
                <a:spcPct val="0"/>
              </a:spcBef>
              <a:spcAft>
                <a:spcPct val="0"/>
              </a:spcAft>
              <a:defRPr sz="2800" b="1">
                <a:solidFill>
                  <a:srgbClr val="FF0000"/>
                </a:solidFill>
                <a:latin typeface="Arial" pitchFamily="34" charset="0"/>
              </a:defRPr>
            </a:lvl4pPr>
            <a:lvl5pPr algn="ctr" rtl="0" fontAlgn="base">
              <a:spcBef>
                <a:spcPct val="0"/>
              </a:spcBef>
              <a:spcAft>
                <a:spcPct val="0"/>
              </a:spcAft>
              <a:defRPr sz="2800" b="1">
                <a:solidFill>
                  <a:srgbClr val="FF0000"/>
                </a:solidFill>
                <a:latin typeface="Arial" pitchFamily="34" charset="0"/>
              </a:defRPr>
            </a:lvl5pPr>
            <a:lvl6pPr marL="457200" algn="ctr" rtl="0" fontAlgn="base">
              <a:spcBef>
                <a:spcPct val="0"/>
              </a:spcBef>
              <a:spcAft>
                <a:spcPct val="0"/>
              </a:spcAft>
              <a:defRPr sz="2800" b="1">
                <a:solidFill>
                  <a:srgbClr val="FF0000"/>
                </a:solidFill>
                <a:latin typeface="Arial" pitchFamily="34" charset="0"/>
              </a:defRPr>
            </a:lvl6pPr>
            <a:lvl7pPr marL="914400" algn="ctr" rtl="0" fontAlgn="base">
              <a:spcBef>
                <a:spcPct val="0"/>
              </a:spcBef>
              <a:spcAft>
                <a:spcPct val="0"/>
              </a:spcAft>
              <a:defRPr sz="2800" b="1">
                <a:solidFill>
                  <a:srgbClr val="FF0000"/>
                </a:solidFill>
                <a:latin typeface="Arial" pitchFamily="34" charset="0"/>
              </a:defRPr>
            </a:lvl7pPr>
            <a:lvl8pPr marL="1371600" algn="ctr" rtl="0" fontAlgn="base">
              <a:spcBef>
                <a:spcPct val="0"/>
              </a:spcBef>
              <a:spcAft>
                <a:spcPct val="0"/>
              </a:spcAft>
              <a:defRPr sz="2800" b="1">
                <a:solidFill>
                  <a:srgbClr val="FF0000"/>
                </a:solidFill>
                <a:latin typeface="Arial" pitchFamily="34" charset="0"/>
              </a:defRPr>
            </a:lvl8pPr>
            <a:lvl9pPr marL="1828800" algn="ctr" rtl="0" fontAlgn="base">
              <a:spcBef>
                <a:spcPct val="0"/>
              </a:spcBef>
              <a:spcAft>
                <a:spcPct val="0"/>
              </a:spcAft>
              <a:defRPr sz="2800" b="1">
                <a:solidFill>
                  <a:srgbClr val="FF0000"/>
                </a:solidFill>
                <a:latin typeface="Arial" pitchFamily="34" charset="0"/>
              </a:defRPr>
            </a:lvl9pPr>
          </a:lstStyle>
          <a:p>
            <a:pPr>
              <a:lnSpc>
                <a:spcPts val="3600"/>
              </a:lnSpc>
              <a:spcBef>
                <a:spcPts val="1200"/>
              </a:spcBef>
              <a:spcAft>
                <a:spcPts val="1200"/>
              </a:spcAft>
              <a:defRPr/>
            </a:pPr>
            <a:r>
              <a:rPr lang="en-US" sz="3600">
                <a:solidFill>
                  <a:srgbClr val="000000"/>
                </a:solidFill>
                <a:latin typeface="Proxima Nova Black" panose="02000506030000020004" pitchFamily="2" charset="0"/>
                <a:cs typeface="VectipedeRg-Regular"/>
              </a:rPr>
              <a:t>WE THE PEOPLE, 14e </a:t>
            </a:r>
          </a:p>
        </p:txBody>
      </p:sp>
      <p:pic>
        <p:nvPicPr>
          <p:cNvPr id="4" name="Picture 3">
            <a:extLst>
              <a:ext uri="{FF2B5EF4-FFF2-40B4-BE49-F238E27FC236}">
                <a16:creationId xmlns:a16="http://schemas.microsoft.com/office/drawing/2014/main" id="{06ECAD6C-5100-2942-BF26-567A12F9BE7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41152" y="1658813"/>
            <a:ext cx="3284797" cy="5093477"/>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E86DE515-4EAA-D148-8E49-C0BB64E822D5}"/>
              </a:ext>
            </a:extLst>
          </p:cNvPr>
          <p:cNvSpPr txBox="1">
            <a:spLocks/>
          </p:cNvSpPr>
          <p:nvPr/>
        </p:nvSpPr>
        <p:spPr>
          <a:xfrm>
            <a:off x="562267" y="1658813"/>
            <a:ext cx="4660692" cy="2607041"/>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tx1"/>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1800" kern="1200">
                <a:solidFill>
                  <a:schemeClr val="tx1"/>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600" kern="1200">
                <a:solidFill>
                  <a:schemeClr val="tx1"/>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defRPr/>
            </a:pPr>
            <a:r>
              <a:rPr lang="en-US" b="1" u="sng" dirty="0">
                <a:solidFill>
                  <a:srgbClr val="000510"/>
                </a:solidFill>
                <a:latin typeface="Arial" panose="020B0604020202020204"/>
                <a:sym typeface="Wingdings" panose="05000000000000000000" pitchFamily="2" charset="2"/>
              </a:rPr>
              <a:t>NUMBER ONE</a:t>
            </a:r>
            <a:r>
              <a:rPr lang="en-US" b="1" dirty="0">
                <a:solidFill>
                  <a:srgbClr val="000510"/>
                </a:solidFill>
                <a:latin typeface="Arial" panose="020B0604020202020204"/>
                <a:sym typeface="Wingdings" panose="05000000000000000000" pitchFamily="2" charset="2"/>
              </a:rPr>
              <a:t> </a:t>
            </a:r>
            <a:r>
              <a:rPr lang="en-US" dirty="0">
                <a:solidFill>
                  <a:srgbClr val="000510"/>
                </a:solidFill>
                <a:latin typeface="Arial" panose="020B0604020202020204"/>
                <a:sym typeface="Wingdings" panose="05000000000000000000" pitchFamily="2" charset="2"/>
              </a:rPr>
              <a:t>in American Government </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Accessibility through Readability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Critical Thinking Emphasis</a:t>
            </a:r>
            <a:r>
              <a:rPr lang="en-US" dirty="0">
                <a:solidFill>
                  <a:srgbClr val="000510"/>
                </a:solidFill>
                <a:latin typeface="Arial" panose="020B0604020202020204"/>
                <a:sym typeface="Wingdings" panose="05000000000000000000" pitchFamily="2" charset="2"/>
              </a:rPr>
              <a:t>—Case Studies &amp; Pedagogy</a:t>
            </a:r>
          </a:p>
          <a:p>
            <a:pPr marL="171450" indent="-171450">
              <a:buFont typeface="Wingdings" panose="05000000000000000000" pitchFamily="2" charset="2"/>
              <a:buChar char="Ø"/>
              <a:defRPr/>
            </a:pPr>
            <a:endParaRPr lang="en-US" sz="500"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Even-handed approach </a:t>
            </a:r>
            <a:r>
              <a:rPr lang="en-US" dirty="0">
                <a:solidFill>
                  <a:srgbClr val="000510"/>
                </a:solidFill>
                <a:latin typeface="Arial" panose="020B0604020202020204"/>
                <a:sym typeface="Wingdings" panose="05000000000000000000" pitchFamily="2" charset="2"/>
              </a:rPr>
              <a:t>with broad appeal</a:t>
            </a:r>
          </a:p>
          <a:p>
            <a:pPr marL="171450" indent="-171450">
              <a:buFont typeface="Wingdings" panose="05000000000000000000" pitchFamily="2" charset="2"/>
              <a:buChar char="Ø"/>
              <a:defRPr/>
            </a:pPr>
            <a:endParaRPr lang="en-US" sz="500" b="1" dirty="0">
              <a:solidFill>
                <a:srgbClr val="000510"/>
              </a:solidFill>
              <a:latin typeface="Arial" panose="020B0604020202020204"/>
              <a:sym typeface="Wingdings" panose="05000000000000000000" pitchFamily="2" charset="2"/>
            </a:endParaRPr>
          </a:p>
          <a:p>
            <a:pPr marL="342900" indent="-342900">
              <a:buFont typeface="Wingdings" panose="05000000000000000000" pitchFamily="2" charset="2"/>
              <a:buChar char="Ø"/>
              <a:defRPr/>
            </a:pPr>
            <a:r>
              <a:rPr lang="en-US" b="1" dirty="0">
                <a:solidFill>
                  <a:srgbClr val="000510"/>
                </a:solidFill>
                <a:latin typeface="Arial" panose="020B0604020202020204"/>
                <a:sym typeface="Wingdings" panose="05000000000000000000" pitchFamily="2" charset="2"/>
              </a:rPr>
              <a:t>Unparalleled Instructor Support</a:t>
            </a:r>
            <a:r>
              <a:rPr lang="en-US" dirty="0">
                <a:solidFill>
                  <a:srgbClr val="000510"/>
                </a:solidFill>
                <a:latin typeface="Arial" panose="020B0604020202020204"/>
                <a:sym typeface="Wingdings" panose="05000000000000000000" pitchFamily="2" charset="2"/>
              </a:rPr>
              <a:t>—</a:t>
            </a:r>
            <a:r>
              <a:rPr lang="en-US" dirty="0">
                <a:solidFill>
                  <a:srgbClr val="000510"/>
                </a:solidFill>
                <a:effectLst/>
                <a:latin typeface="Arial" panose="020B0604020202020204" pitchFamily="34" charset="0"/>
                <a:cs typeface="Arial" panose="020B0604020202020204" pitchFamily="34" charset="0"/>
              </a:rPr>
              <a:t>24 Complimentary </a:t>
            </a:r>
            <a:r>
              <a:rPr lang="en-US" dirty="0" err="1">
                <a:solidFill>
                  <a:srgbClr val="000510"/>
                </a:solidFill>
                <a:effectLst/>
                <a:latin typeface="Arial" panose="020B0604020202020204" pitchFamily="34" charset="0"/>
                <a:cs typeface="Arial" panose="020B0604020202020204" pitchFamily="34" charset="0"/>
              </a:rPr>
              <a:t>HarvardX</a:t>
            </a:r>
            <a:r>
              <a:rPr lang="en-US" dirty="0">
                <a:solidFill>
                  <a:srgbClr val="000510"/>
                </a:solidFill>
                <a:effectLst/>
                <a:latin typeface="Arial" panose="020B0604020202020204" pitchFamily="34" charset="0"/>
                <a:cs typeface="Arial" panose="020B0604020202020204" pitchFamily="34" charset="0"/>
              </a:rPr>
              <a:t>/EdX Video Lectures</a:t>
            </a:r>
            <a:endParaRPr lang="en-US" dirty="0">
              <a:solidFill>
                <a:srgbClr val="000510"/>
              </a:solidFill>
              <a:latin typeface="Arial" panose="020B0604020202020204" pitchFamily="34" charset="0"/>
              <a:cs typeface="Arial" panose="020B0604020202020204" pitchFamily="34" charset="0"/>
            </a:endParaRPr>
          </a:p>
          <a:p>
            <a:pPr marL="285750" indent="-285750" algn="ctr">
              <a:buFont typeface="Wingdings" panose="05000000000000000000" pitchFamily="2" charset="2"/>
              <a:buChar char="à"/>
              <a:defRPr/>
            </a:pPr>
            <a:endParaRPr lang="en-US" sz="2400" dirty="0">
              <a:solidFill>
                <a:srgbClr val="000000"/>
              </a:solidFill>
              <a:latin typeface="Arial" panose="020B0604020202020204"/>
              <a:sym typeface="Wingdings" panose="05000000000000000000" pitchFamily="2" charset="2"/>
            </a:endParaRPr>
          </a:p>
          <a:p>
            <a:pPr marL="285750" indent="-285750" algn="ctr">
              <a:buFont typeface="Wingdings" panose="05000000000000000000" pitchFamily="2" charset="2"/>
              <a:buChar char="à"/>
              <a:defRPr/>
            </a:pPr>
            <a:endParaRPr lang="en-US" sz="2800" dirty="0">
              <a:solidFill>
                <a:srgbClr val="000000"/>
              </a:solidFill>
              <a:latin typeface="Arial" panose="020B0604020202020204"/>
            </a:endParaRPr>
          </a:p>
        </p:txBody>
      </p:sp>
      <p:sp>
        <p:nvSpPr>
          <p:cNvPr id="3" name="Explosion: 8 Points 2">
            <a:extLst>
              <a:ext uri="{FF2B5EF4-FFF2-40B4-BE49-F238E27FC236}">
                <a16:creationId xmlns:a16="http://schemas.microsoft.com/office/drawing/2014/main" id="{3130C460-EEBE-490D-9477-795235A20635}"/>
              </a:ext>
            </a:extLst>
          </p:cNvPr>
          <p:cNvSpPr/>
          <p:nvPr/>
        </p:nvSpPr>
        <p:spPr>
          <a:xfrm rot="21207866">
            <a:off x="8132135" y="1649459"/>
            <a:ext cx="3874806" cy="3473019"/>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a:ln w="0"/>
                <a:solidFill>
                  <a:srgbClr val="FF0000"/>
                </a:solidFill>
                <a:effectLst>
                  <a:outerShdw blurRad="38100" dist="25400" dir="5400000" algn="ctr" rotWithShape="0">
                    <a:srgbClr val="6E747A">
                      <a:alpha val="43000"/>
                    </a:srgbClr>
                  </a:outerShdw>
                </a:effectLst>
              </a:rPr>
              <a:t>AVAILABLE FOR SUMMER &amp; FALL 2021 CLASSES!</a:t>
            </a:r>
          </a:p>
        </p:txBody>
      </p:sp>
    </p:spTree>
    <p:extLst>
      <p:ext uri="{BB962C8B-B14F-4D97-AF65-F5344CB8AC3E}">
        <p14:creationId xmlns:p14="http://schemas.microsoft.com/office/powerpoint/2010/main" val="33154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9714" y="286605"/>
            <a:ext cx="10175966" cy="1389796"/>
          </a:xfrm>
        </p:spPr>
        <p:txBody>
          <a:bodyPr>
            <a:normAutofit/>
          </a:bodyPr>
          <a:lstStyle/>
          <a:p>
            <a:pPr algn="ctr"/>
            <a:r>
              <a:rPr kumimoji="0" lang="en-US" sz="4800" b="0" i="0" u="none" strike="noStrike" kern="1200" cap="none" spc="-50" normalizeH="0" baseline="0" noProof="0" dirty="0">
                <a:ln>
                  <a:noFill/>
                </a:ln>
                <a:solidFill>
                  <a:srgbClr val="C00000"/>
                </a:solidFill>
                <a:effectLst/>
                <a:uLnTx/>
                <a:uFillTx/>
                <a:latin typeface="Calibri" panose="020F0502020204030204"/>
                <a:ea typeface="+mj-ea"/>
                <a:cs typeface="+mj-cs"/>
              </a:rPr>
              <a:t>Partisan Advantage and Voter Access –</a:t>
            </a:r>
            <a:br>
              <a:rPr kumimoji="0" lang="en-US" sz="4800" b="0" i="0" u="none" strike="noStrike" kern="1200" cap="none" spc="-50" normalizeH="0" baseline="0" noProof="0" dirty="0">
                <a:ln>
                  <a:noFill/>
                </a:ln>
                <a:solidFill>
                  <a:srgbClr val="C00000"/>
                </a:solidFill>
                <a:effectLst/>
                <a:uLnTx/>
                <a:uFillTx/>
                <a:latin typeface="Calibri" panose="020F0502020204030204"/>
                <a:ea typeface="+mj-ea"/>
                <a:cs typeface="+mj-cs"/>
              </a:rPr>
            </a:br>
            <a:r>
              <a:rPr kumimoji="0" lang="en-US" sz="4800" b="0" i="0" u="none" strike="noStrike" kern="1200" cap="none" spc="-50" normalizeH="0" baseline="0" noProof="0" dirty="0">
                <a:ln>
                  <a:noFill/>
                </a:ln>
                <a:solidFill>
                  <a:srgbClr val="C00000"/>
                </a:solidFill>
                <a:effectLst/>
                <a:uLnTx/>
                <a:uFillTx/>
                <a:latin typeface="Calibri" panose="020F0502020204030204"/>
                <a:ea typeface="+mj-ea"/>
                <a:cs typeface="+mj-cs"/>
              </a:rPr>
              <a:t>Republicans and Voter ID Laws</a:t>
            </a:r>
            <a:endParaRPr lang="en-US" sz="4000" dirty="0">
              <a:solidFill>
                <a:srgbClr val="C00000"/>
              </a:solidFill>
            </a:endParaRPr>
          </a:p>
        </p:txBody>
      </p:sp>
      <p:sp>
        <p:nvSpPr>
          <p:cNvPr id="5" name="Text Placeholder 4"/>
          <p:cNvSpPr>
            <a:spLocks noGrp="1"/>
          </p:cNvSpPr>
          <p:nvPr>
            <p:ph type="body" idx="1"/>
          </p:nvPr>
        </p:nvSpPr>
        <p:spPr>
          <a:xfrm>
            <a:off x="1988662" y="1935581"/>
            <a:ext cx="4061619" cy="736282"/>
          </a:xfrm>
        </p:spPr>
        <p:txBody>
          <a:bodyPr>
            <a:normAutofit fontScale="25000" lnSpcReduction="20000"/>
          </a:bodyPr>
          <a:lstStyle/>
          <a:p>
            <a:r>
              <a:rPr lang="en-US" sz="2800" b="1" dirty="0">
                <a:solidFill>
                  <a:srgbClr val="FF0000"/>
                </a:solidFill>
              </a:rPr>
              <a:t>States with photo ID requirement </a:t>
            </a:r>
          </a:p>
        </p:txBody>
      </p:sp>
      <p:pic>
        <p:nvPicPr>
          <p:cNvPr id="9" name="Content Placeholder 8"/>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8711" t="35606" r="15261" b="2703"/>
          <a:stretch/>
        </p:blipFill>
        <p:spPr>
          <a:xfrm>
            <a:off x="979714" y="3154149"/>
            <a:ext cx="4506686" cy="2799085"/>
          </a:xfrm>
        </p:spPr>
      </p:pic>
      <p:sp>
        <p:nvSpPr>
          <p:cNvPr id="2" name="Content Placeholder 1"/>
          <p:cNvSpPr>
            <a:spLocks noGrp="1"/>
          </p:cNvSpPr>
          <p:nvPr>
            <p:ph sz="quarter" idx="4"/>
          </p:nvPr>
        </p:nvSpPr>
        <p:spPr>
          <a:xfrm>
            <a:off x="5722463" y="2105232"/>
            <a:ext cx="5990566" cy="3848002"/>
          </a:xfrm>
        </p:spPr>
        <p:txBody>
          <a:bodyPr>
            <a:normAutofit/>
          </a:bodyPr>
          <a:lstStyle/>
          <a:p>
            <a:r>
              <a:rPr lang="en-US" sz="2800" b="1" dirty="0"/>
              <a:t>2003</a:t>
            </a:r>
            <a:r>
              <a:rPr lang="en-US" sz="2800" dirty="0"/>
              <a:t> – Republican-controlled Georgia and Indiana state legislatures enacted laws requiring citizens to have a government-issued voter ID in order to register to vote </a:t>
            </a:r>
          </a:p>
          <a:p>
            <a:r>
              <a:rPr lang="en-US" sz="2800" b="1" dirty="0"/>
              <a:t>Over the next decade</a:t>
            </a:r>
            <a:r>
              <a:rPr lang="en-US" sz="2800" dirty="0"/>
              <a:t>, more than two dozen states enacted similar laws – all but one (Rhode Island) by Republican-controlled legislatures</a:t>
            </a:r>
          </a:p>
        </p:txBody>
      </p:sp>
      <p:sp>
        <p:nvSpPr>
          <p:cNvPr id="10" name="Rectangle 9"/>
          <p:cNvSpPr/>
          <p:nvPr/>
        </p:nvSpPr>
        <p:spPr>
          <a:xfrm>
            <a:off x="1357290" y="2164524"/>
            <a:ext cx="3733800" cy="61012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t>Blue-colored states have photo ID requirement </a:t>
            </a:r>
          </a:p>
        </p:txBody>
      </p:sp>
      <p:sp>
        <p:nvSpPr>
          <p:cNvPr id="6" name="Text Placeholder 5">
            <a:extLst>
              <a:ext uri="{FF2B5EF4-FFF2-40B4-BE49-F238E27FC236}">
                <a16:creationId xmlns:a16="http://schemas.microsoft.com/office/drawing/2014/main" id="{E2CDBAEB-D2CD-4A00-998F-792839D0BE3A}"/>
              </a:ext>
            </a:extLst>
          </p:cNvPr>
          <p:cNvSpPr>
            <a:spLocks noGrp="1"/>
          </p:cNvSpPr>
          <p:nvPr>
            <p:ph type="body" sz="quarter" idx="3"/>
          </p:nvPr>
        </p:nvSpPr>
        <p:spPr>
          <a:xfrm>
            <a:off x="6217920" y="1846052"/>
            <a:ext cx="4937760" cy="89529"/>
          </a:xfrm>
        </p:spPr>
        <p:txBody>
          <a:bodyPr>
            <a:normAutofit fontScale="25000" lnSpcReduction="20000"/>
          </a:bodyPr>
          <a:lstStyle/>
          <a:p>
            <a:endParaRPr lang="en-US" dirty="0"/>
          </a:p>
        </p:txBody>
      </p:sp>
    </p:spTree>
    <p:extLst>
      <p:ext uri="{BB962C8B-B14F-4D97-AF65-F5344CB8AC3E}">
        <p14:creationId xmlns:p14="http://schemas.microsoft.com/office/powerpoint/2010/main" val="3768015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750DA-5DDA-4B69-AE0E-C73F2089FAF0}"/>
              </a:ext>
            </a:extLst>
          </p:cNvPr>
          <p:cNvSpPr>
            <a:spLocks noGrp="1"/>
          </p:cNvSpPr>
          <p:nvPr>
            <p:ph type="title"/>
          </p:nvPr>
        </p:nvSpPr>
        <p:spPr/>
        <p:txBody>
          <a:bodyPr/>
          <a:lstStyle/>
          <a:p>
            <a:r>
              <a:rPr lang="en-US" dirty="0"/>
              <a:t>Citizens without Government-Issued Photo ID</a:t>
            </a:r>
          </a:p>
        </p:txBody>
      </p:sp>
      <p:graphicFrame>
        <p:nvGraphicFramePr>
          <p:cNvPr id="6" name="Content Placeholder 5">
            <a:extLst>
              <a:ext uri="{FF2B5EF4-FFF2-40B4-BE49-F238E27FC236}">
                <a16:creationId xmlns:a16="http://schemas.microsoft.com/office/drawing/2014/main" id="{65DC5C0A-9F79-4928-B76B-CD4697C32A45}"/>
              </a:ext>
            </a:extLst>
          </p:cNvPr>
          <p:cNvGraphicFramePr>
            <a:graphicFrameLocks noGrp="1"/>
          </p:cNvGraphicFramePr>
          <p:nvPr>
            <p:ph idx="1"/>
            <p:extLst>
              <p:ext uri="{D42A27DB-BD31-4B8C-83A1-F6EECF244321}">
                <p14:modId xmlns:p14="http://schemas.microsoft.com/office/powerpoint/2010/main" val="1913163715"/>
              </p:ext>
            </p:extLst>
          </p:nvPr>
        </p:nvGraphicFramePr>
        <p:xfrm>
          <a:off x="1676400" y="1881810"/>
          <a:ext cx="9252857" cy="450492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FA21D19-25F9-4174-A141-049B162DB6DA}"/>
              </a:ext>
            </a:extLst>
          </p:cNvPr>
          <p:cNvSpPr txBox="1"/>
          <p:nvPr/>
        </p:nvSpPr>
        <p:spPr>
          <a:xfrm>
            <a:off x="1676400" y="6386730"/>
            <a:ext cx="5509970" cy="369332"/>
          </a:xfrm>
          <a:prstGeom prst="rect">
            <a:avLst/>
          </a:prstGeom>
          <a:noFill/>
        </p:spPr>
        <p:txBody>
          <a:bodyPr wrap="none" rtlCol="0">
            <a:spAutoFit/>
          </a:bodyPr>
          <a:lstStyle/>
          <a:p>
            <a:pPr defTabSz="457200"/>
            <a:r>
              <a:rPr lang="en-US" dirty="0">
                <a:solidFill>
                  <a:prstClr val="black"/>
                </a:solidFill>
                <a:latin typeface="Calibri" panose="020F0502020204030204"/>
              </a:rPr>
              <a:t>Source: American National Election Studies survey, 2012.</a:t>
            </a:r>
          </a:p>
        </p:txBody>
      </p:sp>
    </p:spTree>
    <p:extLst>
      <p:ext uri="{BB962C8B-B14F-4D97-AF65-F5344CB8AC3E}">
        <p14:creationId xmlns:p14="http://schemas.microsoft.com/office/powerpoint/2010/main" val="24904290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750DA-5DDA-4B69-AE0E-C73F2089FAF0}"/>
              </a:ext>
            </a:extLst>
          </p:cNvPr>
          <p:cNvSpPr>
            <a:spLocks noGrp="1"/>
          </p:cNvSpPr>
          <p:nvPr>
            <p:ph type="title"/>
          </p:nvPr>
        </p:nvSpPr>
        <p:spPr>
          <a:xfrm>
            <a:off x="740229" y="286605"/>
            <a:ext cx="10798628" cy="1450757"/>
          </a:xfrm>
        </p:spPr>
        <p:txBody>
          <a:bodyPr>
            <a:normAutofit/>
          </a:bodyPr>
          <a:lstStyle/>
          <a:p>
            <a:r>
              <a:rPr lang="en-US" dirty="0"/>
              <a:t>Republicans’ Partisan Incentive – </a:t>
            </a:r>
            <a:br>
              <a:rPr lang="en-US" dirty="0"/>
            </a:br>
            <a:r>
              <a:rPr lang="en-US" sz="3200" dirty="0"/>
              <a:t>vote preference of those without government-issued photo ID</a:t>
            </a:r>
          </a:p>
        </p:txBody>
      </p:sp>
      <p:graphicFrame>
        <p:nvGraphicFramePr>
          <p:cNvPr id="6" name="Content Placeholder 5">
            <a:extLst>
              <a:ext uri="{FF2B5EF4-FFF2-40B4-BE49-F238E27FC236}">
                <a16:creationId xmlns:a16="http://schemas.microsoft.com/office/drawing/2014/main" id="{65DC5C0A-9F79-4928-B76B-CD4697C32A45}"/>
              </a:ext>
            </a:extLst>
          </p:cNvPr>
          <p:cNvGraphicFramePr>
            <a:graphicFrameLocks noGrp="1"/>
          </p:cNvGraphicFramePr>
          <p:nvPr>
            <p:ph idx="1"/>
            <p:extLst>
              <p:ext uri="{D42A27DB-BD31-4B8C-83A1-F6EECF244321}">
                <p14:modId xmlns:p14="http://schemas.microsoft.com/office/powerpoint/2010/main" val="3023520333"/>
              </p:ext>
            </p:extLst>
          </p:nvPr>
        </p:nvGraphicFramePr>
        <p:xfrm>
          <a:off x="1676401" y="1868558"/>
          <a:ext cx="9198429" cy="412710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2FA21D19-25F9-4174-A141-049B162DB6DA}"/>
              </a:ext>
            </a:extLst>
          </p:cNvPr>
          <p:cNvSpPr txBox="1"/>
          <p:nvPr/>
        </p:nvSpPr>
        <p:spPr>
          <a:xfrm>
            <a:off x="1676401" y="6386730"/>
            <a:ext cx="8365239" cy="369332"/>
          </a:xfrm>
          <a:prstGeom prst="rect">
            <a:avLst/>
          </a:prstGeom>
          <a:noFill/>
        </p:spPr>
        <p:txBody>
          <a:bodyPr wrap="none" rtlCol="0">
            <a:spAutoFit/>
          </a:bodyPr>
          <a:lstStyle/>
          <a:p>
            <a:pPr defTabSz="457200"/>
            <a:r>
              <a:rPr lang="en-US" dirty="0">
                <a:solidFill>
                  <a:prstClr val="black"/>
                </a:solidFill>
                <a:latin typeface="Calibri" panose="020F0502020204030204"/>
              </a:rPr>
              <a:t>Source: Exit polls. Based on average percentage for 2012-2020 presidential elections.</a:t>
            </a:r>
          </a:p>
        </p:txBody>
      </p:sp>
    </p:spTree>
    <p:extLst>
      <p:ext uri="{BB962C8B-B14F-4D97-AF65-F5344CB8AC3E}">
        <p14:creationId xmlns:p14="http://schemas.microsoft.com/office/powerpoint/2010/main" val="3936743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44158"/>
            <a:ext cx="8839200" cy="1127442"/>
          </a:xfrm>
        </p:spPr>
        <p:txBody>
          <a:bodyPr>
            <a:normAutofit fontScale="90000"/>
          </a:bodyPr>
          <a:lstStyle/>
          <a:p>
            <a:r>
              <a:rPr lang="en-US" dirty="0"/>
              <a:t>Constitutionality of Voter ID Laws –</a:t>
            </a:r>
            <a:br>
              <a:rPr lang="en-US" dirty="0"/>
            </a:br>
            <a:r>
              <a:rPr lang="en-US" i="1" dirty="0"/>
              <a:t>Crawford v Marion County </a:t>
            </a:r>
            <a:r>
              <a:rPr lang="en-US" dirty="0"/>
              <a:t>(2008)</a:t>
            </a:r>
          </a:p>
        </p:txBody>
      </p:sp>
      <p:sp>
        <p:nvSpPr>
          <p:cNvPr id="3" name="Content Placeholder 2"/>
          <p:cNvSpPr>
            <a:spLocks noGrp="1"/>
          </p:cNvSpPr>
          <p:nvPr>
            <p:ph idx="1"/>
          </p:nvPr>
        </p:nvSpPr>
        <p:spPr>
          <a:xfrm>
            <a:off x="1023256" y="1763486"/>
            <a:ext cx="10493829" cy="4561114"/>
          </a:xfrm>
        </p:spPr>
        <p:txBody>
          <a:bodyPr vert="horz" lIns="91440" tIns="45720" rIns="91440" bIns="45720" rtlCol="0" anchor="t">
            <a:normAutofit/>
          </a:bodyPr>
          <a:lstStyle/>
          <a:p>
            <a:r>
              <a:rPr lang="en-US" sz="2800" dirty="0"/>
              <a:t>Supreme Court in 6-3 decision upheld Indiana’s strict voter ID law, concluding it was valid exercise of states’ power over elections that’s granted them in Article 1, Section 2 of the US Constitution.</a:t>
            </a:r>
          </a:p>
          <a:p>
            <a:r>
              <a:rPr lang="en-US" sz="2800" dirty="0"/>
              <a:t>The Court’s majority acknowledged that partisan motivation played a part in law’s enactment:</a:t>
            </a:r>
          </a:p>
          <a:p>
            <a:r>
              <a:rPr lang="en-US" sz="2800" dirty="0"/>
              <a:t>	“[The law] should not be disregarded simply because partisan 	interests may have provided one motivation for the votes of 	individual legislators.”</a:t>
            </a:r>
          </a:p>
          <a:p>
            <a:pPr marL="0" indent="0">
              <a:buNone/>
            </a:pPr>
            <a:r>
              <a:rPr lang="en-US" sz="2800" b="1" i="1" dirty="0"/>
              <a:t>		Crawford v. Marion County Election Board</a:t>
            </a:r>
            <a:r>
              <a:rPr lang="en-US" sz="2800" dirty="0"/>
              <a:t> (2008)</a:t>
            </a:r>
          </a:p>
        </p:txBody>
      </p:sp>
    </p:spTree>
    <p:extLst>
      <p:ext uri="{BB962C8B-B14F-4D97-AF65-F5344CB8AC3E}">
        <p14:creationId xmlns:p14="http://schemas.microsoft.com/office/powerpoint/2010/main" val="2897114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2A65C-6DF5-426F-B3F5-F636A4A6948C}"/>
              </a:ext>
            </a:extLst>
          </p:cNvPr>
          <p:cNvSpPr>
            <a:spLocks noGrp="1"/>
          </p:cNvSpPr>
          <p:nvPr>
            <p:ph type="title"/>
          </p:nvPr>
        </p:nvSpPr>
        <p:spPr>
          <a:xfrm>
            <a:off x="0" y="286605"/>
            <a:ext cx="12192000" cy="1450757"/>
          </a:xfrm>
        </p:spPr>
        <p:txBody>
          <a:bodyPr>
            <a:normAutofit fontScale="90000"/>
          </a:bodyPr>
          <a:lstStyle/>
          <a:p>
            <a:r>
              <a:rPr lang="en-US" sz="6000" dirty="0"/>
              <a:t>The 6 Justices in the Crawford majority –</a:t>
            </a:r>
            <a:br>
              <a:rPr lang="en-US" sz="6000" dirty="0"/>
            </a:br>
            <a:r>
              <a:rPr lang="en-US" sz="4000" dirty="0"/>
              <a:t>common denominator – all were Republican appointees</a:t>
            </a:r>
          </a:p>
        </p:txBody>
      </p:sp>
      <p:pic>
        <p:nvPicPr>
          <p:cNvPr id="4" name="Content Placeholder 3">
            <a:extLst>
              <a:ext uri="{FF2B5EF4-FFF2-40B4-BE49-F238E27FC236}">
                <a16:creationId xmlns:a16="http://schemas.microsoft.com/office/drawing/2014/main" id="{3AD59DCD-3E81-44AA-A915-D6A13EE70C5C}"/>
              </a:ext>
            </a:extLst>
          </p:cNvPr>
          <p:cNvPicPr>
            <a:picLocks noGrp="1" noChangeAspect="1"/>
          </p:cNvPicPr>
          <p:nvPr>
            <p:ph idx="1"/>
          </p:nvPr>
        </p:nvPicPr>
        <p:blipFill>
          <a:blip r:embed="rId2"/>
          <a:stretch>
            <a:fillRect/>
          </a:stretch>
        </p:blipFill>
        <p:spPr>
          <a:xfrm>
            <a:off x="1382751" y="1846263"/>
            <a:ext cx="8920976" cy="4443025"/>
          </a:xfrm>
          <a:prstGeom prst="rect">
            <a:avLst/>
          </a:prstGeom>
        </p:spPr>
      </p:pic>
      <p:sp>
        <p:nvSpPr>
          <p:cNvPr id="5" name="Oval 4">
            <a:extLst>
              <a:ext uri="{FF2B5EF4-FFF2-40B4-BE49-F238E27FC236}">
                <a16:creationId xmlns:a16="http://schemas.microsoft.com/office/drawing/2014/main" id="{0D5DAF3E-6C95-4ECF-B7ED-99E529312EE5}"/>
              </a:ext>
            </a:extLst>
          </p:cNvPr>
          <p:cNvSpPr/>
          <p:nvPr/>
        </p:nvSpPr>
        <p:spPr>
          <a:xfrm flipH="1">
            <a:off x="1888273" y="3774422"/>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6" name="Oval 5">
            <a:extLst>
              <a:ext uri="{FF2B5EF4-FFF2-40B4-BE49-F238E27FC236}">
                <a16:creationId xmlns:a16="http://schemas.microsoft.com/office/drawing/2014/main" id="{804BCB12-C7EC-4FCC-9EA0-6FDAE811E2C2}"/>
              </a:ext>
            </a:extLst>
          </p:cNvPr>
          <p:cNvSpPr/>
          <p:nvPr/>
        </p:nvSpPr>
        <p:spPr>
          <a:xfrm flipH="1">
            <a:off x="4401015" y="2838251"/>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7" name="Oval 6">
            <a:extLst>
              <a:ext uri="{FF2B5EF4-FFF2-40B4-BE49-F238E27FC236}">
                <a16:creationId xmlns:a16="http://schemas.microsoft.com/office/drawing/2014/main" id="{A3F83C8D-4DBE-4161-8BED-322895119976}"/>
              </a:ext>
            </a:extLst>
          </p:cNvPr>
          <p:cNvSpPr/>
          <p:nvPr/>
        </p:nvSpPr>
        <p:spPr>
          <a:xfrm flipH="1">
            <a:off x="3491493" y="3910669"/>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8" name="Oval 7">
            <a:extLst>
              <a:ext uri="{FF2B5EF4-FFF2-40B4-BE49-F238E27FC236}">
                <a16:creationId xmlns:a16="http://schemas.microsoft.com/office/drawing/2014/main" id="{C5455F02-8A03-4339-A6BE-73B2F2479CC8}"/>
              </a:ext>
            </a:extLst>
          </p:cNvPr>
          <p:cNvSpPr/>
          <p:nvPr/>
        </p:nvSpPr>
        <p:spPr>
          <a:xfrm flipH="1">
            <a:off x="5314195" y="3657376"/>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9" name="Oval 8">
            <a:extLst>
              <a:ext uri="{FF2B5EF4-FFF2-40B4-BE49-F238E27FC236}">
                <a16:creationId xmlns:a16="http://schemas.microsoft.com/office/drawing/2014/main" id="{D3C009A5-165E-4FB1-AF74-6C3DE893C1E8}"/>
              </a:ext>
            </a:extLst>
          </p:cNvPr>
          <p:cNvSpPr/>
          <p:nvPr/>
        </p:nvSpPr>
        <p:spPr>
          <a:xfrm flipH="1">
            <a:off x="7285463" y="3824070"/>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10" name="Oval 9">
            <a:extLst>
              <a:ext uri="{FF2B5EF4-FFF2-40B4-BE49-F238E27FC236}">
                <a16:creationId xmlns:a16="http://schemas.microsoft.com/office/drawing/2014/main" id="{6F1362EA-F516-4798-BCB3-F0EF4BB32E96}"/>
              </a:ext>
            </a:extLst>
          </p:cNvPr>
          <p:cNvSpPr/>
          <p:nvPr/>
        </p:nvSpPr>
        <p:spPr>
          <a:xfrm flipH="1">
            <a:off x="7747600" y="2502916"/>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Tree>
    <p:extLst>
      <p:ext uri="{BB962C8B-B14F-4D97-AF65-F5344CB8AC3E}">
        <p14:creationId xmlns:p14="http://schemas.microsoft.com/office/powerpoint/2010/main" val="2087176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9F798-0D8F-420A-9DD1-6922518BB516}"/>
              </a:ext>
            </a:extLst>
          </p:cNvPr>
          <p:cNvSpPr>
            <a:spLocks noGrp="1"/>
          </p:cNvSpPr>
          <p:nvPr>
            <p:ph type="title"/>
          </p:nvPr>
        </p:nvSpPr>
        <p:spPr/>
        <p:txBody>
          <a:bodyPr/>
          <a:lstStyle/>
          <a:p>
            <a:r>
              <a:rPr lang="en-US" dirty="0"/>
              <a:t>Justice Souter’s Dissenting Opinion in Crawford</a:t>
            </a:r>
          </a:p>
        </p:txBody>
      </p:sp>
      <p:sp>
        <p:nvSpPr>
          <p:cNvPr id="3" name="Content Placeholder 2">
            <a:extLst>
              <a:ext uri="{FF2B5EF4-FFF2-40B4-BE49-F238E27FC236}">
                <a16:creationId xmlns:a16="http://schemas.microsoft.com/office/drawing/2014/main" id="{03585462-36B4-4321-BF41-EC8B24B4495E}"/>
              </a:ext>
            </a:extLst>
          </p:cNvPr>
          <p:cNvSpPr>
            <a:spLocks noGrp="1"/>
          </p:cNvSpPr>
          <p:nvPr>
            <p:ph idx="1"/>
          </p:nvPr>
        </p:nvSpPr>
        <p:spPr/>
        <p:txBody>
          <a:bodyPr>
            <a:noAutofit/>
          </a:bodyPr>
          <a:lstStyle/>
          <a:p>
            <a:r>
              <a:rPr lang="en-US" sz="2800" dirty="0"/>
              <a:t>Souter argued the law violates the 1</a:t>
            </a:r>
            <a:r>
              <a:rPr lang="en-US" sz="2800" baseline="30000" dirty="0"/>
              <a:t>st</a:t>
            </a:r>
            <a:r>
              <a:rPr lang="en-US" sz="2800" dirty="0"/>
              <a:t> (free expression) and 14</a:t>
            </a:r>
            <a:r>
              <a:rPr lang="en-US" sz="2800" baseline="30000" dirty="0"/>
              <a:t>th</a:t>
            </a:r>
            <a:r>
              <a:rPr lang="en-US" sz="2800" dirty="0"/>
              <a:t> (equal protection) Amendments by burdening those without a government issued ID. To get one, Souter noted that otherwise eligible voters would have to obtain:</a:t>
            </a:r>
          </a:p>
          <a:p>
            <a:pPr lvl="1"/>
            <a:r>
              <a:rPr lang="en-US" sz="2800" dirty="0"/>
              <a:t>a. an official copy of their birth certificate (for which there’s a fee)</a:t>
            </a:r>
          </a:p>
          <a:p>
            <a:pPr lvl="1"/>
            <a:r>
              <a:rPr lang="en-US" sz="2800" dirty="0"/>
              <a:t>b. travel to a specified government office to present birth certificate and obtain a government-issued ID</a:t>
            </a:r>
          </a:p>
          <a:p>
            <a:pPr marL="201168" lvl="1" indent="0">
              <a:buNone/>
            </a:pPr>
            <a:r>
              <a:rPr lang="en-US" sz="2800" dirty="0"/>
              <a:t>Souter argued that these were unreasonable burdens on potential voters who are poor, don’t have a car, or are infirm (as in the case of those in a nursing home)</a:t>
            </a:r>
          </a:p>
        </p:txBody>
      </p:sp>
    </p:spTree>
    <p:extLst>
      <p:ext uri="{BB962C8B-B14F-4D97-AF65-F5344CB8AC3E}">
        <p14:creationId xmlns:p14="http://schemas.microsoft.com/office/powerpoint/2010/main" val="29016136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Voting Rights Act – </a:t>
            </a:r>
            <a:br>
              <a:rPr lang="en-US" dirty="0"/>
            </a:br>
            <a:r>
              <a:rPr lang="en-US" i="1" dirty="0"/>
              <a:t>Shelby County v. Holder </a:t>
            </a:r>
            <a:r>
              <a:rPr lang="en-US" dirty="0"/>
              <a:t>(2013) </a:t>
            </a:r>
          </a:p>
        </p:txBody>
      </p:sp>
      <p:sp>
        <p:nvSpPr>
          <p:cNvPr id="3" name="Content Placeholder 2"/>
          <p:cNvSpPr>
            <a:spLocks noGrp="1"/>
          </p:cNvSpPr>
          <p:nvPr>
            <p:ph idx="1"/>
          </p:nvPr>
        </p:nvSpPr>
        <p:spPr>
          <a:xfrm>
            <a:off x="870858" y="2133600"/>
            <a:ext cx="10058400" cy="3735494"/>
          </a:xfrm>
        </p:spPr>
        <p:txBody>
          <a:bodyPr>
            <a:normAutofit lnSpcReduction="10000"/>
          </a:bodyPr>
          <a:lstStyle/>
          <a:p>
            <a:pPr marL="234950" indent="-234950">
              <a:buFont typeface="Arial" panose="020B0604020202020204" pitchFamily="34" charset="0"/>
              <a:buChar char="•"/>
            </a:pPr>
            <a:r>
              <a:rPr lang="en-US" sz="2400" dirty="0">
                <a:solidFill>
                  <a:srgbClr val="222222"/>
                </a:solidFill>
                <a:latin typeface="Arial" panose="020B0604020202020204" pitchFamily="34" charset="0"/>
              </a:rPr>
              <a:t>Republican officials in Shelby County, Alabama filed suit, claiming that federal oversight of their election proceedings violated their constitutional rights. </a:t>
            </a:r>
          </a:p>
          <a:p>
            <a:pPr marL="234950" indent="-234950">
              <a:buFont typeface="Arial" panose="020B0604020202020204" pitchFamily="34" charset="0"/>
              <a:buChar char="•"/>
            </a:pPr>
            <a:r>
              <a:rPr lang="en-US" sz="2400" dirty="0">
                <a:solidFill>
                  <a:srgbClr val="222222"/>
                </a:solidFill>
                <a:latin typeface="Arial" panose="020B0604020202020204" pitchFamily="34" charset="0"/>
              </a:rPr>
              <a:t>Supreme Court in a 5-4 decision sided with Shelby County, invalidating as unconstitutional </a:t>
            </a:r>
            <a:r>
              <a:rPr lang="en-US" sz="2400" b="1" dirty="0">
                <a:solidFill>
                  <a:srgbClr val="222222"/>
                </a:solidFill>
                <a:latin typeface="Arial" panose="020B0604020202020204" pitchFamily="34" charset="0"/>
              </a:rPr>
              <a:t>Section 4 </a:t>
            </a:r>
            <a:r>
              <a:rPr lang="en-US" sz="2400" dirty="0">
                <a:solidFill>
                  <a:srgbClr val="222222"/>
                </a:solidFill>
                <a:latin typeface="Arial" panose="020B0604020202020204" pitchFamily="34" charset="0"/>
              </a:rPr>
              <a:t>of Voting Rights Act on grounds that its formula for determining which jurisdictions were subject to oversight was outdated.</a:t>
            </a:r>
          </a:p>
          <a:p>
            <a:pPr marL="234950" indent="-234950">
              <a:buFont typeface="Arial" panose="020B0604020202020204" pitchFamily="34" charset="0"/>
              <a:buChar char="•"/>
            </a:pPr>
            <a:r>
              <a:rPr lang="en-US" sz="2400" dirty="0">
                <a:solidFill>
                  <a:srgbClr val="222222"/>
                </a:solidFill>
                <a:latin typeface="Arial" panose="020B0604020202020204" pitchFamily="34" charset="0"/>
              </a:rPr>
              <a:t>The decision made </a:t>
            </a:r>
            <a:r>
              <a:rPr lang="en-US" sz="2400" b="1" dirty="0">
                <a:solidFill>
                  <a:srgbClr val="222222"/>
                </a:solidFill>
                <a:latin typeface="Arial" panose="020B0604020202020204" pitchFamily="34" charset="0"/>
              </a:rPr>
              <a:t>Section 5</a:t>
            </a:r>
            <a:r>
              <a:rPr lang="en-US" sz="2400" dirty="0">
                <a:solidFill>
                  <a:srgbClr val="222222"/>
                </a:solidFill>
                <a:latin typeface="Arial" panose="020B0604020202020204" pitchFamily="34" charset="0"/>
              </a:rPr>
              <a:t> (preclearance provision) inapplicable because there was now no way to identify the jurisdictions subject to preclearance (receiving Justice Department approval prior to making any change affecting ballot access).</a:t>
            </a:r>
            <a:endParaRPr lang="en-US" dirty="0"/>
          </a:p>
        </p:txBody>
      </p:sp>
    </p:spTree>
    <p:extLst>
      <p:ext uri="{BB962C8B-B14F-4D97-AF65-F5344CB8AC3E}">
        <p14:creationId xmlns:p14="http://schemas.microsoft.com/office/powerpoint/2010/main" val="2936622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7629E-F98A-442B-8E84-BB125E70EE79}"/>
              </a:ext>
            </a:extLst>
          </p:cNvPr>
          <p:cNvSpPr>
            <a:spLocks noGrp="1"/>
          </p:cNvSpPr>
          <p:nvPr>
            <p:ph type="title"/>
          </p:nvPr>
        </p:nvSpPr>
        <p:spPr>
          <a:xfrm>
            <a:off x="356839" y="1001486"/>
            <a:ext cx="11641873" cy="904258"/>
          </a:xfrm>
        </p:spPr>
        <p:txBody>
          <a:bodyPr>
            <a:normAutofit fontScale="90000"/>
          </a:bodyPr>
          <a:lstStyle/>
          <a:p>
            <a:br>
              <a:rPr lang="en-US" sz="4800" dirty="0"/>
            </a:br>
            <a:br>
              <a:rPr lang="en-US" sz="4800" dirty="0"/>
            </a:br>
            <a:r>
              <a:rPr lang="en-US" sz="4800" dirty="0"/>
              <a:t>The Five Justices in the Shelby majority – </a:t>
            </a:r>
            <a:br>
              <a:rPr lang="en-US" sz="4800" dirty="0"/>
            </a:br>
            <a:r>
              <a:rPr lang="en-US" sz="4000" dirty="0"/>
              <a:t>common denominator – all were Republican appointees</a:t>
            </a:r>
            <a:br>
              <a:rPr lang="en-US" sz="4800" dirty="0"/>
            </a:br>
            <a:endParaRPr lang="en-US" dirty="0"/>
          </a:p>
        </p:txBody>
      </p:sp>
      <p:pic>
        <p:nvPicPr>
          <p:cNvPr id="4" name="Content Placeholder 3">
            <a:extLst>
              <a:ext uri="{FF2B5EF4-FFF2-40B4-BE49-F238E27FC236}">
                <a16:creationId xmlns:a16="http://schemas.microsoft.com/office/drawing/2014/main" id="{33F9C0B6-4DE5-4CDB-BF35-7B00AEE0691F}"/>
              </a:ext>
            </a:extLst>
          </p:cNvPr>
          <p:cNvPicPr>
            <a:picLocks noGrp="1" noChangeAspect="1"/>
          </p:cNvPicPr>
          <p:nvPr>
            <p:ph idx="1"/>
          </p:nvPr>
        </p:nvPicPr>
        <p:blipFill>
          <a:blip r:embed="rId2"/>
          <a:stretch>
            <a:fillRect/>
          </a:stretch>
        </p:blipFill>
        <p:spPr>
          <a:xfrm>
            <a:off x="1097280" y="2068286"/>
            <a:ext cx="9607891" cy="4064885"/>
          </a:xfrm>
          <a:prstGeom prst="rect">
            <a:avLst/>
          </a:prstGeom>
        </p:spPr>
      </p:pic>
      <p:sp>
        <p:nvSpPr>
          <p:cNvPr id="5" name="Oval 4">
            <a:extLst>
              <a:ext uri="{FF2B5EF4-FFF2-40B4-BE49-F238E27FC236}">
                <a16:creationId xmlns:a16="http://schemas.microsoft.com/office/drawing/2014/main" id="{6ECD7542-5FD8-4B4E-B7DE-655F7C35937B}"/>
              </a:ext>
            </a:extLst>
          </p:cNvPr>
          <p:cNvSpPr/>
          <p:nvPr/>
        </p:nvSpPr>
        <p:spPr>
          <a:xfrm flipH="1">
            <a:off x="2438401" y="3439885"/>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6" name="Oval 5">
            <a:extLst>
              <a:ext uri="{FF2B5EF4-FFF2-40B4-BE49-F238E27FC236}">
                <a16:creationId xmlns:a16="http://schemas.microsoft.com/office/drawing/2014/main" id="{19628DA4-4F83-474F-95F7-AB1AE7636DE8}"/>
              </a:ext>
            </a:extLst>
          </p:cNvPr>
          <p:cNvSpPr/>
          <p:nvPr/>
        </p:nvSpPr>
        <p:spPr>
          <a:xfrm flipH="1">
            <a:off x="4262847" y="3439885"/>
            <a:ext cx="966650"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7" name="Oval 6">
            <a:extLst>
              <a:ext uri="{FF2B5EF4-FFF2-40B4-BE49-F238E27FC236}">
                <a16:creationId xmlns:a16="http://schemas.microsoft.com/office/drawing/2014/main" id="{581D4FA1-8AF4-4566-9C21-81229FA37186}"/>
              </a:ext>
            </a:extLst>
          </p:cNvPr>
          <p:cNvSpPr/>
          <p:nvPr/>
        </p:nvSpPr>
        <p:spPr>
          <a:xfrm flipH="1">
            <a:off x="5995855" y="3428999"/>
            <a:ext cx="966650"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8" name="Oval 7">
            <a:extLst>
              <a:ext uri="{FF2B5EF4-FFF2-40B4-BE49-F238E27FC236}">
                <a16:creationId xmlns:a16="http://schemas.microsoft.com/office/drawing/2014/main" id="{7D676E66-DC96-4EEB-98E9-B5BE60507174}"/>
              </a:ext>
            </a:extLst>
          </p:cNvPr>
          <p:cNvSpPr/>
          <p:nvPr/>
        </p:nvSpPr>
        <p:spPr>
          <a:xfrm flipH="1">
            <a:off x="7728863" y="3243677"/>
            <a:ext cx="966650"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
        <p:nvSpPr>
          <p:cNvPr id="9" name="Oval 8">
            <a:extLst>
              <a:ext uri="{FF2B5EF4-FFF2-40B4-BE49-F238E27FC236}">
                <a16:creationId xmlns:a16="http://schemas.microsoft.com/office/drawing/2014/main" id="{5304B350-B8E6-41F8-B3E1-416DEF1512DF}"/>
              </a:ext>
            </a:extLst>
          </p:cNvPr>
          <p:cNvSpPr/>
          <p:nvPr/>
        </p:nvSpPr>
        <p:spPr>
          <a:xfrm flipH="1">
            <a:off x="6479180" y="2324445"/>
            <a:ext cx="1058088" cy="936171"/>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bg1"/>
                </a:solidFill>
              </a:ln>
              <a:noFill/>
            </a:endParaRPr>
          </a:p>
        </p:txBody>
      </p:sp>
    </p:spTree>
    <p:extLst>
      <p:ext uri="{BB962C8B-B14F-4D97-AF65-F5344CB8AC3E}">
        <p14:creationId xmlns:p14="http://schemas.microsoft.com/office/powerpoint/2010/main" val="4247492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EF652-CC46-4A3F-A23A-94B39B1E0F9F}"/>
              </a:ext>
            </a:extLst>
          </p:cNvPr>
          <p:cNvSpPr>
            <a:spLocks noGrp="1"/>
          </p:cNvSpPr>
          <p:nvPr>
            <p:ph type="title"/>
          </p:nvPr>
        </p:nvSpPr>
        <p:spPr>
          <a:xfrm>
            <a:off x="1097280" y="286605"/>
            <a:ext cx="10058400" cy="1154039"/>
          </a:xfrm>
        </p:spPr>
        <p:txBody>
          <a:bodyPr/>
          <a:lstStyle/>
          <a:p>
            <a:r>
              <a:rPr lang="en-US" dirty="0"/>
              <a:t>Effect of the Shelby ruling </a:t>
            </a:r>
          </a:p>
        </p:txBody>
      </p:sp>
      <p:sp>
        <p:nvSpPr>
          <p:cNvPr id="3" name="Content Placeholder 2">
            <a:extLst>
              <a:ext uri="{FF2B5EF4-FFF2-40B4-BE49-F238E27FC236}">
                <a16:creationId xmlns:a16="http://schemas.microsoft.com/office/drawing/2014/main" id="{CCC2E895-9948-4915-9BEB-03D697DE415B}"/>
              </a:ext>
            </a:extLst>
          </p:cNvPr>
          <p:cNvSpPr>
            <a:spLocks noGrp="1"/>
          </p:cNvSpPr>
          <p:nvPr>
            <p:ph idx="1"/>
          </p:nvPr>
        </p:nvSpPr>
        <p:spPr/>
        <p:txBody>
          <a:bodyPr>
            <a:noAutofit/>
          </a:bodyPr>
          <a:lstStyle/>
          <a:p>
            <a:r>
              <a:rPr lang="en-US" sz="2800" dirty="0"/>
              <a:t>Within a year of Shelby, every state previously subject to the preclearance requirement (all of which had Republican-controlled legislatures) had changed its voter eligibility rules.</a:t>
            </a:r>
          </a:p>
          <a:p>
            <a:pPr marL="201168" lvl="1" indent="0">
              <a:buNone/>
            </a:pPr>
            <a:r>
              <a:rPr lang="en-US" sz="2600" dirty="0"/>
              <a:t>	The new Texas law, for example, required voters to show an 	acceptable form of photo ID to be eligible to vote. One of the 	acceptable forms of photo ID was a concealed handgun license. Not 	acceptable, for example, was a student photo ID.</a:t>
            </a:r>
          </a:p>
          <a:p>
            <a:r>
              <a:rPr lang="en-US" sz="2800" dirty="0"/>
              <a:t>In 2014, Supreme court upheld the Texas law with the Republican-appointed justices supporting the law and the Democratic-appointed justices dissenting.</a:t>
            </a:r>
          </a:p>
        </p:txBody>
      </p:sp>
      <p:sp>
        <p:nvSpPr>
          <p:cNvPr id="4" name="TextBox 3">
            <a:extLst>
              <a:ext uri="{FF2B5EF4-FFF2-40B4-BE49-F238E27FC236}">
                <a16:creationId xmlns:a16="http://schemas.microsoft.com/office/drawing/2014/main" id="{0F2D0AA0-FB8C-43C7-A0C6-9E596A066DC3}"/>
              </a:ext>
            </a:extLst>
          </p:cNvPr>
          <p:cNvSpPr txBox="1"/>
          <p:nvPr/>
        </p:nvSpPr>
        <p:spPr>
          <a:xfrm>
            <a:off x="154745" y="6274184"/>
            <a:ext cx="10607040" cy="369332"/>
          </a:xfrm>
          <a:prstGeom prst="rect">
            <a:avLst/>
          </a:prstGeom>
          <a:noFill/>
        </p:spPr>
        <p:txBody>
          <a:bodyPr wrap="square" rtlCol="0">
            <a:spAutoFit/>
          </a:bodyPr>
          <a:lstStyle/>
          <a:p>
            <a:r>
              <a:rPr lang="en-US" dirty="0"/>
              <a:t>Source: </a:t>
            </a:r>
            <a:r>
              <a:rPr lang="en-US" dirty="0">
                <a:hlinkClick r:id="rId2"/>
              </a:rPr>
              <a:t>“Supreme Court Allows Texas to Use Controversial Voter ID Law,” </a:t>
            </a:r>
            <a:r>
              <a:rPr lang="en-US" dirty="0"/>
              <a:t>Washington Post,  October 18, 2014.</a:t>
            </a:r>
          </a:p>
        </p:txBody>
      </p:sp>
    </p:spTree>
    <p:extLst>
      <p:ext uri="{BB962C8B-B14F-4D97-AF65-F5344CB8AC3E}">
        <p14:creationId xmlns:p14="http://schemas.microsoft.com/office/powerpoint/2010/main" val="1370347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4F07B-2149-4317-8539-A424793BE33E}"/>
              </a:ext>
            </a:extLst>
          </p:cNvPr>
          <p:cNvSpPr>
            <a:spLocks noGrp="1"/>
          </p:cNvSpPr>
          <p:nvPr>
            <p:ph type="title"/>
          </p:nvPr>
        </p:nvSpPr>
        <p:spPr/>
        <p:txBody>
          <a:bodyPr/>
          <a:lstStyle/>
          <a:p>
            <a:r>
              <a:rPr lang="en-US" dirty="0"/>
              <a:t>2020 Presidential Election</a:t>
            </a:r>
          </a:p>
        </p:txBody>
      </p:sp>
      <p:sp>
        <p:nvSpPr>
          <p:cNvPr id="3" name="Content Placeholder 2">
            <a:extLst>
              <a:ext uri="{FF2B5EF4-FFF2-40B4-BE49-F238E27FC236}">
                <a16:creationId xmlns:a16="http://schemas.microsoft.com/office/drawing/2014/main" id="{3932EB29-0DC0-4309-9159-0D18BBE4BBA7}"/>
              </a:ext>
            </a:extLst>
          </p:cNvPr>
          <p:cNvSpPr>
            <a:spLocks noGrp="1"/>
          </p:cNvSpPr>
          <p:nvPr>
            <p:ph idx="1"/>
          </p:nvPr>
        </p:nvSpPr>
        <p:spPr>
          <a:xfrm>
            <a:off x="1097279" y="1737362"/>
            <a:ext cx="10445364" cy="4131732"/>
          </a:xfrm>
        </p:spPr>
        <p:txBody>
          <a:bodyPr>
            <a:noAutofit/>
          </a:bodyPr>
          <a:lstStyle/>
          <a:p>
            <a:r>
              <a:rPr lang="en-US" sz="2800" dirty="0"/>
              <a:t>Conducted during Covid pandemic, which prompted unprecedented levels of early voting and mail-in voting.</a:t>
            </a:r>
          </a:p>
          <a:p>
            <a:r>
              <a:rPr lang="en-US" sz="2800" dirty="0"/>
              <a:t>Turnout among eligible voters was highest in a century. And turnout was high for both parties:</a:t>
            </a:r>
          </a:p>
          <a:p>
            <a:pPr lvl="1"/>
            <a:r>
              <a:rPr lang="en-US" sz="2800" dirty="0"/>
              <a:t>- Trump drew 11 million more votes than he had in 2016</a:t>
            </a:r>
          </a:p>
          <a:p>
            <a:pPr lvl="1"/>
            <a:r>
              <a:rPr lang="en-US" sz="2800" dirty="0"/>
              <a:t>- Biden drew 15 million more votes than Clinton did in 2016</a:t>
            </a:r>
          </a:p>
          <a:p>
            <a:pPr marL="201168" lvl="1" indent="0">
              <a:buNone/>
            </a:pPr>
            <a:r>
              <a:rPr lang="en-US" sz="2800" dirty="0"/>
              <a:t>Biden’s victory led many Republican leaders and two-thirds of Republican voters to claim that he won as a result of illegal voting and rigged vote counting related to mail-in and absentee voting.</a:t>
            </a:r>
          </a:p>
        </p:txBody>
      </p:sp>
    </p:spTree>
    <p:extLst>
      <p:ext uri="{BB962C8B-B14F-4D97-AF65-F5344CB8AC3E}">
        <p14:creationId xmlns:p14="http://schemas.microsoft.com/office/powerpoint/2010/main" val="1700169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7201" y="2387990"/>
            <a:ext cx="8905026" cy="3429713"/>
          </a:xfrm>
        </p:spPr>
        <p:txBody>
          <a:bodyPr>
            <a:noAutofit/>
          </a:bodyPr>
          <a:lstStyle/>
          <a:p>
            <a:pPr algn="ctr"/>
            <a:br>
              <a:rPr lang="en-US" sz="4950" dirty="0"/>
            </a:br>
            <a:r>
              <a:rPr lang="en-US" sz="4950" dirty="0"/>
              <a:t>The Right to Vote: </a:t>
            </a:r>
            <a:br>
              <a:rPr lang="en-US" sz="4950" dirty="0"/>
            </a:br>
            <a:r>
              <a:rPr lang="en-US" sz="4950" dirty="0"/>
              <a:t>U.S. Constitution, Law, and Partisan Politics</a:t>
            </a:r>
            <a:br>
              <a:rPr lang="en-US" sz="4950" dirty="0"/>
            </a:br>
            <a:br>
              <a:rPr lang="en-US" sz="4950" dirty="0"/>
            </a:br>
            <a:r>
              <a:rPr lang="en-US" sz="2800" dirty="0"/>
              <a:t>McGraw-Hill Webinar September 14, 2021 </a:t>
            </a:r>
            <a:br>
              <a:rPr lang="en-US" sz="4950" dirty="0"/>
            </a:br>
            <a:br>
              <a:rPr lang="en-US" sz="4950" dirty="0"/>
            </a:br>
            <a:endParaRPr lang="en-US" sz="2700" dirty="0"/>
          </a:p>
        </p:txBody>
      </p:sp>
      <p:sp>
        <p:nvSpPr>
          <p:cNvPr id="3" name="Subtitle 2"/>
          <p:cNvSpPr>
            <a:spLocks noGrp="1"/>
          </p:cNvSpPr>
          <p:nvPr>
            <p:ph type="subTitle" idx="1"/>
          </p:nvPr>
        </p:nvSpPr>
        <p:spPr>
          <a:xfrm>
            <a:off x="4132297" y="6076123"/>
            <a:ext cx="6710363" cy="479877"/>
          </a:xfrm>
        </p:spPr>
        <p:txBody>
          <a:bodyPr>
            <a:noAutofit/>
          </a:bodyPr>
          <a:lstStyle/>
          <a:p>
            <a:pPr algn="ctr"/>
            <a:r>
              <a:rPr lang="en-US" sz="3600" dirty="0"/>
              <a:t>Tom Patterson</a:t>
            </a:r>
          </a:p>
        </p:txBody>
      </p:sp>
    </p:spTree>
    <p:extLst>
      <p:ext uri="{BB962C8B-B14F-4D97-AF65-F5344CB8AC3E}">
        <p14:creationId xmlns:p14="http://schemas.microsoft.com/office/powerpoint/2010/main" val="3843667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4AC0-5296-478C-BB19-56484DD12198}"/>
              </a:ext>
            </a:extLst>
          </p:cNvPr>
          <p:cNvSpPr>
            <a:spLocks noGrp="1"/>
          </p:cNvSpPr>
          <p:nvPr>
            <p:ph type="title"/>
          </p:nvPr>
        </p:nvSpPr>
        <p:spPr/>
        <p:txBody>
          <a:bodyPr/>
          <a:lstStyle/>
          <a:p>
            <a:r>
              <a:rPr lang="en-US" dirty="0"/>
              <a:t>Vote Preference &amp; Form of Ballot (2020)</a:t>
            </a:r>
          </a:p>
        </p:txBody>
      </p:sp>
      <p:graphicFrame>
        <p:nvGraphicFramePr>
          <p:cNvPr id="6" name="Content Placeholder 5">
            <a:extLst>
              <a:ext uri="{FF2B5EF4-FFF2-40B4-BE49-F238E27FC236}">
                <a16:creationId xmlns:a16="http://schemas.microsoft.com/office/drawing/2014/main" id="{3594EB8E-12F8-489E-B513-6B8ECB8790CB}"/>
              </a:ext>
            </a:extLst>
          </p:cNvPr>
          <p:cNvGraphicFramePr>
            <a:graphicFrameLocks noGrp="1"/>
          </p:cNvGraphicFramePr>
          <p:nvPr>
            <p:ph idx="1"/>
            <p:extLst>
              <p:ext uri="{D42A27DB-BD31-4B8C-83A1-F6EECF244321}">
                <p14:modId xmlns:p14="http://schemas.microsoft.com/office/powerpoint/2010/main" val="3895692636"/>
              </p:ext>
            </p:extLst>
          </p:nvPr>
        </p:nvGraphicFramePr>
        <p:xfrm>
          <a:off x="1096963" y="1846263"/>
          <a:ext cx="10058400"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38628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6738-1FF9-4709-8A4E-9316799ADBA9}"/>
              </a:ext>
            </a:extLst>
          </p:cNvPr>
          <p:cNvSpPr>
            <a:spLocks noGrp="1"/>
          </p:cNvSpPr>
          <p:nvPr>
            <p:ph type="title"/>
          </p:nvPr>
        </p:nvSpPr>
        <p:spPr>
          <a:xfrm>
            <a:off x="1097280" y="286606"/>
            <a:ext cx="10058400" cy="1157882"/>
          </a:xfrm>
        </p:spPr>
        <p:txBody>
          <a:bodyPr/>
          <a:lstStyle/>
          <a:p>
            <a:r>
              <a:rPr lang="en-US" dirty="0"/>
              <a:t>Republican Response to 2020 Loss</a:t>
            </a:r>
          </a:p>
        </p:txBody>
      </p:sp>
      <p:sp>
        <p:nvSpPr>
          <p:cNvPr id="3" name="Content Placeholder 2">
            <a:extLst>
              <a:ext uri="{FF2B5EF4-FFF2-40B4-BE49-F238E27FC236}">
                <a16:creationId xmlns:a16="http://schemas.microsoft.com/office/drawing/2014/main" id="{DAA3578D-C35E-453C-B403-313DBF3F5F48}"/>
              </a:ext>
            </a:extLst>
          </p:cNvPr>
          <p:cNvSpPr>
            <a:spLocks noGrp="1"/>
          </p:cNvSpPr>
          <p:nvPr>
            <p:ph idx="1"/>
          </p:nvPr>
        </p:nvSpPr>
        <p:spPr/>
        <p:txBody>
          <a:bodyPr>
            <a:normAutofit/>
          </a:bodyPr>
          <a:lstStyle/>
          <a:p>
            <a:r>
              <a:rPr lang="en-US" sz="3200" dirty="0"/>
              <a:t>In 17 Republican-controlled states,* laws have been enacted that put limits on absentee and mail-in voting</a:t>
            </a:r>
          </a:p>
          <a:p>
            <a:r>
              <a:rPr lang="en-US" sz="3200" dirty="0"/>
              <a:t>Lawsuits challenging some of these laws are in state and lower federal courts.</a:t>
            </a:r>
          </a:p>
          <a:p>
            <a:pPr lvl="5"/>
            <a:r>
              <a:rPr lang="en-US" sz="3200" dirty="0"/>
              <a:t>The U.S. Justice Department</a:t>
            </a:r>
          </a:p>
          <a:p>
            <a:pPr lvl="7"/>
            <a:r>
              <a:rPr lang="en-US" sz="3200" dirty="0"/>
              <a:t>- has filed suit against Georgia’s law</a:t>
            </a:r>
          </a:p>
          <a:p>
            <a:pPr lvl="7"/>
            <a:r>
              <a:rPr lang="en-US" sz="3200" dirty="0"/>
              <a:t>- could challenge Texas’s law</a:t>
            </a:r>
          </a:p>
        </p:txBody>
      </p:sp>
      <p:sp>
        <p:nvSpPr>
          <p:cNvPr id="4" name="TextBox 3">
            <a:extLst>
              <a:ext uri="{FF2B5EF4-FFF2-40B4-BE49-F238E27FC236}">
                <a16:creationId xmlns:a16="http://schemas.microsoft.com/office/drawing/2014/main" id="{0D1F0132-B762-4C6F-94B7-2216EADF2EE1}"/>
              </a:ext>
            </a:extLst>
          </p:cNvPr>
          <p:cNvSpPr txBox="1"/>
          <p:nvPr/>
        </p:nvSpPr>
        <p:spPr>
          <a:xfrm>
            <a:off x="225287" y="6486985"/>
            <a:ext cx="7866512" cy="369332"/>
          </a:xfrm>
          <a:prstGeom prst="rect">
            <a:avLst/>
          </a:prstGeom>
          <a:noFill/>
        </p:spPr>
        <p:txBody>
          <a:bodyPr wrap="none" rtlCol="0">
            <a:spAutoFit/>
          </a:bodyPr>
          <a:lstStyle/>
          <a:p>
            <a:r>
              <a:rPr lang="en-US" b="1" dirty="0"/>
              <a:t>* The states are AL, AZ, AR, FL, GA, ID, IA, IN, KS, KY, MT, ND, NH, NV, TN, UT, WY</a:t>
            </a:r>
            <a:endParaRPr lang="en-US" dirty="0"/>
          </a:p>
        </p:txBody>
      </p:sp>
    </p:spTree>
    <p:extLst>
      <p:ext uri="{BB962C8B-B14F-4D97-AF65-F5344CB8AC3E}">
        <p14:creationId xmlns:p14="http://schemas.microsoft.com/office/powerpoint/2010/main" val="7966006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B40C-42EF-43AE-9639-71D28210465A}"/>
              </a:ext>
            </a:extLst>
          </p:cNvPr>
          <p:cNvSpPr>
            <a:spLocks noGrp="1"/>
          </p:cNvSpPr>
          <p:nvPr>
            <p:ph type="title"/>
          </p:nvPr>
        </p:nvSpPr>
        <p:spPr>
          <a:xfrm>
            <a:off x="1097280" y="286606"/>
            <a:ext cx="10058400" cy="1184386"/>
          </a:xfrm>
        </p:spPr>
        <p:txBody>
          <a:bodyPr/>
          <a:lstStyle/>
          <a:p>
            <a:r>
              <a:rPr lang="en-US" dirty="0"/>
              <a:t>Democrats’ Response in Congress</a:t>
            </a:r>
          </a:p>
        </p:txBody>
      </p:sp>
      <p:sp>
        <p:nvSpPr>
          <p:cNvPr id="3" name="Content Placeholder 2">
            <a:extLst>
              <a:ext uri="{FF2B5EF4-FFF2-40B4-BE49-F238E27FC236}">
                <a16:creationId xmlns:a16="http://schemas.microsoft.com/office/drawing/2014/main" id="{76E40370-5FAD-49A3-847A-4AA3E10D9FD3}"/>
              </a:ext>
            </a:extLst>
          </p:cNvPr>
          <p:cNvSpPr>
            <a:spLocks noGrp="1"/>
          </p:cNvSpPr>
          <p:nvPr>
            <p:ph idx="1"/>
          </p:nvPr>
        </p:nvSpPr>
        <p:spPr/>
        <p:txBody>
          <a:bodyPr>
            <a:normAutofit lnSpcReduction="10000"/>
          </a:bodyPr>
          <a:lstStyle/>
          <a:p>
            <a:r>
              <a:rPr lang="en-US" b="1" i="0" dirty="0">
                <a:solidFill>
                  <a:srgbClr val="333333"/>
                </a:solidFill>
                <a:effectLst/>
                <a:latin typeface="Georgia" panose="02040502050405020303" pitchFamily="18" charset="0"/>
              </a:rPr>
              <a:t>H.R. 1  For The People Act. </a:t>
            </a:r>
            <a:r>
              <a:rPr lang="en-US" b="0" i="0" dirty="0">
                <a:solidFill>
                  <a:srgbClr val="333333"/>
                </a:solidFill>
                <a:effectLst/>
                <a:latin typeface="Georgia" panose="02040502050405020303" pitchFamily="18" charset="0"/>
              </a:rPr>
              <a:t>Would end gerrymandering of congressional districts, set mandates for early and mail-in voting and increase transparency in campaign financing. Passed the House 220-210 on March 3, 2021 with all Democrats but one voting for it and all Republican voting against it</a:t>
            </a:r>
          </a:p>
          <a:p>
            <a:r>
              <a:rPr lang="en-US" b="1" i="0" dirty="0">
                <a:solidFill>
                  <a:srgbClr val="333333"/>
                </a:solidFill>
                <a:effectLst/>
                <a:latin typeface="Georgia" panose="02040502050405020303" pitchFamily="18" charset="0"/>
              </a:rPr>
              <a:t>H.R. 4, the John Lewis Voting Rights Advancement Act</a:t>
            </a:r>
            <a:r>
              <a:rPr lang="en-US" b="0" i="0" dirty="0">
                <a:solidFill>
                  <a:srgbClr val="333333"/>
                </a:solidFill>
                <a:effectLst/>
                <a:latin typeface="Georgia" panose="02040502050405020303" pitchFamily="18" charset="0"/>
              </a:rPr>
              <a:t>. Would update formula in Section 4 of Voting Rights Act, which would reinstate the preclearance requirement of Section 5.  Passed the House on August 24 by a 216-211 vote with all Democrats in favor and all Republicans opposed.</a:t>
            </a:r>
          </a:p>
          <a:p>
            <a:r>
              <a:rPr lang="en-US" dirty="0">
                <a:solidFill>
                  <a:srgbClr val="333333"/>
                </a:solidFill>
                <a:latin typeface="Georgia" panose="02040502050405020303" pitchFamily="18" charset="0"/>
              </a:rPr>
              <a:t>Neither bill is likely to pass the Senate without suspending or voiding the filibuster and, if H.R.1 was to pass, its gerrymandering and mandate provisions would face challenge in the courts, with the possibility the Supreme Court would declare them to be unconstitutional violations of powers held by the states under the US Constitution. H.R. 4 could pass constitutional muster – in Shelby, the Supreme Court said Congress could reinstate Section 4 by updating the formula for which jurisdictions were covered. </a:t>
            </a:r>
            <a:endParaRPr lang="en-US" dirty="0"/>
          </a:p>
        </p:txBody>
      </p:sp>
    </p:spTree>
    <p:extLst>
      <p:ext uri="{BB962C8B-B14F-4D97-AF65-F5344CB8AC3E}">
        <p14:creationId xmlns:p14="http://schemas.microsoft.com/office/powerpoint/2010/main" val="2497274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AE134-73AA-4CC8-872B-125443AE1DAE}"/>
              </a:ext>
            </a:extLst>
          </p:cNvPr>
          <p:cNvSpPr>
            <a:spLocks noGrp="1"/>
          </p:cNvSpPr>
          <p:nvPr>
            <p:ph type="title"/>
          </p:nvPr>
        </p:nvSpPr>
        <p:spPr>
          <a:xfrm>
            <a:off x="1097280" y="286606"/>
            <a:ext cx="10058400" cy="1041494"/>
          </a:xfrm>
        </p:spPr>
        <p:txBody>
          <a:bodyPr/>
          <a:lstStyle/>
          <a:p>
            <a:r>
              <a:rPr lang="en-US" dirty="0"/>
              <a:t>Democrats’ Action in the States</a:t>
            </a:r>
          </a:p>
        </p:txBody>
      </p:sp>
      <p:sp>
        <p:nvSpPr>
          <p:cNvPr id="3" name="Content Placeholder 2">
            <a:extLst>
              <a:ext uri="{FF2B5EF4-FFF2-40B4-BE49-F238E27FC236}">
                <a16:creationId xmlns:a16="http://schemas.microsoft.com/office/drawing/2014/main" id="{B012764B-F677-480E-9DB2-D850D7C444E6}"/>
              </a:ext>
            </a:extLst>
          </p:cNvPr>
          <p:cNvSpPr>
            <a:spLocks noGrp="1"/>
          </p:cNvSpPr>
          <p:nvPr>
            <p:ph idx="1"/>
          </p:nvPr>
        </p:nvSpPr>
        <p:spPr/>
        <p:txBody>
          <a:bodyPr>
            <a:noAutofit/>
          </a:bodyPr>
          <a:lstStyle/>
          <a:p>
            <a:r>
              <a:rPr lang="en-US" sz="2800" dirty="0"/>
              <a:t>Since 2016, 18 states*, all but a few controlled by the Democrats, have instituted Automatic Voter Registration (AVR) in the context of the Motor Voter Act</a:t>
            </a:r>
          </a:p>
          <a:p>
            <a:pPr lvl="1"/>
            <a:r>
              <a:rPr lang="en-US" sz="2800" dirty="0"/>
              <a:t>-originally, registration was “opt in” – when at a state motor vehicle or social welfare office, individuals had to agree to be added to the voter registration rolls</a:t>
            </a:r>
          </a:p>
          <a:p>
            <a:pPr lvl="1"/>
            <a:r>
              <a:rPr lang="en-US" sz="2800" dirty="0"/>
              <a:t>- AVR is an “opt-out” system – individuals are automatically registered unless they refuse to be added to the rolls</a:t>
            </a:r>
          </a:p>
          <a:p>
            <a:pPr lvl="6"/>
            <a:r>
              <a:rPr lang="en-US" sz="2400" dirty="0"/>
              <a:t>Oregon was the first state to adopt AVR and its registration rate under Motor Voter Act tripled</a:t>
            </a:r>
          </a:p>
          <a:p>
            <a:pPr lvl="6"/>
            <a:r>
              <a:rPr lang="en-US" sz="2400" dirty="0"/>
              <a:t>Vermont was second, and its rate doubled</a:t>
            </a:r>
          </a:p>
        </p:txBody>
      </p:sp>
      <p:sp>
        <p:nvSpPr>
          <p:cNvPr id="4" name="TextBox 3">
            <a:extLst>
              <a:ext uri="{FF2B5EF4-FFF2-40B4-BE49-F238E27FC236}">
                <a16:creationId xmlns:a16="http://schemas.microsoft.com/office/drawing/2014/main" id="{B4845823-BA7A-4035-B099-A130B465FE87}"/>
              </a:ext>
            </a:extLst>
          </p:cNvPr>
          <p:cNvSpPr txBox="1"/>
          <p:nvPr/>
        </p:nvSpPr>
        <p:spPr>
          <a:xfrm>
            <a:off x="238539" y="6386729"/>
            <a:ext cx="8507009" cy="369332"/>
          </a:xfrm>
          <a:prstGeom prst="rect">
            <a:avLst/>
          </a:prstGeom>
          <a:noFill/>
        </p:spPr>
        <p:txBody>
          <a:bodyPr wrap="none" rtlCol="0">
            <a:spAutoFit/>
          </a:bodyPr>
          <a:lstStyle/>
          <a:p>
            <a:r>
              <a:rPr lang="en-US" dirty="0"/>
              <a:t>The 18 states are AK, CA, CO, CT, IL, ME, MD, MA, NJ, NM, NY, NV, OR, RI, VT, VA, WA, WV.</a:t>
            </a:r>
          </a:p>
        </p:txBody>
      </p:sp>
    </p:spTree>
    <p:extLst>
      <p:ext uri="{BB962C8B-B14F-4D97-AF65-F5344CB8AC3E}">
        <p14:creationId xmlns:p14="http://schemas.microsoft.com/office/powerpoint/2010/main" val="646782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70A7A-0F4D-4C5B-BCE2-B813829D3593}"/>
              </a:ext>
            </a:extLst>
          </p:cNvPr>
          <p:cNvSpPr>
            <a:spLocks noGrp="1"/>
          </p:cNvSpPr>
          <p:nvPr>
            <p:ph type="title"/>
          </p:nvPr>
        </p:nvSpPr>
        <p:spPr>
          <a:xfrm>
            <a:off x="474514" y="416495"/>
            <a:ext cx="11953460" cy="1565214"/>
          </a:xfrm>
        </p:spPr>
        <p:txBody>
          <a:bodyPr>
            <a:normAutofit fontScale="90000"/>
          </a:bodyPr>
          <a:lstStyle/>
          <a:p>
            <a:r>
              <a:rPr lang="en-US" sz="5300" dirty="0"/>
              <a:t>Frequency of Possible Fraudulent Voting </a:t>
            </a:r>
            <a:br>
              <a:rPr lang="en-US" sz="5300" dirty="0"/>
            </a:br>
            <a:r>
              <a:rPr lang="en-US" sz="5300" dirty="0"/>
              <a:t>in Federal Elections </a:t>
            </a:r>
            <a:br>
              <a:rPr lang="en-US" dirty="0"/>
            </a:br>
            <a:endParaRPr lang="en-US" dirty="0"/>
          </a:p>
        </p:txBody>
      </p:sp>
      <p:graphicFrame>
        <p:nvGraphicFramePr>
          <p:cNvPr id="6" name="Content Placeholder 5">
            <a:extLst>
              <a:ext uri="{FF2B5EF4-FFF2-40B4-BE49-F238E27FC236}">
                <a16:creationId xmlns:a16="http://schemas.microsoft.com/office/drawing/2014/main" id="{AA28A930-22AD-446D-BA87-3D0F94AF87A8}"/>
              </a:ext>
            </a:extLst>
          </p:cNvPr>
          <p:cNvGraphicFramePr>
            <a:graphicFrameLocks noGrp="1"/>
          </p:cNvGraphicFramePr>
          <p:nvPr>
            <p:ph idx="1"/>
          </p:nvPr>
        </p:nvGraphicFramePr>
        <p:xfrm>
          <a:off x="3273287" y="1845434"/>
          <a:ext cx="6824869" cy="400043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3875900-53BF-4644-8D98-702DDB0ED638}"/>
              </a:ext>
            </a:extLst>
          </p:cNvPr>
          <p:cNvSpPr txBox="1"/>
          <p:nvPr/>
        </p:nvSpPr>
        <p:spPr>
          <a:xfrm>
            <a:off x="119270" y="5709589"/>
            <a:ext cx="11953460" cy="646331"/>
          </a:xfrm>
          <a:prstGeom prst="rect">
            <a:avLst/>
          </a:prstGeom>
          <a:noFill/>
        </p:spPr>
        <p:txBody>
          <a:bodyPr wrap="square" rtlCol="0">
            <a:spAutoFit/>
          </a:bodyPr>
          <a:lstStyle/>
          <a:p>
            <a:r>
              <a:rPr lang="en-US" dirty="0"/>
              <a:t>Source: Justin Levitt, Loyal Law School, US Elections Project, for in person voting (based on 2000-2102 election; Electronic </a:t>
            </a:r>
            <a:r>
              <a:rPr lang="en-US" dirty="0" err="1"/>
              <a:t>Registation</a:t>
            </a:r>
            <a:r>
              <a:rPr lang="en-US" dirty="0"/>
              <a:t> Information Center, for mail-in voting (based on 2016 and 2018 elections). </a:t>
            </a:r>
          </a:p>
        </p:txBody>
      </p:sp>
      <p:sp>
        <p:nvSpPr>
          <p:cNvPr id="8" name="TextBox 7">
            <a:extLst>
              <a:ext uri="{FF2B5EF4-FFF2-40B4-BE49-F238E27FC236}">
                <a16:creationId xmlns:a16="http://schemas.microsoft.com/office/drawing/2014/main" id="{0BFBD203-01D8-4A48-9C60-34F02D5DF95E}"/>
              </a:ext>
            </a:extLst>
          </p:cNvPr>
          <p:cNvSpPr txBox="1"/>
          <p:nvPr/>
        </p:nvSpPr>
        <p:spPr>
          <a:xfrm>
            <a:off x="6685721" y="2968486"/>
            <a:ext cx="1658274" cy="1754326"/>
          </a:xfrm>
          <a:prstGeom prst="rect">
            <a:avLst/>
          </a:prstGeom>
          <a:noFill/>
        </p:spPr>
        <p:txBody>
          <a:bodyPr wrap="square" rtlCol="0">
            <a:spAutoFit/>
          </a:bodyPr>
          <a:lstStyle/>
          <a:p>
            <a:endParaRPr lang="en-US" dirty="0"/>
          </a:p>
          <a:p>
            <a:r>
              <a:rPr lang="en-US" dirty="0"/>
              <a:t>With mail-in</a:t>
            </a:r>
          </a:p>
          <a:p>
            <a:r>
              <a:rPr lang="en-US" dirty="0"/>
              <a:t>voting, about 1 </a:t>
            </a:r>
          </a:p>
          <a:p>
            <a:r>
              <a:rPr lang="en-US" dirty="0"/>
              <a:t>in 400,000 votes might be illegal</a:t>
            </a:r>
          </a:p>
        </p:txBody>
      </p:sp>
    </p:spTree>
    <p:extLst>
      <p:ext uri="{BB962C8B-B14F-4D97-AF65-F5344CB8AC3E}">
        <p14:creationId xmlns:p14="http://schemas.microsoft.com/office/powerpoint/2010/main" val="33024424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CEC1-6830-48FD-9FB9-BA2E5315535F}"/>
              </a:ext>
            </a:extLst>
          </p:cNvPr>
          <p:cNvSpPr>
            <a:spLocks noGrp="1"/>
          </p:cNvSpPr>
          <p:nvPr>
            <p:ph type="title"/>
          </p:nvPr>
        </p:nvSpPr>
        <p:spPr>
          <a:xfrm>
            <a:off x="154745" y="542545"/>
            <a:ext cx="11451101" cy="974955"/>
          </a:xfrm>
        </p:spPr>
        <p:txBody>
          <a:bodyPr>
            <a:normAutofit fontScale="90000"/>
          </a:bodyPr>
          <a:lstStyle/>
          <a:p>
            <a:r>
              <a:rPr lang="en-US" dirty="0"/>
              <a:t>Relationship between Barriers to Voting </a:t>
            </a:r>
            <a:br>
              <a:rPr lang="en-US" dirty="0"/>
            </a:br>
            <a:r>
              <a:rPr lang="en-US" dirty="0"/>
              <a:t>and Voter Turnout Rate (2020 presidential election)</a:t>
            </a:r>
          </a:p>
        </p:txBody>
      </p:sp>
      <p:graphicFrame>
        <p:nvGraphicFramePr>
          <p:cNvPr id="6" name="Content Placeholder 5">
            <a:extLst>
              <a:ext uri="{FF2B5EF4-FFF2-40B4-BE49-F238E27FC236}">
                <a16:creationId xmlns:a16="http://schemas.microsoft.com/office/drawing/2014/main" id="{6A133EAC-AC0B-4E6F-9F17-B4475A4AA51B}"/>
              </a:ext>
            </a:extLst>
          </p:cNvPr>
          <p:cNvGraphicFramePr>
            <a:graphicFrameLocks noGrp="1"/>
          </p:cNvGraphicFramePr>
          <p:nvPr>
            <p:ph idx="1"/>
            <p:extLst>
              <p:ext uri="{D42A27DB-BD31-4B8C-83A1-F6EECF244321}">
                <p14:modId xmlns:p14="http://schemas.microsoft.com/office/powerpoint/2010/main" val="2200803568"/>
              </p:ext>
            </p:extLst>
          </p:nvPr>
        </p:nvGraphicFramePr>
        <p:xfrm>
          <a:off x="1111349" y="1597682"/>
          <a:ext cx="10405402" cy="399875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CF43B38-3197-48D3-B870-BA1385E78788}"/>
              </a:ext>
            </a:extLst>
          </p:cNvPr>
          <p:cNvSpPr txBox="1"/>
          <p:nvPr/>
        </p:nvSpPr>
        <p:spPr>
          <a:xfrm>
            <a:off x="154745" y="2979477"/>
            <a:ext cx="95660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turnout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rate</a:t>
            </a:r>
          </a:p>
        </p:txBody>
      </p:sp>
      <p:sp>
        <p:nvSpPr>
          <p:cNvPr id="4" name="TextBox 3">
            <a:extLst>
              <a:ext uri="{FF2B5EF4-FFF2-40B4-BE49-F238E27FC236}">
                <a16:creationId xmlns:a16="http://schemas.microsoft.com/office/drawing/2014/main" id="{4B0895F6-4535-4A1D-A2B0-C1DFA0D8EDD0}"/>
              </a:ext>
            </a:extLst>
          </p:cNvPr>
          <p:cNvSpPr txBox="1"/>
          <p:nvPr/>
        </p:nvSpPr>
        <p:spPr>
          <a:xfrm>
            <a:off x="227491" y="1734597"/>
            <a:ext cx="883857" cy="3727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7" name="TextBox 6">
            <a:extLst>
              <a:ext uri="{FF2B5EF4-FFF2-40B4-BE49-F238E27FC236}">
                <a16:creationId xmlns:a16="http://schemas.microsoft.com/office/drawing/2014/main" id="{F36F7E61-F74E-4F73-8DFE-222EB96D0775}"/>
              </a:ext>
            </a:extLst>
          </p:cNvPr>
          <p:cNvSpPr txBox="1"/>
          <p:nvPr/>
        </p:nvSpPr>
        <p:spPr>
          <a:xfrm>
            <a:off x="323557" y="5147687"/>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8" name="TextBox 7">
            <a:extLst>
              <a:ext uri="{FF2B5EF4-FFF2-40B4-BE49-F238E27FC236}">
                <a16:creationId xmlns:a16="http://schemas.microsoft.com/office/drawing/2014/main" id="{A858CA79-80ED-4B58-91E1-24860245274E}"/>
              </a:ext>
            </a:extLst>
          </p:cNvPr>
          <p:cNvSpPr txBox="1"/>
          <p:nvPr/>
        </p:nvSpPr>
        <p:spPr>
          <a:xfrm>
            <a:off x="5221356" y="5811566"/>
            <a:ext cx="3444341" cy="3693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rank in voting barriers</a:t>
            </a:r>
          </a:p>
        </p:txBody>
      </p:sp>
      <p:sp>
        <p:nvSpPr>
          <p:cNvPr id="9" name="TextBox 8">
            <a:extLst>
              <a:ext uri="{FF2B5EF4-FFF2-40B4-BE49-F238E27FC236}">
                <a16:creationId xmlns:a16="http://schemas.microsoft.com/office/drawing/2014/main" id="{8820D822-2A5A-4FE8-942B-4B80E436D82D}"/>
              </a:ext>
            </a:extLst>
          </p:cNvPr>
          <p:cNvSpPr txBox="1"/>
          <p:nvPr/>
        </p:nvSpPr>
        <p:spPr>
          <a:xfrm>
            <a:off x="1353046" y="5618389"/>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10" name="TextBox 9">
            <a:extLst>
              <a:ext uri="{FF2B5EF4-FFF2-40B4-BE49-F238E27FC236}">
                <a16:creationId xmlns:a16="http://schemas.microsoft.com/office/drawing/2014/main" id="{86F5AE12-D0AF-4618-BD66-D4671ECBB9CC}"/>
              </a:ext>
            </a:extLst>
          </p:cNvPr>
          <p:cNvSpPr txBox="1"/>
          <p:nvPr/>
        </p:nvSpPr>
        <p:spPr>
          <a:xfrm>
            <a:off x="10745853" y="5629384"/>
            <a:ext cx="9879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13" name="TextBox 12">
            <a:extLst>
              <a:ext uri="{FF2B5EF4-FFF2-40B4-BE49-F238E27FC236}">
                <a16:creationId xmlns:a16="http://schemas.microsoft.com/office/drawing/2014/main" id="{9E25BF14-D7D6-436B-9577-80880D1C9558}"/>
              </a:ext>
            </a:extLst>
          </p:cNvPr>
          <p:cNvSpPr txBox="1"/>
          <p:nvPr/>
        </p:nvSpPr>
        <p:spPr>
          <a:xfrm>
            <a:off x="154745" y="6261081"/>
            <a:ext cx="1258344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For barriers: Scot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Schranfruagal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et al, “Cost of Voting in the American States:2020,” Election Law Journal (cost index is based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registration deadlines and restrictions; For turnout, US Census Bureau (based on percentage of vote-eligible citizens who voted).</a:t>
            </a:r>
          </a:p>
        </p:txBody>
      </p:sp>
    </p:spTree>
    <p:extLst>
      <p:ext uri="{BB962C8B-B14F-4D97-AF65-F5344CB8AC3E}">
        <p14:creationId xmlns:p14="http://schemas.microsoft.com/office/powerpoint/2010/main" val="4032075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57DA-1505-4A0D-B747-EE0F768F7B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A34F7FD-2650-4578-880E-3904C5AF8E8A}"/>
              </a:ext>
            </a:extLst>
          </p:cNvPr>
          <p:cNvSpPr>
            <a:spLocks noGrp="1"/>
          </p:cNvSpPr>
          <p:nvPr>
            <p:ph idx="1"/>
          </p:nvPr>
        </p:nvSpPr>
        <p:spPr/>
        <p:txBody>
          <a:bodyPr>
            <a:normAutofit/>
          </a:bodyPr>
          <a:lstStyle/>
          <a:p>
            <a:pPr algn="ctr"/>
            <a:r>
              <a:rPr lang="en-US" sz="5400" dirty="0"/>
              <a:t>Thank You</a:t>
            </a:r>
          </a:p>
          <a:p>
            <a:pPr algn="ctr"/>
            <a:r>
              <a:rPr lang="en-US" sz="4000" dirty="0"/>
              <a:t>Questions, Comments, Corrections, Criticisms?</a:t>
            </a:r>
          </a:p>
        </p:txBody>
      </p:sp>
    </p:spTree>
    <p:extLst>
      <p:ext uri="{BB962C8B-B14F-4D97-AF65-F5344CB8AC3E}">
        <p14:creationId xmlns:p14="http://schemas.microsoft.com/office/powerpoint/2010/main" val="2224646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3332D-3DEB-432B-8081-A524421401B4}"/>
              </a:ext>
            </a:extLst>
          </p:cNvPr>
          <p:cNvSpPr>
            <a:spLocks noGrp="1"/>
          </p:cNvSpPr>
          <p:nvPr>
            <p:ph type="title"/>
          </p:nvPr>
        </p:nvSpPr>
        <p:spPr/>
        <p:txBody>
          <a:bodyPr>
            <a:normAutofit/>
          </a:bodyPr>
          <a:lstStyle/>
          <a:p>
            <a:r>
              <a:rPr lang="en-US" sz="5400" dirty="0"/>
              <a:t>Key Points for Today</a:t>
            </a:r>
          </a:p>
        </p:txBody>
      </p:sp>
      <p:sp>
        <p:nvSpPr>
          <p:cNvPr id="3" name="Content Placeholder 2">
            <a:extLst>
              <a:ext uri="{FF2B5EF4-FFF2-40B4-BE49-F238E27FC236}">
                <a16:creationId xmlns:a16="http://schemas.microsoft.com/office/drawing/2014/main" id="{26C043CB-C05A-427E-85DE-41C0AD6B6EEE}"/>
              </a:ext>
            </a:extLst>
          </p:cNvPr>
          <p:cNvSpPr>
            <a:spLocks noGrp="1"/>
          </p:cNvSpPr>
          <p:nvPr>
            <p:ph sz="quarter" idx="1"/>
          </p:nvPr>
        </p:nvSpPr>
        <p:spPr>
          <a:xfrm>
            <a:off x="1258957" y="1981200"/>
            <a:ext cx="9766852" cy="4648200"/>
          </a:xfrm>
        </p:spPr>
        <p:txBody>
          <a:bodyPr>
            <a:normAutofit/>
          </a:bodyPr>
          <a:lstStyle/>
          <a:p>
            <a:pPr marL="0" indent="0">
              <a:buNone/>
            </a:pPr>
            <a:r>
              <a:rPr lang="en-US" sz="2800" b="1" dirty="0"/>
              <a:t>Voting as a constitutional right </a:t>
            </a:r>
            <a:r>
              <a:rPr lang="en-US" sz="2800" dirty="0"/>
              <a:t>– constitutional guarantees of the right to vote are inexact and conflicting, which has given Supreme Court justices leeway in deciding voting rights cases. </a:t>
            </a:r>
          </a:p>
          <a:p>
            <a:pPr marL="0" indent="0">
              <a:buNone/>
            </a:pPr>
            <a:endParaRPr lang="en-US" sz="2800" dirty="0"/>
          </a:p>
          <a:p>
            <a:pPr marL="0" indent="0">
              <a:buNone/>
            </a:pPr>
            <a:r>
              <a:rPr lang="en-US" sz="2800" b="1" dirty="0"/>
              <a:t>Politics of ballot access </a:t>
            </a:r>
            <a:r>
              <a:rPr lang="en-US" sz="2800" dirty="0"/>
              <a:t>– There is no historical instance where a political party has made a </a:t>
            </a:r>
            <a:r>
              <a:rPr lang="en-US" sz="2800" u="sng" dirty="0"/>
              <a:t>sustained</a:t>
            </a:r>
            <a:r>
              <a:rPr lang="en-US" sz="2800" dirty="0"/>
              <a:t> effort to change voting laws </a:t>
            </a:r>
            <a:r>
              <a:rPr lang="en-US" sz="2800" u="sng" dirty="0"/>
              <a:t>unless</a:t>
            </a:r>
            <a:r>
              <a:rPr lang="en-US" sz="2800" dirty="0"/>
              <a:t> it improved its chances of winning elections.</a:t>
            </a:r>
          </a:p>
          <a:p>
            <a:pPr marL="0" indent="0">
              <a:buNone/>
            </a:pPr>
            <a:endParaRPr lang="en-US" sz="2800" dirty="0"/>
          </a:p>
        </p:txBody>
      </p:sp>
    </p:spTree>
    <p:extLst>
      <p:ext uri="{BB962C8B-B14F-4D97-AF65-F5344CB8AC3E}">
        <p14:creationId xmlns:p14="http://schemas.microsoft.com/office/powerpoint/2010/main" val="413339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81E2B-4F6A-49BD-8DB9-F230425E1105}"/>
              </a:ext>
            </a:extLst>
          </p:cNvPr>
          <p:cNvSpPr>
            <a:spLocks noGrp="1"/>
          </p:cNvSpPr>
          <p:nvPr>
            <p:ph type="title"/>
          </p:nvPr>
        </p:nvSpPr>
        <p:spPr>
          <a:xfrm>
            <a:off x="1097280" y="286606"/>
            <a:ext cx="10058400" cy="1025360"/>
          </a:xfrm>
        </p:spPr>
        <p:txBody>
          <a:bodyPr/>
          <a:lstStyle/>
          <a:p>
            <a:r>
              <a:rPr lang="en-US" dirty="0"/>
              <a:t>The Constitution and Individual Rights</a:t>
            </a:r>
          </a:p>
        </p:txBody>
      </p:sp>
      <p:sp>
        <p:nvSpPr>
          <p:cNvPr id="3" name="Content Placeholder 2">
            <a:extLst>
              <a:ext uri="{FF2B5EF4-FFF2-40B4-BE49-F238E27FC236}">
                <a16:creationId xmlns:a16="http://schemas.microsoft.com/office/drawing/2014/main" id="{0FB880F7-42AD-4637-A0EA-7D54DB806D55}"/>
              </a:ext>
            </a:extLst>
          </p:cNvPr>
          <p:cNvSpPr>
            <a:spLocks noGrp="1"/>
          </p:cNvSpPr>
          <p:nvPr>
            <p:ph idx="1"/>
          </p:nvPr>
        </p:nvSpPr>
        <p:spPr>
          <a:xfrm>
            <a:off x="662609" y="1736035"/>
            <a:ext cx="11158330" cy="4545495"/>
          </a:xfrm>
        </p:spPr>
        <p:txBody>
          <a:bodyPr>
            <a:normAutofit lnSpcReduction="10000"/>
          </a:bodyPr>
          <a:lstStyle/>
          <a:p>
            <a:r>
              <a:rPr lang="en-US" b="1" dirty="0"/>
              <a:t>The Constitution as originally written, including Bill of Rights </a:t>
            </a:r>
          </a:p>
          <a:p>
            <a:pPr marL="201168" lvl="1" indent="0">
              <a:buNone/>
            </a:pPr>
            <a:r>
              <a:rPr lang="en-US" sz="2000" dirty="0"/>
              <a:t>	</a:t>
            </a:r>
            <a:r>
              <a:rPr lang="en-US" sz="2000" b="1" dirty="0"/>
              <a:t>Spoke directly about rights of free expression and due process, e.g..</a:t>
            </a:r>
          </a:p>
          <a:p>
            <a:pPr marL="201168" lvl="1" indent="0">
              <a:buNone/>
            </a:pPr>
            <a:r>
              <a:rPr lang="en-US" sz="2000" dirty="0"/>
              <a:t>		“The Privilege of the Writ of Habeas Corpus shall not be suspended, unless when in Cases 		of Rebellion or Invasion the public Safety may require it.” (Article 1, Section 9)</a:t>
            </a:r>
          </a:p>
          <a:p>
            <a:pPr marL="384048" lvl="2" indent="0">
              <a:buNone/>
            </a:pPr>
            <a:r>
              <a:rPr lang="en-US" sz="2000" dirty="0"/>
              <a:t>		”Congress shall make no law . . . abridging the freedom of speech . . .” (1</a:t>
            </a:r>
            <a:r>
              <a:rPr lang="en-US" sz="2000" baseline="30000" dirty="0"/>
              <a:t>st</a:t>
            </a:r>
            <a:r>
              <a:rPr lang="en-US" sz="2000" dirty="0"/>
              <a:t> Amendment) </a:t>
            </a:r>
          </a:p>
          <a:p>
            <a:pPr marL="384048" lvl="2" indent="0">
              <a:buNone/>
            </a:pPr>
            <a:r>
              <a:rPr lang="en-US" sz="2000" dirty="0"/>
              <a:t>	</a:t>
            </a:r>
            <a:r>
              <a:rPr lang="en-US" sz="2000" b="1" dirty="0"/>
              <a:t>Spoke indirectly about voting rights in federal elections </a:t>
            </a:r>
            <a:r>
              <a:rPr lang="en-US" sz="2000" dirty="0"/>
              <a:t>–</a:t>
            </a:r>
          </a:p>
          <a:p>
            <a:pPr marL="384048" lvl="2" indent="0">
              <a:buNone/>
            </a:pPr>
            <a:r>
              <a:rPr lang="en-US" sz="2000" dirty="0"/>
              <a:t>		“the Electors [voters] in each State shall have the Qualifications requisite for Electors  			[voters] of the most numerous Branch of the State Legislature.</a:t>
            </a:r>
          </a:p>
          <a:p>
            <a:pPr marL="384048" lvl="2" indent="0">
              <a:buNone/>
            </a:pPr>
            <a:endParaRPr lang="en-US" sz="2000" dirty="0"/>
          </a:p>
          <a:p>
            <a:pPr marL="384048" lvl="2" indent="0">
              <a:buNone/>
            </a:pPr>
            <a:r>
              <a:rPr lang="en-US" sz="2000" b="1" dirty="0"/>
              <a:t>Not until later did the Constitution refer directly to voting rights:</a:t>
            </a:r>
          </a:p>
          <a:p>
            <a:pPr marL="201168" lvl="1" indent="0">
              <a:buNone/>
            </a:pPr>
            <a:r>
              <a:rPr lang="en-US" sz="2000" dirty="0"/>
              <a:t>		“The right of citizens of the United States to vote shall not be denied or abridged by the 			United States or 	by any State on account of race, color, or previous condition of 			servitude.” (15</a:t>
            </a:r>
            <a:r>
              <a:rPr lang="en-US" sz="2000" baseline="30000" dirty="0"/>
              <a:t>th</a:t>
            </a:r>
            <a:r>
              <a:rPr lang="en-US" sz="2000" dirty="0"/>
              <a:t> Amendment, 1870)</a:t>
            </a:r>
          </a:p>
          <a:p>
            <a:pPr marL="201168" lvl="1" indent="0">
              <a:buNone/>
            </a:pPr>
            <a:r>
              <a:rPr lang="en-US" sz="2000" dirty="0"/>
              <a:t>		“The right of citizens of the United States to vote shall not be denied or abridged by the 			United States or by any State on account of sex.” (19</a:t>
            </a:r>
            <a:r>
              <a:rPr lang="en-US" sz="2000" baseline="30000" dirty="0"/>
              <a:t>th</a:t>
            </a:r>
            <a:r>
              <a:rPr lang="en-US" sz="2000" dirty="0"/>
              <a:t> Amendment, 1920)</a:t>
            </a:r>
          </a:p>
        </p:txBody>
      </p:sp>
    </p:spTree>
    <p:extLst>
      <p:ext uri="{BB962C8B-B14F-4D97-AF65-F5344CB8AC3E}">
        <p14:creationId xmlns:p14="http://schemas.microsoft.com/office/powerpoint/2010/main" val="1423621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FF298-3474-408E-96D7-B14C1EF613E3}"/>
              </a:ext>
            </a:extLst>
          </p:cNvPr>
          <p:cNvSpPr>
            <a:spLocks noGrp="1"/>
          </p:cNvSpPr>
          <p:nvPr>
            <p:ph type="title"/>
          </p:nvPr>
        </p:nvSpPr>
        <p:spPr>
          <a:xfrm>
            <a:off x="1097280" y="-64806"/>
            <a:ext cx="10058400" cy="1450757"/>
          </a:xfrm>
        </p:spPr>
        <p:txBody>
          <a:bodyPr/>
          <a:lstStyle/>
          <a:p>
            <a:r>
              <a:rPr lang="en-US" dirty="0"/>
              <a:t>The Nation’s First Century – </a:t>
            </a:r>
            <a:br>
              <a:rPr lang="en-US" dirty="0"/>
            </a:br>
            <a:r>
              <a:rPr lang="en-US" dirty="0"/>
              <a:t>Expanding Suffrage</a:t>
            </a:r>
          </a:p>
        </p:txBody>
      </p:sp>
      <p:sp>
        <p:nvSpPr>
          <p:cNvPr id="3" name="Content Placeholder 2">
            <a:extLst>
              <a:ext uri="{FF2B5EF4-FFF2-40B4-BE49-F238E27FC236}">
                <a16:creationId xmlns:a16="http://schemas.microsoft.com/office/drawing/2014/main" id="{DF854449-4F46-446C-8AFB-CD07CD8A44FB}"/>
              </a:ext>
            </a:extLst>
          </p:cNvPr>
          <p:cNvSpPr>
            <a:spLocks noGrp="1"/>
          </p:cNvSpPr>
          <p:nvPr>
            <p:ph idx="1"/>
          </p:nvPr>
        </p:nvSpPr>
        <p:spPr>
          <a:xfrm>
            <a:off x="1097280" y="1845734"/>
            <a:ext cx="10550434" cy="4337352"/>
          </a:xfrm>
        </p:spPr>
        <p:txBody>
          <a:bodyPr>
            <a:noAutofit/>
          </a:bodyPr>
          <a:lstStyle/>
          <a:p>
            <a:r>
              <a:rPr lang="en-US" sz="2400" b="1" dirty="0"/>
              <a:t>Initially</a:t>
            </a:r>
            <a:br>
              <a:rPr lang="en-US" sz="2400" dirty="0"/>
            </a:br>
            <a:r>
              <a:rPr lang="en-US" sz="2400" dirty="0"/>
              <a:t>	Most states had a property requirement for eligibility and nearly all restricted 	voting to free white males – about two-thirds of white males were eligible, 	nearly all others were not</a:t>
            </a:r>
          </a:p>
          <a:p>
            <a:r>
              <a:rPr lang="en-US" sz="2400" b="1" dirty="0"/>
              <a:t>Jacksonian Era</a:t>
            </a:r>
            <a:br>
              <a:rPr lang="en-US" sz="2400" dirty="0"/>
            </a:br>
            <a:r>
              <a:rPr lang="en-US" sz="2400" dirty="0"/>
              <a:t>	Nearly all states by now dropped property requirement, which extended 	voting eligibility to all white males</a:t>
            </a:r>
          </a:p>
          <a:p>
            <a:r>
              <a:rPr lang="en-US" sz="2400" b="1" dirty="0"/>
              <a:t>Post-Civil War</a:t>
            </a:r>
            <a:br>
              <a:rPr lang="en-US" sz="2400" dirty="0"/>
            </a:br>
            <a:r>
              <a:rPr lang="en-US" sz="2400" dirty="0"/>
              <a:t>	Passage of 15</a:t>
            </a:r>
            <a:r>
              <a:rPr lang="en-US" sz="2400" baseline="30000" dirty="0"/>
              <a:t>th</a:t>
            </a:r>
            <a:r>
              <a:rPr lang="en-US" sz="2400" dirty="0"/>
              <a:t> Amendment granted suffrage to newly freed Black 	Americans</a:t>
            </a:r>
          </a:p>
          <a:p>
            <a:r>
              <a:rPr lang="en-US" sz="2400" b="1" dirty="0"/>
              <a:t>But – </a:t>
            </a:r>
            <a:r>
              <a:rPr lang="en-US" sz="2400" dirty="0"/>
              <a:t>White southerners concocted laws to keep blacks from voting-</a:t>
            </a:r>
          </a:p>
          <a:p>
            <a:pPr marL="201168" lvl="1" indent="0">
              <a:buNone/>
            </a:pPr>
            <a:r>
              <a:rPr lang="en-US" sz="2400" dirty="0"/>
              <a:t>	grandfather clause, Whites only primaries, poll tax, literacy test</a:t>
            </a:r>
          </a:p>
        </p:txBody>
      </p:sp>
      <p:sp>
        <p:nvSpPr>
          <p:cNvPr id="4" name="TextBox 3">
            <a:extLst>
              <a:ext uri="{FF2B5EF4-FFF2-40B4-BE49-F238E27FC236}">
                <a16:creationId xmlns:a16="http://schemas.microsoft.com/office/drawing/2014/main" id="{BDD6A4D3-8863-4DDD-BB28-EF21717456A9}"/>
              </a:ext>
            </a:extLst>
          </p:cNvPr>
          <p:cNvSpPr txBox="1"/>
          <p:nvPr/>
        </p:nvSpPr>
        <p:spPr>
          <a:xfrm>
            <a:off x="1676400" y="6432897"/>
            <a:ext cx="8014502" cy="276999"/>
          </a:xfrm>
          <a:prstGeom prst="rect">
            <a:avLst/>
          </a:prstGeom>
          <a:noFill/>
        </p:spPr>
        <p:txBody>
          <a:bodyPr wrap="none" rtlCol="0">
            <a:spAutoFit/>
          </a:bodyPr>
          <a:lstStyle/>
          <a:p>
            <a:pPr defTabSz="457200"/>
            <a:r>
              <a:rPr lang="en-US" sz="1200" dirty="0">
                <a:solidFill>
                  <a:prstClr val="black"/>
                </a:solidFill>
                <a:latin typeface="Calibri" panose="020F0502020204030204"/>
              </a:rPr>
              <a:t>Source: Alexander </a:t>
            </a:r>
            <a:r>
              <a:rPr lang="en-US" sz="1200" dirty="0" err="1">
                <a:solidFill>
                  <a:prstClr val="black"/>
                </a:solidFill>
                <a:latin typeface="Calibri" panose="020F0502020204030204"/>
              </a:rPr>
              <a:t>Keyssar</a:t>
            </a:r>
            <a:r>
              <a:rPr lang="en-US" sz="1200" dirty="0">
                <a:solidFill>
                  <a:prstClr val="black"/>
                </a:solidFill>
                <a:latin typeface="Calibri" panose="020F0502020204030204"/>
              </a:rPr>
              <a:t>, </a:t>
            </a:r>
            <a:r>
              <a:rPr lang="en-US" sz="1200" i="1" dirty="0">
                <a:solidFill>
                  <a:prstClr val="black"/>
                </a:solidFill>
                <a:latin typeface="Calibri" panose="020F0502020204030204"/>
              </a:rPr>
              <a:t>The Right to Vote: The Contested History of Democracy in the United States </a:t>
            </a:r>
            <a:r>
              <a:rPr lang="en-US" sz="1200" dirty="0">
                <a:solidFill>
                  <a:prstClr val="black"/>
                </a:solidFill>
                <a:latin typeface="Calibri" panose="020F0502020204030204"/>
              </a:rPr>
              <a:t>(2000), pp.15, 23-24..</a:t>
            </a:r>
          </a:p>
        </p:txBody>
      </p:sp>
    </p:spTree>
    <p:extLst>
      <p:ext uri="{BB962C8B-B14F-4D97-AF65-F5344CB8AC3E}">
        <p14:creationId xmlns:p14="http://schemas.microsoft.com/office/powerpoint/2010/main" val="1871143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2D3DA-41DC-428B-8234-BD90A7F43129}"/>
              </a:ext>
            </a:extLst>
          </p:cNvPr>
          <p:cNvSpPr>
            <a:spLocks noGrp="1"/>
          </p:cNvSpPr>
          <p:nvPr>
            <p:ph type="title"/>
          </p:nvPr>
        </p:nvSpPr>
        <p:spPr>
          <a:xfrm>
            <a:off x="2346960" y="286606"/>
            <a:ext cx="7543800" cy="1008795"/>
          </a:xfrm>
        </p:spPr>
        <p:txBody>
          <a:bodyPr>
            <a:normAutofit fontScale="90000"/>
          </a:bodyPr>
          <a:lstStyle/>
          <a:p>
            <a:r>
              <a:rPr lang="en-US" dirty="0"/>
              <a:t>Supreme Court’s Response to the Suppression of Black Voters</a:t>
            </a:r>
          </a:p>
        </p:txBody>
      </p:sp>
      <p:sp>
        <p:nvSpPr>
          <p:cNvPr id="3" name="Content Placeholder 2">
            <a:extLst>
              <a:ext uri="{FF2B5EF4-FFF2-40B4-BE49-F238E27FC236}">
                <a16:creationId xmlns:a16="http://schemas.microsoft.com/office/drawing/2014/main" id="{B195C439-121A-4EBD-ABEC-030AE42A123B}"/>
              </a:ext>
            </a:extLst>
          </p:cNvPr>
          <p:cNvSpPr>
            <a:spLocks noGrp="1"/>
          </p:cNvSpPr>
          <p:nvPr>
            <p:ph idx="1"/>
          </p:nvPr>
        </p:nvSpPr>
        <p:spPr>
          <a:xfrm>
            <a:off x="424070" y="1600200"/>
            <a:ext cx="11237843" cy="4641574"/>
          </a:xfrm>
        </p:spPr>
        <p:txBody>
          <a:bodyPr>
            <a:noAutofit/>
          </a:bodyPr>
          <a:lstStyle/>
          <a:p>
            <a:r>
              <a:rPr lang="en-US" sz="2400" b="1" dirty="0"/>
              <a:t>One option was to privilege the 15</a:t>
            </a:r>
            <a:r>
              <a:rPr lang="en-US" sz="2400" b="1" baseline="30000" dirty="0"/>
              <a:t>th</a:t>
            </a:r>
            <a:r>
              <a:rPr lang="en-US" sz="2400" b="1" dirty="0"/>
              <a:t> Amendment (perhaps even the 14</a:t>
            </a:r>
            <a:r>
              <a:rPr lang="en-US" sz="2400" b="1" baseline="30000" dirty="0"/>
              <a:t>th</a:t>
            </a:r>
            <a:r>
              <a:rPr lang="en-US" sz="2400" b="1" dirty="0"/>
              <a:t>), which would have invalidated the state laws. The second option was to privilege state power over elections granted by Article 1, Section 2 and uphold the laws. For long periods, It chose the second:</a:t>
            </a:r>
          </a:p>
          <a:p>
            <a:r>
              <a:rPr lang="en-US" sz="2400" b="1" dirty="0"/>
              <a:t>Waited three decades </a:t>
            </a:r>
            <a:r>
              <a:rPr lang="en-US" sz="2400" dirty="0"/>
              <a:t>(</a:t>
            </a:r>
            <a:r>
              <a:rPr lang="en-US" sz="2400" i="1" dirty="0"/>
              <a:t>Guinn v. U.S., </a:t>
            </a:r>
            <a:r>
              <a:rPr lang="en-US" sz="2400" dirty="0"/>
              <a:t>1915 ) before striking down the “grandfather clause”</a:t>
            </a:r>
          </a:p>
          <a:p>
            <a:r>
              <a:rPr lang="en-US" sz="2400" b="1" dirty="0"/>
              <a:t>Waited four decades </a:t>
            </a:r>
            <a:r>
              <a:rPr lang="en-US" sz="2400" dirty="0"/>
              <a:t>(</a:t>
            </a:r>
            <a:r>
              <a:rPr lang="en-US" sz="2400" i="1" dirty="0"/>
              <a:t>Smith v. </a:t>
            </a:r>
            <a:r>
              <a:rPr lang="en-US" sz="2400" i="1" dirty="0" err="1"/>
              <a:t>Allwright</a:t>
            </a:r>
            <a:r>
              <a:rPr lang="en-US" sz="2400" dirty="0"/>
              <a:t>, 1944) before striking down “whites-only primaries”</a:t>
            </a:r>
          </a:p>
          <a:p>
            <a:r>
              <a:rPr lang="en-US" sz="2400" b="1" dirty="0"/>
              <a:t>Waited seven decades </a:t>
            </a:r>
            <a:r>
              <a:rPr lang="en-US" sz="2400" dirty="0"/>
              <a:t>(</a:t>
            </a:r>
            <a:r>
              <a:rPr lang="en-US" sz="2400" i="1" dirty="0"/>
              <a:t>Harper v. Virginia Board of Elections</a:t>
            </a:r>
            <a:r>
              <a:rPr lang="en-US" sz="2400" dirty="0"/>
              <a:t>, 1966) before striking down the poll tax, doing so only after the 24</a:t>
            </a:r>
            <a:r>
              <a:rPr lang="en-US" sz="2400" baseline="30000" dirty="0"/>
              <a:t>th</a:t>
            </a:r>
            <a:r>
              <a:rPr lang="en-US" sz="2400" dirty="0"/>
              <a:t> Amendment (ratified in 1964) barred its use in federal elections</a:t>
            </a:r>
          </a:p>
          <a:p>
            <a:r>
              <a:rPr lang="en-US" sz="2400" b="1" dirty="0"/>
              <a:t>Waited seven decades </a:t>
            </a:r>
            <a:r>
              <a:rPr lang="en-US" sz="2400" dirty="0"/>
              <a:t>(</a:t>
            </a:r>
            <a:r>
              <a:rPr lang="de-DE" sz="2400" i="1" dirty="0"/>
              <a:t>Katzenbach v. Morgan</a:t>
            </a:r>
            <a:r>
              <a:rPr lang="de-DE" sz="2400" dirty="0"/>
              <a:t>, 1966</a:t>
            </a:r>
            <a:r>
              <a:rPr lang="en-US" sz="2400" dirty="0"/>
              <a:t>) before striking down the literacy test, doing so only after the 1965 Voting Rights Act outlawed it</a:t>
            </a:r>
          </a:p>
        </p:txBody>
      </p:sp>
    </p:spTree>
    <p:extLst>
      <p:ext uri="{BB962C8B-B14F-4D97-AF65-F5344CB8AC3E}">
        <p14:creationId xmlns:p14="http://schemas.microsoft.com/office/powerpoint/2010/main" val="4016209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95EC1-4FC8-444E-B827-4054BC9086C2}"/>
              </a:ext>
            </a:extLst>
          </p:cNvPr>
          <p:cNvSpPr>
            <a:spLocks noGrp="1"/>
          </p:cNvSpPr>
          <p:nvPr>
            <p:ph type="title"/>
          </p:nvPr>
        </p:nvSpPr>
        <p:spPr/>
        <p:txBody>
          <a:bodyPr>
            <a:normAutofit fontScale="90000"/>
          </a:bodyPr>
          <a:lstStyle/>
          <a:p>
            <a:br>
              <a:rPr lang="en-US" dirty="0"/>
            </a:br>
            <a:br>
              <a:rPr lang="en-US" dirty="0"/>
            </a:br>
            <a:r>
              <a:rPr lang="en-US" dirty="0"/>
              <a:t>Early Supreme Court Rulings – </a:t>
            </a:r>
            <a:br>
              <a:rPr lang="en-US" dirty="0"/>
            </a:br>
            <a:r>
              <a:rPr lang="en-US" dirty="0"/>
              <a:t>Example of </a:t>
            </a:r>
            <a:r>
              <a:rPr lang="en-US" i="1" dirty="0"/>
              <a:t>Williams v Mississippi </a:t>
            </a:r>
            <a:r>
              <a:rPr lang="en-US" dirty="0"/>
              <a:t>(1898)</a:t>
            </a:r>
          </a:p>
        </p:txBody>
      </p:sp>
      <p:sp>
        <p:nvSpPr>
          <p:cNvPr id="3" name="Content Placeholder 2">
            <a:extLst>
              <a:ext uri="{FF2B5EF4-FFF2-40B4-BE49-F238E27FC236}">
                <a16:creationId xmlns:a16="http://schemas.microsoft.com/office/drawing/2014/main" id="{6E51885D-D361-481A-9696-0D2CF284D1B2}"/>
              </a:ext>
            </a:extLst>
          </p:cNvPr>
          <p:cNvSpPr>
            <a:spLocks noGrp="1"/>
          </p:cNvSpPr>
          <p:nvPr>
            <p:ph idx="1"/>
          </p:nvPr>
        </p:nvSpPr>
        <p:spPr/>
        <p:txBody>
          <a:bodyPr>
            <a:normAutofit/>
          </a:bodyPr>
          <a:lstStyle/>
          <a:p>
            <a:r>
              <a:rPr lang="en-US" sz="3200" dirty="0"/>
              <a:t>The 1890 Mississippi Constitution specified the poll tax, literacy tests, and grandfather clause as conditions affecting voting eligibility.</a:t>
            </a:r>
          </a:p>
          <a:p>
            <a:r>
              <a:rPr lang="en-US" sz="3200" dirty="0"/>
              <a:t>In </a:t>
            </a:r>
            <a:r>
              <a:rPr lang="en-US" sz="3200" i="1" dirty="0"/>
              <a:t>Williams v. Mississippi </a:t>
            </a:r>
            <a:r>
              <a:rPr lang="en-US" sz="3200" dirty="0"/>
              <a:t>(1898), the Supreme Court upheld the provisions, holding that because the provisions theoretically applied to every citizen and did not explicitly apply to African Americans, the provisions were a valid exercise of the state’s authority over voting qualifications.</a:t>
            </a:r>
          </a:p>
        </p:txBody>
      </p:sp>
    </p:spTree>
    <p:extLst>
      <p:ext uri="{BB962C8B-B14F-4D97-AF65-F5344CB8AC3E}">
        <p14:creationId xmlns:p14="http://schemas.microsoft.com/office/powerpoint/2010/main" val="118281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1364A-E2CB-4E8F-933F-79ED6BE999C4}"/>
              </a:ext>
            </a:extLst>
          </p:cNvPr>
          <p:cNvSpPr>
            <a:spLocks noGrp="1"/>
          </p:cNvSpPr>
          <p:nvPr>
            <p:ph type="title"/>
          </p:nvPr>
        </p:nvSpPr>
        <p:spPr>
          <a:xfrm>
            <a:off x="1097280" y="286605"/>
            <a:ext cx="10058400" cy="1215623"/>
          </a:xfrm>
        </p:spPr>
        <p:txBody>
          <a:bodyPr>
            <a:normAutofit fontScale="90000"/>
          </a:bodyPr>
          <a:lstStyle/>
          <a:p>
            <a:r>
              <a:rPr lang="en-US" dirty="0"/>
              <a:t>What accounts for the Supreme Court’s weak defense of voting rights</a:t>
            </a:r>
          </a:p>
        </p:txBody>
      </p:sp>
      <p:sp>
        <p:nvSpPr>
          <p:cNvPr id="3" name="Content Placeholder 2">
            <a:extLst>
              <a:ext uri="{FF2B5EF4-FFF2-40B4-BE49-F238E27FC236}">
                <a16:creationId xmlns:a16="http://schemas.microsoft.com/office/drawing/2014/main" id="{F48D87E5-D73F-4D51-8BE4-8CA45BEC764D}"/>
              </a:ext>
            </a:extLst>
          </p:cNvPr>
          <p:cNvSpPr>
            <a:spLocks noGrp="1"/>
          </p:cNvSpPr>
          <p:nvPr>
            <p:ph idx="1"/>
          </p:nvPr>
        </p:nvSpPr>
        <p:spPr>
          <a:xfrm>
            <a:off x="1097279" y="1741714"/>
            <a:ext cx="10768150" cy="4593771"/>
          </a:xfrm>
        </p:spPr>
        <p:txBody>
          <a:bodyPr>
            <a:noAutofit/>
          </a:bodyPr>
          <a:lstStyle/>
          <a:p>
            <a:r>
              <a:rPr lang="en-US" sz="2800" b="1" dirty="0"/>
              <a:t>Constitution’s Article 1, Section 2, </a:t>
            </a:r>
            <a:r>
              <a:rPr lang="en-US" sz="2800" dirty="0"/>
              <a:t>which grants gives states broad authority over voter eligibility, conflicts with </a:t>
            </a:r>
            <a:r>
              <a:rPr lang="en-US" sz="2800" b="1" dirty="0"/>
              <a:t>15</a:t>
            </a:r>
            <a:r>
              <a:rPr lang="en-US" sz="2800" b="1" baseline="30000" dirty="0"/>
              <a:t>th</a:t>
            </a:r>
            <a:r>
              <a:rPr lang="en-US" sz="2800" b="1" dirty="0"/>
              <a:t> Amendment </a:t>
            </a:r>
            <a:r>
              <a:rPr lang="en-US" sz="2800" dirty="0"/>
              <a:t>(denial on basis of race) and </a:t>
            </a:r>
            <a:r>
              <a:rPr lang="en-US" sz="2800" b="1" dirty="0"/>
              <a:t>14</a:t>
            </a:r>
            <a:r>
              <a:rPr lang="en-US" sz="2800" b="1" baseline="30000" dirty="0"/>
              <a:t>th</a:t>
            </a:r>
            <a:r>
              <a:rPr lang="en-US" sz="2800" b="1" dirty="0"/>
              <a:t> Amendment </a:t>
            </a:r>
            <a:r>
              <a:rPr lang="en-US" sz="2800" dirty="0"/>
              <a:t>(denial of equal protection)</a:t>
            </a:r>
          </a:p>
          <a:p>
            <a:r>
              <a:rPr lang="en-US" sz="2800" b="1" dirty="0"/>
              <a:t>Judicial discretion</a:t>
            </a:r>
            <a:r>
              <a:rPr lang="en-US" sz="2800" dirty="0"/>
              <a:t>, which is substantial when constitutional provisions are sparse or in conflict. In such instances, justices have usually responded to interests of political elites rather than of citizens. </a:t>
            </a:r>
          </a:p>
          <a:p>
            <a:pPr marL="201168" lvl="1" indent="0">
              <a:buNone/>
            </a:pPr>
            <a:r>
              <a:rPr lang="en-US" sz="2800" dirty="0"/>
              <a:t>	“We are under a Constitution, but the Constitution is what the 	judges say it is.”</a:t>
            </a:r>
            <a:br>
              <a:rPr lang="en-US" sz="2800" dirty="0"/>
            </a:br>
            <a:r>
              <a:rPr lang="en-US" sz="2800" dirty="0"/>
              <a:t>			</a:t>
            </a:r>
            <a:r>
              <a:rPr lang="en-US" sz="2400" i="1" dirty="0"/>
              <a:t>Charles Evans Hughes</a:t>
            </a:r>
            <a:r>
              <a:rPr lang="en-US" sz="2400" dirty="0"/>
              <a:t>, US Supreme Court associate justice 				(1910-1916) and chief justice (1930-1941)</a:t>
            </a:r>
          </a:p>
          <a:p>
            <a:pPr lvl="1"/>
            <a:endParaRPr lang="en-US" sz="2800" dirty="0"/>
          </a:p>
        </p:txBody>
      </p:sp>
      <p:sp>
        <p:nvSpPr>
          <p:cNvPr id="4" name="TextBox 3">
            <a:extLst>
              <a:ext uri="{FF2B5EF4-FFF2-40B4-BE49-F238E27FC236}">
                <a16:creationId xmlns:a16="http://schemas.microsoft.com/office/drawing/2014/main" id="{8336E120-234A-4BB6-A2BA-69588CBD3468}"/>
              </a:ext>
            </a:extLst>
          </p:cNvPr>
          <p:cNvSpPr txBox="1"/>
          <p:nvPr/>
        </p:nvSpPr>
        <p:spPr>
          <a:xfrm>
            <a:off x="326571" y="6335485"/>
            <a:ext cx="12975772" cy="375552"/>
          </a:xfrm>
          <a:prstGeom prst="rect">
            <a:avLst/>
          </a:prstGeom>
          <a:noFill/>
        </p:spPr>
        <p:txBody>
          <a:bodyPr wrap="square" rtlCol="0">
            <a:spAutoFit/>
          </a:bodyPr>
          <a:lstStyle/>
          <a:p>
            <a:pPr defTabSz="457200">
              <a:lnSpc>
                <a:spcPct val="107000"/>
              </a:lnSpc>
              <a:spcAft>
                <a:spcPts val="800"/>
              </a:spcAft>
            </a:pPr>
            <a:r>
              <a:rPr lang="en-US">
                <a:solidFill>
                  <a:prstClr val="black"/>
                </a:solidFill>
                <a:latin typeface="Calibri" panose="020F0502020204030204" pitchFamily="34" charset="0"/>
                <a:ea typeface="Calibri" panose="020F0502020204030204" pitchFamily="34" charset="0"/>
                <a:cs typeface="Times New Roman" panose="02020603050405020304" pitchFamily="18" charset="0"/>
              </a:rPr>
              <a:t>Source: Lawrence Baum, </a:t>
            </a:r>
            <a:r>
              <a:rPr lang="en-US"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“Why the Supreme Court Cares about Elites . . .”</a:t>
            </a:r>
            <a:r>
              <a:rPr lang="en-US">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US"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60177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Default Theme">
  <a:themeElements>
    <a:clrScheme name="dpi101">
      <a:dk1>
        <a:srgbClr val="002060"/>
      </a:dk1>
      <a:lt1>
        <a:sysClr val="window" lastClr="FFFFFF"/>
      </a:lt1>
      <a:dk2>
        <a:srgbClr val="002060"/>
      </a:dk2>
      <a:lt2>
        <a:srgbClr val="FFFFFF"/>
      </a:lt2>
      <a:accent1>
        <a:srgbClr val="002060"/>
      </a:accent1>
      <a:accent2>
        <a:srgbClr val="C00000"/>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Retrospec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2159</TotalTime>
  <Words>2987</Words>
  <Application>Microsoft Office PowerPoint</Application>
  <PresentationFormat>Widescreen</PresentationFormat>
  <Paragraphs>206</Paragraphs>
  <Slides>36</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36</vt:i4>
      </vt:variant>
    </vt:vector>
  </HeadingPairs>
  <TitlesOfParts>
    <vt:vector size="45" baseType="lpstr">
      <vt:lpstr>Arial</vt:lpstr>
      <vt:lpstr>Calibri</vt:lpstr>
      <vt:lpstr>Georgia</vt:lpstr>
      <vt:lpstr>Proxima Nova Black</vt:lpstr>
      <vt:lpstr>Tw Cen MT</vt:lpstr>
      <vt:lpstr>Wingdings</vt:lpstr>
      <vt:lpstr>Wingdings 2</vt:lpstr>
      <vt:lpstr>Default Theme</vt:lpstr>
      <vt:lpstr>Retrospect</vt:lpstr>
      <vt:lpstr> The Right to Vote:  U.S. Constitution, Law, and Partisan Politics  McGraw-Hill Webinar September 14, 2021   </vt:lpstr>
      <vt:lpstr>PowerPoint Presentation</vt:lpstr>
      <vt:lpstr> The Right to Vote:  U.S. Constitution, Law, and Partisan Politics  McGraw-Hill Webinar September 14, 2021   </vt:lpstr>
      <vt:lpstr>Key Points for Today</vt:lpstr>
      <vt:lpstr>The Constitution and Individual Rights</vt:lpstr>
      <vt:lpstr>The Nation’s First Century –  Expanding Suffrage</vt:lpstr>
      <vt:lpstr>Supreme Court’s Response to the Suppression of Black Voters</vt:lpstr>
      <vt:lpstr>  Early Supreme Court Rulings –  Example of Williams v Mississippi (1898)</vt:lpstr>
      <vt:lpstr>What accounts for the Supreme Court’s weak defense of voting rights</vt:lpstr>
      <vt:lpstr>Black vote was suppressed throughout the South – Mississippi  was the extreme case</vt:lpstr>
      <vt:lpstr>The 1965 Voting Rights Act – Key Provisions</vt:lpstr>
      <vt:lpstr>Jurisdictions Subject to Preclearance under Voting Rights Act</vt:lpstr>
      <vt:lpstr>Congressional Vote on 1965 Voting Rights Act – Region was the dividing line</vt:lpstr>
      <vt:lpstr>Effect of 1965 Voting Rights Act on Black Registration</vt:lpstr>
      <vt:lpstr>In this same period. . .</vt:lpstr>
      <vt:lpstr>Partisan Advantage Intrudes on Ballot Access – Democrats and 1993 Motor Voter Act</vt:lpstr>
      <vt:lpstr>Democrats’ Incentive in Pushing for Motor Voter Act</vt:lpstr>
      <vt:lpstr>Constitutionality of Motor Voter Act</vt:lpstr>
      <vt:lpstr>Impact of Motor Voter Act</vt:lpstr>
      <vt:lpstr>Partisan Advantage and Voter Access – Republicans and Voter ID Laws</vt:lpstr>
      <vt:lpstr>Citizens without Government-Issued Photo ID</vt:lpstr>
      <vt:lpstr>Republicans’ Partisan Incentive –  vote preference of those without government-issued photo ID</vt:lpstr>
      <vt:lpstr>Constitutionality of Voter ID Laws – Crawford v Marion County (2008)</vt:lpstr>
      <vt:lpstr>The 6 Justices in the Crawford majority – common denominator – all were Republican appointees</vt:lpstr>
      <vt:lpstr>Justice Souter’s Dissenting Opinion in Crawford</vt:lpstr>
      <vt:lpstr>Voting Rights Act –  Shelby County v. Holder (2013) </vt:lpstr>
      <vt:lpstr>  The Five Justices in the Shelby majority –  common denominator – all were Republican appointees </vt:lpstr>
      <vt:lpstr>Effect of the Shelby ruling </vt:lpstr>
      <vt:lpstr>2020 Presidential Election</vt:lpstr>
      <vt:lpstr>Vote Preference &amp; Form of Ballot (2020)</vt:lpstr>
      <vt:lpstr>Republican Response to 2020 Loss</vt:lpstr>
      <vt:lpstr>Democrats’ Response in Congress</vt:lpstr>
      <vt:lpstr>Democrats’ Action in the States</vt:lpstr>
      <vt:lpstr>Frequency of Possible Fraudulent Voting  in Federal Elections  </vt:lpstr>
      <vt:lpstr>Relationship between Barriers to Voting  and Voter Turnout Rate (2020 presidential election)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Patterson, Thomas E.</dc:creator>
  <cp:lastModifiedBy>Patterson, Thomas E.</cp:lastModifiedBy>
  <cp:revision>77</cp:revision>
  <dcterms:created xsi:type="dcterms:W3CDTF">2021-09-12T11:58:47Z</dcterms:created>
  <dcterms:modified xsi:type="dcterms:W3CDTF">2021-09-16T09:05:33Z</dcterms:modified>
</cp:coreProperties>
</file>